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035" y="-211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Space-Mean</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Speed</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Measurement</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Methods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Adam Kniz</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Andrea Kocianova</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5803614"/>
            <a:ext cx="29764040" cy="1061364"/>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202951226"/>
              </p:ext>
            </p:extLst>
          </p:nvPr>
        </p:nvGraphicFramePr>
        <p:xfrm>
          <a:off x="1347569" y="7006525"/>
          <a:ext cx="29734089" cy="3193416"/>
        </p:xfrm>
        <a:graphic>
          <a:graphicData uri="http://schemas.openxmlformats.org/drawingml/2006/table">
            <a:tbl>
              <a:tblPr firstRow="1" bandRow="1">
                <a:tableStyleId>{5C22544A-7EE6-4342-B048-85BDC9FD1C3A}</a:tableStyleId>
              </a:tblPr>
              <a:tblGrid>
                <a:gridCol w="29734089">
                  <a:extLst>
                    <a:ext uri="{9D8B030D-6E8A-4147-A177-3AD203B41FA5}">
                      <a16:colId xmlns:a16="http://schemas.microsoft.com/office/drawing/2014/main" val="3004831674"/>
                    </a:ext>
                  </a:extLst>
                </a:gridCol>
              </a:tblGrid>
              <a:tr h="711899">
                <a:tc>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416176">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Space-mean speed is crucial for properly defining delay functions, computing travel times, and assigning traffic loads to road networks. </a:t>
                      </a:r>
                      <a:r>
                        <a:rPr lang="sk-SK" sz="3500" kern="1200" dirty="0" err="1">
                          <a:solidFill>
                            <a:srgbClr val="002060"/>
                          </a:solidFill>
                          <a:latin typeface="Arial" panose="020B0604020202020204" pitchFamily="34" charset="0"/>
                          <a:ea typeface="+mn-ea"/>
                          <a:cs typeface="Arial" panose="020B0604020202020204" pitchFamily="34" charset="0"/>
                        </a:rPr>
                        <a:t>Therefore</a:t>
                      </a:r>
                      <a:r>
                        <a:rPr lang="sk-SK" sz="3500" kern="1200" dirty="0">
                          <a:solidFill>
                            <a:srgbClr val="002060"/>
                          </a:solidFill>
                          <a:latin typeface="Arial" panose="020B0604020202020204" pitchFamily="34" charset="0"/>
                          <a:ea typeface="+mn-ea"/>
                          <a:cs typeface="Arial" panose="020B0604020202020204" pitchFamily="34" charset="0"/>
                        </a:rPr>
                        <a:t>, a</a:t>
                      </a:r>
                      <a:r>
                        <a:rPr lang="en-US" sz="3500" kern="1200" dirty="0" err="1">
                          <a:solidFill>
                            <a:srgbClr val="002060"/>
                          </a:solidFill>
                          <a:latin typeface="Arial" panose="020B0604020202020204" pitchFamily="34" charset="0"/>
                          <a:ea typeface="+mn-ea"/>
                          <a:cs typeface="Arial" panose="020B0604020202020204" pitchFamily="34" charset="0"/>
                        </a:rPr>
                        <a:t>ccurate</a:t>
                      </a:r>
                      <a:r>
                        <a:rPr lang="en-US" sz="3500" kern="1200" dirty="0">
                          <a:solidFill>
                            <a:srgbClr val="002060"/>
                          </a:solidFill>
                          <a:latin typeface="Arial" panose="020B0604020202020204" pitchFamily="34" charset="0"/>
                          <a:ea typeface="+mn-ea"/>
                          <a:cs typeface="Arial" panose="020B0604020202020204" pitchFamily="34" charset="0"/>
                        </a:rPr>
                        <a:t> measurement of space-mean speed is essential for effective traffic monitoring</a:t>
                      </a:r>
                      <a:r>
                        <a:rPr lang="sk-SK" sz="3500" kern="1200" dirty="0">
                          <a:solidFill>
                            <a:srgbClr val="002060"/>
                          </a:solidFill>
                          <a:latin typeface="Arial" panose="020B0604020202020204" pitchFamily="34" charset="0"/>
                          <a:ea typeface="+mn-ea"/>
                          <a:cs typeface="Arial" panose="020B0604020202020204" pitchFamily="34" charset="0"/>
                        </a:rPr>
                        <a:t>,</a:t>
                      </a:r>
                      <a:r>
                        <a:rPr lang="en-US" sz="3500" kern="1200" dirty="0">
                          <a:solidFill>
                            <a:srgbClr val="002060"/>
                          </a:solidFill>
                          <a:latin typeface="Arial" panose="020B0604020202020204" pitchFamily="34" charset="0"/>
                          <a:ea typeface="+mn-ea"/>
                          <a:cs typeface="Arial" panose="020B0604020202020204" pitchFamily="34" charset="0"/>
                        </a:rPr>
                        <a:t> traffic modeling, and infrastructure planning. Traditional and modern speed measurement techniques offer different levels of accuracy, cost, and applicability. The objective is to evaluate the reliability of these methods and determine their strengths and limitations.</a:t>
                      </a:r>
                      <a:endParaRPr lang="sk-SK" sz="3500" kern="1200" dirty="0">
                        <a:solidFill>
                          <a:srgbClr val="002060"/>
                        </a:solidFill>
                        <a:latin typeface="Arial" panose="020B0604020202020204" pitchFamily="34" charset="0"/>
                        <a:ea typeface="+mn-ea"/>
                        <a:cs typeface="Arial" panose="020B0604020202020204" pitchFamily="34" charset="0"/>
                      </a:endParaRP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480098199"/>
              </p:ext>
            </p:extLst>
          </p:nvPr>
        </p:nvGraphicFramePr>
        <p:xfrm>
          <a:off x="1317619" y="10198805"/>
          <a:ext cx="29764038" cy="11629119"/>
        </p:xfrm>
        <a:graphic>
          <a:graphicData uri="http://schemas.openxmlformats.org/drawingml/2006/table">
            <a:tbl>
              <a:tblPr firstRow="1" bandRow="1">
                <a:tableStyleId>{5C22544A-7EE6-4342-B048-85BDC9FD1C3A}</a:tableStyleId>
              </a:tblPr>
              <a:tblGrid>
                <a:gridCol w="18494381">
                  <a:extLst>
                    <a:ext uri="{9D8B030D-6E8A-4147-A177-3AD203B41FA5}">
                      <a16:colId xmlns:a16="http://schemas.microsoft.com/office/drawing/2014/main" val="3004831674"/>
                    </a:ext>
                  </a:extLst>
                </a:gridCol>
                <a:gridCol w="11269657">
                  <a:extLst>
                    <a:ext uri="{9D8B030D-6E8A-4147-A177-3AD203B41FA5}">
                      <a16:colId xmlns:a16="http://schemas.microsoft.com/office/drawing/2014/main" val="3898936891"/>
                    </a:ext>
                  </a:extLst>
                </a:gridCol>
              </a:tblGrid>
              <a:tr h="742516">
                <a:tc gridSpan="2">
                  <a:txBody>
                    <a:bodyPr/>
                    <a:lstStyle/>
                    <a:p>
                      <a:pPr algn="ctr"/>
                      <a:r>
                        <a:rPr lang="sk-SK" sz="4500" cap="small" baseline="0" dirty="0" err="1">
                          <a:latin typeface="Arial"/>
                          <a:cs typeface="Arial"/>
                        </a:rPr>
                        <a:t>methodology</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0851879">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b="1" kern="1200" dirty="0">
                          <a:solidFill>
                            <a:srgbClr val="002060"/>
                          </a:solidFill>
                          <a:latin typeface="Arial"/>
                          <a:ea typeface="+mn-ea"/>
                          <a:cs typeface="Arial"/>
                        </a:rPr>
                        <a:t>Study </a:t>
                      </a:r>
                      <a:r>
                        <a:rPr lang="sk-SK" sz="3500" b="1" kern="1200" dirty="0" err="1">
                          <a:solidFill>
                            <a:srgbClr val="002060"/>
                          </a:solidFill>
                          <a:latin typeface="Arial"/>
                          <a:ea typeface="+mn-ea"/>
                          <a:cs typeface="Arial"/>
                        </a:rPr>
                        <a:t>area</a:t>
                      </a:r>
                      <a:r>
                        <a:rPr lang="sk-SK" sz="3500" b="1" kern="1200" dirty="0">
                          <a:solidFill>
                            <a:srgbClr val="002060"/>
                          </a:solidFill>
                          <a:latin typeface="Arial"/>
                          <a:ea typeface="+mn-ea"/>
                          <a:cs typeface="Arial"/>
                        </a:rPr>
                        <a:t>:</a:t>
                      </a:r>
                      <a:endParaRPr lang="en-US" sz="3500" b="1"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I-class two-lane road (I/18)</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Average Annual Daily Traffic: 22 106 </a:t>
                      </a:r>
                      <a:r>
                        <a:rPr lang="en-US" sz="3500" kern="1200" dirty="0" err="1">
                          <a:solidFill>
                            <a:srgbClr val="002060"/>
                          </a:solidFill>
                          <a:latin typeface="Arial"/>
                          <a:ea typeface="+mn-ea"/>
                          <a:cs typeface="Arial"/>
                        </a:rPr>
                        <a:t>veh</a:t>
                      </a:r>
                      <a:r>
                        <a:rPr lang="sk-SK" sz="3500" kern="1200" dirty="0">
                          <a:solidFill>
                            <a:srgbClr val="002060"/>
                          </a:solidFill>
                          <a:latin typeface="Arial"/>
                          <a:ea typeface="+mn-ea"/>
                          <a:cs typeface="Arial"/>
                        </a:rPr>
                        <a:t>/</a:t>
                      </a:r>
                      <a:r>
                        <a:rPr lang="en-US" sz="3500" kern="1200" dirty="0">
                          <a:solidFill>
                            <a:srgbClr val="002060"/>
                          </a:solidFill>
                          <a:latin typeface="Arial"/>
                          <a:ea typeface="+mn-ea"/>
                          <a:cs typeface="Arial"/>
                        </a:rPr>
                        <a:t>24</a:t>
                      </a:r>
                      <a:r>
                        <a:rPr lang="sk-SK" sz="3500" kern="1200" dirty="0">
                          <a:solidFill>
                            <a:srgbClr val="002060"/>
                          </a:solidFill>
                          <a:latin typeface="Arial"/>
                          <a:ea typeface="+mn-ea"/>
                          <a:cs typeface="Arial"/>
                        </a:rPr>
                        <a:t>h</a:t>
                      </a:r>
                      <a:r>
                        <a:rPr lang="en-US" sz="3500" kern="1200" dirty="0">
                          <a:solidFill>
                            <a:srgbClr val="002060"/>
                          </a:solidFill>
                          <a:latin typeface="Arial"/>
                          <a:ea typeface="+mn-ea"/>
                          <a:cs typeface="Arial"/>
                        </a:rPr>
                        <a:t> (25% heavy vehicles)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Speed limit: 90 km/h</a:t>
                      </a:r>
                      <a:r>
                        <a:rPr lang="sk-SK" sz="3500" kern="1200" dirty="0">
                          <a:solidFill>
                            <a:srgbClr val="002060"/>
                          </a:solidFill>
                          <a:latin typeface="Arial"/>
                          <a:ea typeface="+mn-ea"/>
                          <a:cs typeface="Arial"/>
                        </a:rPr>
                        <a:t>.</a:t>
                      </a:r>
                    </a:p>
                    <a:p>
                      <a:pPr algn="just"/>
                      <a:r>
                        <a:rPr lang="en-US" sz="3500" b="1" kern="1200" dirty="0">
                          <a:solidFill>
                            <a:srgbClr val="002060"/>
                          </a:solidFill>
                          <a:latin typeface="Arial"/>
                          <a:ea typeface="+mn-ea"/>
                          <a:cs typeface="Arial"/>
                        </a:rPr>
                        <a:t>Space-Mean Speed Measurement Techniques:</a:t>
                      </a:r>
                    </a:p>
                    <a:p>
                      <a:pPr marL="457200" indent="-457200" algn="just">
                        <a:buFont typeface="Arial" panose="020B0604020202020204" pitchFamily="34" charset="0"/>
                        <a:buChar char="•"/>
                      </a:pPr>
                      <a:r>
                        <a:rPr lang="sk-SK" sz="3500" kern="1200" dirty="0" err="1">
                          <a:solidFill>
                            <a:srgbClr val="002060"/>
                          </a:solidFill>
                          <a:latin typeface="Arial"/>
                          <a:ea typeface="+mn-ea"/>
                          <a:cs typeface="Arial"/>
                        </a:rPr>
                        <a:t>Direct</a:t>
                      </a:r>
                      <a:r>
                        <a:rPr lang="sk-SK" sz="3500" kern="1200" dirty="0">
                          <a:solidFill>
                            <a:srgbClr val="002060"/>
                          </a:solidFill>
                          <a:latin typeface="Arial"/>
                          <a:ea typeface="+mn-ea"/>
                          <a:cs typeface="Arial"/>
                        </a:rPr>
                        <a:t> - </a:t>
                      </a:r>
                      <a:r>
                        <a:rPr lang="en-US" sz="3500" kern="1200" dirty="0">
                          <a:solidFill>
                            <a:srgbClr val="002060"/>
                          </a:solidFill>
                          <a:latin typeface="Arial"/>
                          <a:ea typeface="+mn-ea"/>
                          <a:cs typeface="Arial"/>
                        </a:rPr>
                        <a:t>by dividing the roadway length by the average travel time</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(Turner et al., 1998)</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sk-SK" sz="3500" kern="1200" dirty="0" err="1">
                          <a:solidFill>
                            <a:srgbClr val="002060"/>
                          </a:solidFill>
                          <a:latin typeface="Arial"/>
                          <a:ea typeface="+mn-ea"/>
                          <a:cs typeface="Arial"/>
                        </a:rPr>
                        <a:t>Indirect</a:t>
                      </a:r>
                      <a:r>
                        <a:rPr lang="sk-SK" sz="3500" kern="1200" dirty="0">
                          <a:solidFill>
                            <a:srgbClr val="002060"/>
                          </a:solidFill>
                          <a:latin typeface="Arial"/>
                          <a:ea typeface="+mn-ea"/>
                          <a:cs typeface="Arial"/>
                        </a:rPr>
                        <a:t> – </a:t>
                      </a:r>
                      <a:r>
                        <a:rPr lang="en-US" sz="3500" kern="1200" dirty="0">
                          <a:solidFill>
                            <a:srgbClr val="002060"/>
                          </a:solidFill>
                          <a:latin typeface="Arial"/>
                          <a:ea typeface="+mn-ea"/>
                          <a:cs typeface="Arial"/>
                        </a:rPr>
                        <a:t>as the harmonic mean of spot speeds</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De Moor et al.</a:t>
                      </a:r>
                      <a:r>
                        <a:rPr lang="sk-SK" sz="3500" kern="1200" dirty="0">
                          <a:solidFill>
                            <a:srgbClr val="002060"/>
                          </a:solidFill>
                          <a:latin typeface="Arial"/>
                          <a:ea typeface="+mn-ea"/>
                          <a:cs typeface="Arial"/>
                        </a:rPr>
                        <a:t>,</a:t>
                      </a:r>
                      <a:r>
                        <a:rPr lang="en-US" sz="3500" kern="1200" dirty="0">
                          <a:solidFill>
                            <a:srgbClr val="002060"/>
                          </a:solidFill>
                          <a:latin typeface="Arial"/>
                          <a:ea typeface="+mn-ea"/>
                          <a:cs typeface="Arial"/>
                        </a:rPr>
                        <a:t> 2005)</a:t>
                      </a:r>
                      <a:r>
                        <a:rPr lang="sk-SK" sz="3500" kern="1200" dirty="0">
                          <a:solidFill>
                            <a:srgbClr val="002060"/>
                          </a:solidFill>
                          <a:latin typeface="Arial"/>
                          <a:ea typeface="+mn-ea"/>
                          <a:cs typeface="Arial"/>
                        </a:rPr>
                        <a:t>.</a:t>
                      </a:r>
                    </a:p>
                    <a:p>
                      <a:pPr marL="0" indent="0" algn="just">
                        <a:buFont typeface="Arial" panose="020B0604020202020204" pitchFamily="34" charset="0"/>
                        <a:buNone/>
                      </a:pPr>
                      <a:r>
                        <a:rPr lang="sk-SK" sz="3500" b="1" kern="1200" dirty="0">
                          <a:solidFill>
                            <a:srgbClr val="002060"/>
                          </a:solidFill>
                          <a:latin typeface="Arial"/>
                          <a:ea typeface="+mn-ea"/>
                          <a:cs typeface="Arial"/>
                        </a:rPr>
                        <a:t>T</a:t>
                      </a:r>
                      <a:r>
                        <a:rPr lang="en-US" sz="3500" b="1" kern="1200" dirty="0" err="1">
                          <a:solidFill>
                            <a:srgbClr val="002060"/>
                          </a:solidFill>
                          <a:latin typeface="Arial"/>
                          <a:ea typeface="+mn-ea"/>
                          <a:cs typeface="Arial"/>
                        </a:rPr>
                        <a:t>echnolog</a:t>
                      </a:r>
                      <a:r>
                        <a:rPr lang="sk-SK" sz="3500" b="1" kern="1200" dirty="0">
                          <a:solidFill>
                            <a:srgbClr val="002060"/>
                          </a:solidFill>
                          <a:latin typeface="Arial"/>
                          <a:ea typeface="+mn-ea"/>
                          <a:cs typeface="Arial"/>
                        </a:rPr>
                        <a:t>y</a:t>
                      </a:r>
                      <a:r>
                        <a:rPr lang="en-US" sz="3500" b="1" kern="1200" dirty="0">
                          <a:solidFill>
                            <a:srgbClr val="002060"/>
                          </a:solidFill>
                          <a:latin typeface="Arial"/>
                          <a:ea typeface="+mn-ea"/>
                          <a:cs typeface="Arial"/>
                        </a:rPr>
                        <a:t>: </a:t>
                      </a:r>
                    </a:p>
                    <a:p>
                      <a:pPr marL="457200" lvl="0" indent="-457200" algn="just">
                        <a:buFont typeface="Arial" panose="020B0604020202020204" pitchFamily="34" charset="0"/>
                        <a:buChar char="•"/>
                      </a:pPr>
                      <a:r>
                        <a:rPr lang="en-US" sz="3500" kern="1200" dirty="0">
                          <a:solidFill>
                            <a:srgbClr val="002060"/>
                          </a:solidFill>
                          <a:latin typeface="Arial"/>
                          <a:ea typeface="+mn-ea"/>
                          <a:cs typeface="Arial"/>
                        </a:rPr>
                        <a:t>Video cameras</a:t>
                      </a:r>
                      <a:r>
                        <a:rPr lang="sk-SK"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direct</a:t>
                      </a:r>
                      <a:r>
                        <a:rPr lang="sk-SK" sz="3500" kern="1200" dirty="0">
                          <a:solidFill>
                            <a:srgbClr val="002060"/>
                          </a:solidFill>
                          <a:latin typeface="Arial"/>
                          <a:ea typeface="+mn-ea"/>
                          <a:cs typeface="Arial"/>
                        </a:rPr>
                        <a:t>)</a:t>
                      </a:r>
                      <a:r>
                        <a:rPr lang="en-US"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high</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precis</a:t>
                      </a:r>
                      <a:r>
                        <a:rPr lang="sk-SK" sz="3500" kern="1200" dirty="0" err="1">
                          <a:solidFill>
                            <a:srgbClr val="002060"/>
                          </a:solidFill>
                          <a:latin typeface="Arial"/>
                          <a:ea typeface="+mn-ea"/>
                          <a:cs typeface="Arial"/>
                        </a:rPr>
                        <a:t>ion</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used as the reference method</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lvl="0" indent="-457200" algn="just">
                        <a:buFont typeface="Arial" panose="020B0604020202020204" pitchFamily="34" charset="0"/>
                        <a:buChar char="•"/>
                      </a:pPr>
                      <a:r>
                        <a:rPr lang="en-US" sz="3500" kern="1200" dirty="0">
                          <a:solidFill>
                            <a:srgbClr val="002060"/>
                          </a:solidFill>
                          <a:latin typeface="Arial"/>
                          <a:ea typeface="+mn-ea"/>
                          <a:cs typeface="Arial"/>
                        </a:rPr>
                        <a:t>Google Maps API</a:t>
                      </a:r>
                      <a:r>
                        <a:rPr lang="sk-SK"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direct</a:t>
                      </a:r>
                      <a:r>
                        <a:rPr lang="sk-SK" sz="3500" kern="1200" dirty="0">
                          <a:solidFill>
                            <a:srgbClr val="002060"/>
                          </a:solidFill>
                          <a:latin typeface="Arial"/>
                          <a:ea typeface="+mn-ea"/>
                          <a:cs typeface="Arial"/>
                        </a:rPr>
                        <a:t>)</a:t>
                      </a:r>
                      <a:r>
                        <a:rPr lang="en-US" sz="3500" kern="1200" dirty="0">
                          <a:solidFill>
                            <a:srgbClr val="002060"/>
                          </a:solidFill>
                          <a:latin typeface="Arial"/>
                          <a:ea typeface="+mn-ea"/>
                          <a:cs typeface="Arial"/>
                        </a:rPr>
                        <a:t>: cost-effectiveness, extensive geographic scope, and ability to gather data from numerous mobile phone users</a:t>
                      </a:r>
                      <a:r>
                        <a:rPr lang="sk-SK" sz="3500" kern="1200" dirty="0">
                          <a:solidFill>
                            <a:srgbClr val="002060"/>
                          </a:solidFill>
                          <a:latin typeface="Arial"/>
                          <a:ea typeface="+mn-ea"/>
                          <a:cs typeface="Arial"/>
                        </a:rPr>
                        <a:t>.</a:t>
                      </a:r>
                    </a:p>
                    <a:p>
                      <a:pPr marL="457200" marR="0" lvl="0" indent="-457200" algn="just"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kern="1200" dirty="0">
                          <a:solidFill>
                            <a:srgbClr val="002060"/>
                          </a:solidFill>
                          <a:latin typeface="Arial"/>
                          <a:ea typeface="+mn-ea"/>
                          <a:cs typeface="Arial"/>
                        </a:rPr>
                        <a:t>Radar</a:t>
                      </a:r>
                      <a:r>
                        <a:rPr lang="sk-SK"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indirect</a:t>
                      </a:r>
                      <a:r>
                        <a:rPr lang="sk-SK" sz="3500" kern="1200" dirty="0">
                          <a:solidFill>
                            <a:srgbClr val="002060"/>
                          </a:solidFill>
                          <a:latin typeface="Arial"/>
                          <a:ea typeface="+mn-ea"/>
                          <a:cs typeface="Arial"/>
                        </a:rPr>
                        <a:t>)</a:t>
                      </a:r>
                      <a:r>
                        <a:rPr lang="en-US" sz="3500" kern="1200" dirty="0">
                          <a:solidFill>
                            <a:srgbClr val="002060"/>
                          </a:solidFill>
                          <a:latin typeface="Arial"/>
                          <a:ea typeface="+mn-ea"/>
                          <a:cs typeface="Arial"/>
                        </a:rPr>
                        <a:t>: ease of use, reliability, and ability to estimate traffic volume</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algn="just"/>
                      <a:r>
                        <a:rPr lang="en-US" sz="3500" b="1" kern="1200" dirty="0">
                          <a:solidFill>
                            <a:srgbClr val="002060"/>
                          </a:solidFill>
                          <a:latin typeface="Arial"/>
                          <a:ea typeface="+mn-ea"/>
                          <a:cs typeface="Arial"/>
                        </a:rPr>
                        <a:t>Data Collection:</a:t>
                      </a: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Two-week survey period</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Speed measurement</a:t>
                      </a:r>
                      <a:r>
                        <a:rPr lang="sk-SK"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for</a:t>
                      </a:r>
                      <a:r>
                        <a:rPr lang="en-US" sz="3500" kern="1200" dirty="0">
                          <a:solidFill>
                            <a:srgbClr val="002060"/>
                          </a:solidFill>
                          <a:latin typeface="Arial"/>
                          <a:ea typeface="+mn-ea"/>
                          <a:cs typeface="Arial"/>
                        </a:rPr>
                        <a:t> both directions</a:t>
                      </a:r>
                      <a:r>
                        <a:rPr lang="sk-SK"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separately</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Data aggregated into five-minute intervals</a:t>
                      </a:r>
                      <a:r>
                        <a:rPr lang="sk-SK" sz="3500" kern="1200" dirty="0">
                          <a:solidFill>
                            <a:srgbClr val="002060"/>
                          </a:solidFill>
                          <a:latin typeface="Arial"/>
                          <a:ea typeface="+mn-ea"/>
                          <a:cs typeface="Arial"/>
                        </a:rPr>
                        <a:t>.</a:t>
                      </a:r>
                      <a:endParaRPr lang="sk-SK" sz="3500" b="1" kern="1200" dirty="0">
                        <a:solidFill>
                          <a:srgbClr val="002060"/>
                        </a:solidFill>
                        <a:latin typeface="Arial"/>
                        <a:ea typeface="+mn-ea"/>
                        <a:cs typeface="Arial"/>
                      </a:endParaRPr>
                    </a:p>
                    <a:p>
                      <a:pPr algn="just"/>
                      <a:r>
                        <a:rPr lang="en-US" sz="3500" b="1" kern="1200" dirty="0">
                          <a:solidFill>
                            <a:srgbClr val="002060"/>
                          </a:solidFill>
                          <a:latin typeface="Arial"/>
                          <a:ea typeface="+mn-ea"/>
                          <a:cs typeface="Arial"/>
                        </a:rPr>
                        <a:t>Evaluation Metrics:</a:t>
                      </a: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Mean Absolute Error (MAE)</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to evaluate the precision of radar and Google Maps API data compared to video-based recognition</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Lower MAE values indicate closer agreement between datasets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endParaRPr lang="en-GB" sz="35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endParaRPr lang="en-GB" sz="2400" kern="1200" dirty="0">
                        <a:solidFill>
                          <a:srgbClr val="002060"/>
                        </a:solidFill>
                        <a:latin typeface="Arial"/>
                        <a:ea typeface="+mn-ea"/>
                        <a:cs typeface="Arial"/>
                      </a:endParaRPr>
                    </a:p>
                    <a:p>
                      <a:pPr algn="ctr"/>
                      <a:r>
                        <a:rPr lang="en-GB" sz="2800" kern="1200" dirty="0">
                          <a:solidFill>
                            <a:srgbClr val="002060"/>
                          </a:solidFill>
                          <a:latin typeface="Arial"/>
                          <a:ea typeface="+mn-ea"/>
                          <a:cs typeface="Arial"/>
                        </a:rPr>
                        <a:t>Figure 1. Depiction of geometric features and longitudinal profile of selected road section.</a:t>
                      </a:r>
                      <a:endParaRPr lang="sk-SK" sz="2800" kern="1200" dirty="0">
                        <a:solidFill>
                          <a:srgbClr val="002060"/>
                        </a:solidFill>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922895672"/>
              </p:ext>
            </p:extLst>
          </p:nvPr>
        </p:nvGraphicFramePr>
        <p:xfrm>
          <a:off x="1317619" y="21827926"/>
          <a:ext cx="29764038" cy="15733591"/>
        </p:xfrm>
        <a:graphic>
          <a:graphicData uri="http://schemas.openxmlformats.org/drawingml/2006/table">
            <a:tbl>
              <a:tblPr firstRow="1" bandRow="1">
                <a:tableStyleId>{5C22544A-7EE6-4342-B048-85BDC9FD1C3A}</a:tableStyleId>
              </a:tblPr>
              <a:tblGrid>
                <a:gridCol w="17846681">
                  <a:extLst>
                    <a:ext uri="{9D8B030D-6E8A-4147-A177-3AD203B41FA5}">
                      <a16:colId xmlns:a16="http://schemas.microsoft.com/office/drawing/2014/main" val="3004831674"/>
                    </a:ext>
                  </a:extLst>
                </a:gridCol>
                <a:gridCol w="11917357">
                  <a:extLst>
                    <a:ext uri="{9D8B030D-6E8A-4147-A177-3AD203B41FA5}">
                      <a16:colId xmlns:a16="http://schemas.microsoft.com/office/drawing/2014/main" val="58668935"/>
                    </a:ext>
                  </a:extLst>
                </a:gridCol>
              </a:tblGrid>
              <a:tr h="935551">
                <a:tc gridSpan="2">
                  <a:txBody>
                    <a:bodyPr/>
                    <a:lstStyle/>
                    <a:p>
                      <a:pPr algn="ctr"/>
                      <a:r>
                        <a:rPr lang="en-US" sz="4500" b="1" kern="1200" cap="small" baseline="0" dirty="0">
                          <a:solidFill>
                            <a:schemeClr val="lt1"/>
                          </a:solidFill>
                          <a:latin typeface="Arial"/>
                          <a:ea typeface="+mn-ea"/>
                          <a:cs typeface="Arial"/>
                        </a:rPr>
                        <a:t>results</a:t>
                      </a:r>
                      <a:endParaRPr lang="sk-SK" sz="4500" b="1" kern="1200" cap="small" baseline="0" dirty="0">
                        <a:solidFill>
                          <a:schemeClr val="lt1"/>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US"/>
                    </a:p>
                  </a:txBody>
                  <a:tcPr>
                    <a:lnL w="12700" cmpd="sng">
                      <a:noFill/>
                    </a:lnL>
                  </a:tcPr>
                </a:tc>
                <a:extLst>
                  <a:ext uri="{0D108BD9-81ED-4DB2-BD59-A6C34878D82A}">
                    <a16:rowId xmlns:a16="http://schemas.microsoft.com/office/drawing/2014/main" val="3482022218"/>
                  </a:ext>
                </a:extLst>
              </a:tr>
              <a:tr h="6409021">
                <a:tc>
                  <a:txBody>
                    <a:bodyPr/>
                    <a:lstStyle/>
                    <a:p>
                      <a:pPr marL="0" indent="0" algn="just">
                        <a:buFont typeface="Arial" panose="020B0604020202020204" pitchFamily="34" charset="0"/>
                        <a:buNone/>
                      </a:pPr>
                      <a:r>
                        <a:rPr lang="en-US" sz="3500" b="1" kern="1200" dirty="0">
                          <a:solidFill>
                            <a:srgbClr val="002060"/>
                          </a:solidFill>
                          <a:latin typeface="Arial"/>
                          <a:ea typeface="+mn-ea"/>
                          <a:cs typeface="Arial"/>
                        </a:rPr>
                        <a:t>Comparative Analysis:</a:t>
                      </a:r>
                      <a:endParaRPr lang="sk-SK" sz="3500" b="1"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Radar measurements demonstrated higher accuracy, MAE = 5.74 km/h (deviation = 15.77%)</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Google Maps API data showed greater deviations with MAE = 8.12 km/h (deviation = 19.86%)</a:t>
                      </a:r>
                      <a:r>
                        <a:rPr lang="sk-SK" sz="3500" kern="1200" dirty="0">
                          <a:solidFill>
                            <a:srgbClr val="002060"/>
                          </a:solidFill>
                          <a:latin typeface="Arial"/>
                          <a:ea typeface="+mn-ea"/>
                          <a:cs typeface="Arial"/>
                        </a:rPr>
                        <a:t>.</a:t>
                      </a:r>
                    </a:p>
                    <a:p>
                      <a:pPr marL="0" marR="0" lvl="0" indent="0" algn="just" defTabSz="3239902" rtl="0" eaLnBrk="1" fontAlgn="auto" latinLnBrk="0" hangingPunct="1">
                        <a:lnSpc>
                          <a:spcPct val="100000"/>
                        </a:lnSpc>
                        <a:spcBef>
                          <a:spcPts val="0"/>
                        </a:spcBef>
                        <a:spcAft>
                          <a:spcPts val="0"/>
                        </a:spcAft>
                        <a:buClrTx/>
                        <a:buSzTx/>
                        <a:buFont typeface="Arial" panose="020B0604020202020204" pitchFamily="34" charset="0"/>
                        <a:buNone/>
                        <a:tabLst/>
                        <a:defRPr/>
                      </a:pPr>
                      <a:r>
                        <a:rPr lang="sk-SK" sz="3500" b="1" kern="1200" dirty="0" err="1">
                          <a:solidFill>
                            <a:srgbClr val="002060"/>
                          </a:solidFill>
                          <a:latin typeface="Arial"/>
                          <a:ea typeface="+mn-ea"/>
                          <a:cs typeface="Arial"/>
                        </a:rPr>
                        <a:t>Key</a:t>
                      </a:r>
                      <a:r>
                        <a:rPr lang="sk-SK" sz="3500" b="1" kern="1200" dirty="0">
                          <a:solidFill>
                            <a:srgbClr val="002060"/>
                          </a:solidFill>
                          <a:latin typeface="Arial"/>
                          <a:ea typeface="+mn-ea"/>
                          <a:cs typeface="Arial"/>
                        </a:rPr>
                        <a:t> </a:t>
                      </a:r>
                      <a:r>
                        <a:rPr lang="sk-SK" sz="3500" b="1" kern="1200" dirty="0" err="1">
                          <a:solidFill>
                            <a:srgbClr val="002060"/>
                          </a:solidFill>
                          <a:latin typeface="Arial"/>
                          <a:ea typeface="+mn-ea"/>
                          <a:cs typeface="Arial"/>
                        </a:rPr>
                        <a:t>observations</a:t>
                      </a:r>
                      <a:r>
                        <a:rPr lang="en-US" sz="3500" b="1" kern="1200" dirty="0">
                          <a:solidFill>
                            <a:srgbClr val="002060"/>
                          </a:solidFill>
                          <a:latin typeface="Arial"/>
                          <a:ea typeface="+mn-ea"/>
                          <a:cs typeface="Arial"/>
                        </a:rPr>
                        <a:t>:</a:t>
                      </a:r>
                      <a:endParaRPr lang="sk-SK" sz="3500" b="1"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Both radar and Google Maps data generally reflected traffic speed trends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Both methods tended to smooth out short-term speed fluctuations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At higher traffic densities, Google speeds aligned more closely with camera-based measurements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p>
                      <a:pPr marL="457200" indent="-457200" algn="just">
                        <a:buFont typeface="Arial" panose="020B0604020202020204" pitchFamily="34" charset="0"/>
                        <a:buChar char="•"/>
                      </a:pPr>
                      <a:r>
                        <a:rPr lang="en-US" sz="3500" kern="1200" dirty="0">
                          <a:solidFill>
                            <a:srgbClr val="002060"/>
                          </a:solidFill>
                          <a:latin typeface="Arial"/>
                          <a:ea typeface="+mn-ea"/>
                          <a:cs typeface="Arial"/>
                        </a:rPr>
                        <a:t>Despite discrepancies, both methods showed sufficient accuracy for traffic flow analysis</a:t>
                      </a:r>
                      <a:r>
                        <a:rPr lang="sk-SK" sz="3500" kern="1200" dirty="0">
                          <a:solidFill>
                            <a:srgbClr val="002060"/>
                          </a:solidFill>
                          <a:latin typeface="Arial"/>
                          <a:ea typeface="+mn-ea"/>
                          <a:cs typeface="Arial"/>
                        </a:rPr>
                        <a: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457200" indent="-457200" algn="just">
                        <a:buFont typeface="Arial" panose="020B0604020202020204" pitchFamily="34" charset="0"/>
                        <a:buChar char="•"/>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8792212"/>
                  </a:ext>
                </a:extLst>
              </a:tr>
              <a:tr h="7814594">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2800" kern="1200" dirty="0">
                        <a:solidFill>
                          <a:srgbClr val="002060"/>
                        </a:solidFill>
                        <a:latin typeface="Arial"/>
                        <a:ea typeface="+mn-ea"/>
                        <a:cs typeface="Arial"/>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GB" sz="2800" kern="1200" dirty="0">
                          <a:solidFill>
                            <a:srgbClr val="002060"/>
                          </a:solidFill>
                          <a:latin typeface="Arial"/>
                          <a:ea typeface="+mn-ea"/>
                          <a:cs typeface="Arial"/>
                        </a:rPr>
                        <a:t>Figure 2. Speed-density relationship : direction A-B (left) direction B-A (right).</a:t>
                      </a:r>
                      <a:endParaRPr lang="en-US" sz="2800" kern="1200" dirty="0">
                        <a:solidFill>
                          <a:srgbClr val="002060"/>
                        </a:solidFill>
                        <a:latin typeface="Arial"/>
                        <a:ea typeface="+mn-ea"/>
                        <a:cs typeface="Arial"/>
                      </a:endParaRPr>
                    </a:p>
                    <a:p>
                      <a:endParaRPr lang="sk-SK" sz="3500" kern="1200" dirty="0">
                        <a:solidFill>
                          <a:srgbClr val="002060"/>
                        </a:solidFill>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endParaRPr lang="en-GB" sz="2800" kern="1200" dirty="0">
                        <a:solidFill>
                          <a:srgbClr val="002060"/>
                        </a:solidFill>
                        <a:latin typeface="Arial"/>
                        <a:ea typeface="+mn-ea"/>
                        <a:cs typeface="Arial"/>
                      </a:endParaRPr>
                    </a:p>
                    <a:p>
                      <a:r>
                        <a:rPr lang="en-GB" sz="2800" kern="1200" dirty="0">
                          <a:solidFill>
                            <a:srgbClr val="002060"/>
                          </a:solidFill>
                          <a:latin typeface="Arial"/>
                          <a:ea typeface="+mn-ea"/>
                          <a:cs typeface="Arial"/>
                        </a:rPr>
                        <a:t>Figure 3. Traffic speed analysis: direction A-B (top) direction B-A (bottom).</a:t>
                      </a:r>
                      <a:endParaRPr lang="en-US" sz="28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6328190"/>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835720080"/>
              </p:ext>
            </p:extLst>
          </p:nvPr>
        </p:nvGraphicFramePr>
        <p:xfrm>
          <a:off x="1317619" y="37014545"/>
          <a:ext cx="29764038" cy="398606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23422">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208821">
                <a:tc>
                  <a:txBody>
                    <a:bodyPr/>
                    <a:lstStyle/>
                    <a:p>
                      <a:r>
                        <a:rPr lang="en-US" sz="3500" kern="1200" dirty="0">
                          <a:solidFill>
                            <a:srgbClr val="002060"/>
                          </a:solidFill>
                          <a:latin typeface="Arial"/>
                          <a:ea typeface="+mn-ea"/>
                          <a:cs typeface="Arial"/>
                        </a:rPr>
                        <a:t>Radar-based measurements demonstrated higher accuracy than Google Maps API data; however, both methods proved sufficiently reliable for traffic flow analysis, particularly in assessing speed-saturation relationships. Despite greater variability, Google Maps API remains a viable alternative due to its broad geographic coverage and cost efficiency. The integration of these methods presents a scalable approach for comprehensive space-mean speed surveys. Future research will focus on evaluating their performance on road segments with higher curvature and steeper longitudinal grades to enhance their applicability in diverse traffic conditions.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76900519"/>
              </p:ext>
            </p:extLst>
          </p:nvPr>
        </p:nvGraphicFramePr>
        <p:xfrm>
          <a:off x="1317621" y="40698057"/>
          <a:ext cx="29764038" cy="22024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0443">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25240">
                <a:tc>
                  <a:txBody>
                    <a:bodyPr/>
                    <a:lstStyle/>
                    <a:p>
                      <a:pPr lvl="0">
                        <a:buNone/>
                      </a:pPr>
                      <a:r>
                        <a:rPr lang="en-GB" sz="3500" kern="1200" dirty="0">
                          <a:solidFill>
                            <a:srgbClr val="002060"/>
                          </a:solidFill>
                          <a:latin typeface="Arial"/>
                          <a:ea typeface="+mn-ea"/>
                          <a:cs typeface="Arial"/>
                        </a:rPr>
                        <a:t>This work was supported by the Slovak Scientific Grant Agency – grant VEGA 1/0206/22 and the Slovak Research and Development Agency - grant APVV-21-0416.</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Picture 7" descr="A map of land with red lines and numbers&#10;&#10;Description automatically generated">
            <a:extLst>
              <a:ext uri="{FF2B5EF4-FFF2-40B4-BE49-F238E27FC236}">
                <a16:creationId xmlns:a16="http://schemas.microsoft.com/office/drawing/2014/main" id="{BAB55190-334C-972A-EA41-601859A2B7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21550" y="11085855"/>
            <a:ext cx="11060107" cy="9694458"/>
          </a:xfrm>
          <a:prstGeom prst="rect">
            <a:avLst/>
          </a:prstGeom>
        </p:spPr>
      </p:pic>
      <p:pic>
        <p:nvPicPr>
          <p:cNvPr id="11" name="Picture 10">
            <a:extLst>
              <a:ext uri="{FF2B5EF4-FFF2-40B4-BE49-F238E27FC236}">
                <a16:creationId xmlns:a16="http://schemas.microsoft.com/office/drawing/2014/main" id="{1E3D574D-7682-257F-9390-8C0D682F1D49}"/>
              </a:ext>
            </a:extLst>
          </p:cNvPr>
          <p:cNvPicPr>
            <a:picLocks noChangeAspect="1"/>
          </p:cNvPicPr>
          <p:nvPr/>
        </p:nvPicPr>
        <p:blipFill rotWithShape="1">
          <a:blip r:embed="rId5">
            <a:extLst>
              <a:ext uri="{28A0092B-C50C-407E-A947-70E740481C1C}">
                <a14:useLocalDpi xmlns:a14="http://schemas.microsoft.com/office/drawing/2010/main" val="0"/>
              </a:ext>
            </a:extLst>
          </a:blip>
          <a:srcRect l="7107" t="2752" r="9173" b="2805"/>
          <a:stretch/>
        </p:blipFill>
        <p:spPr bwMode="auto">
          <a:xfrm>
            <a:off x="19320358" y="29736560"/>
            <a:ext cx="11688767" cy="6517603"/>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154E045-A457-E4EA-FA77-4614EE35E7CC}"/>
              </a:ext>
            </a:extLst>
          </p:cNvPr>
          <p:cNvPicPr>
            <a:picLocks noChangeAspect="1"/>
          </p:cNvPicPr>
          <p:nvPr/>
        </p:nvPicPr>
        <p:blipFill>
          <a:blip r:embed="rId6" cstate="print">
            <a:extLst>
              <a:ext uri="{28A0092B-C50C-407E-A947-70E740481C1C}">
                <a14:useLocalDpi xmlns:a14="http://schemas.microsoft.com/office/drawing/2010/main" val="0"/>
              </a:ext>
            </a:extLst>
          </a:blip>
          <a:srcRect l="3324" t="5049" r="5917"/>
          <a:stretch/>
        </p:blipFill>
        <p:spPr bwMode="auto">
          <a:xfrm>
            <a:off x="1264957" y="29466352"/>
            <a:ext cx="8885665" cy="6971498"/>
          </a:xfrm>
          <a:prstGeom prst="rect">
            <a:avLst/>
          </a:prstGeom>
          <a:noFill/>
          <a:ln>
            <a:noFill/>
          </a:ln>
        </p:spPr>
      </p:pic>
      <p:pic>
        <p:nvPicPr>
          <p:cNvPr id="10" name="Picture 9">
            <a:extLst>
              <a:ext uri="{FF2B5EF4-FFF2-40B4-BE49-F238E27FC236}">
                <a16:creationId xmlns:a16="http://schemas.microsoft.com/office/drawing/2014/main" id="{6D8EAE8F-2F3B-80D8-7E35-07C1F6CD6D87}"/>
              </a:ext>
            </a:extLst>
          </p:cNvPr>
          <p:cNvPicPr>
            <a:picLocks noChangeAspect="1"/>
          </p:cNvPicPr>
          <p:nvPr/>
        </p:nvPicPr>
        <p:blipFill rotWithShape="1">
          <a:blip r:embed="rId7">
            <a:extLst>
              <a:ext uri="{28A0092B-C50C-407E-A947-70E740481C1C}">
                <a14:useLocalDpi xmlns:a14="http://schemas.microsoft.com/office/drawing/2010/main" val="0"/>
              </a:ext>
            </a:extLst>
          </a:blip>
          <a:srcRect l="6698" t="2580" r="7889" b="2637"/>
          <a:stretch/>
        </p:blipFill>
        <p:spPr bwMode="auto">
          <a:xfrm>
            <a:off x="19392890" y="22964313"/>
            <a:ext cx="11741429" cy="6517603"/>
          </a:xfrm>
          <a:prstGeom prst="rect">
            <a:avLst/>
          </a:prstGeom>
          <a:noFill/>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CF8D3ACA-1011-EFC2-3B13-E80CAA4314E2}"/>
              </a:ext>
            </a:extLst>
          </p:cNvPr>
          <p:cNvPicPr>
            <a:picLocks noChangeAspect="1"/>
          </p:cNvPicPr>
          <p:nvPr/>
        </p:nvPicPr>
        <p:blipFill>
          <a:blip r:embed="rId8" cstate="print">
            <a:extLst>
              <a:ext uri="{28A0092B-C50C-407E-A947-70E740481C1C}">
                <a14:useLocalDpi xmlns:a14="http://schemas.microsoft.com/office/drawing/2010/main" val="0"/>
              </a:ext>
            </a:extLst>
          </a:blip>
          <a:srcRect l="3981" t="5550" r="6823"/>
          <a:stretch/>
        </p:blipFill>
        <p:spPr bwMode="auto">
          <a:xfrm>
            <a:off x="9927946" y="29535933"/>
            <a:ext cx="8728982" cy="6931799"/>
          </a:xfrm>
          <a:prstGeom prst="rect">
            <a:avLst/>
          </a:prstGeom>
          <a:noFill/>
          <a:ln>
            <a:noFill/>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109</TotalTime>
  <Words>573</Words>
  <Application>Microsoft Office PowerPoint</Application>
  <PresentationFormat>Custom</PresentationFormat>
  <Paragraphs>95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Analysis of Space-Mean Speed Measurement Methods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Adam Kníž</cp:lastModifiedBy>
  <cp:revision>4</cp:revision>
  <dcterms:created xsi:type="dcterms:W3CDTF">2024-08-16T05:44:32Z</dcterms:created>
  <dcterms:modified xsi:type="dcterms:W3CDTF">2025-04-03T08:37:17Z</dcterms:modified>
</cp:coreProperties>
</file>