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64" autoAdjust="0"/>
  </p:normalViewPr>
  <p:slideViewPr>
    <p:cSldViewPr snapToGrid="0">
      <p:cViewPr>
        <p:scale>
          <a:sx n="68" d="100"/>
          <a:sy n="68" d="100"/>
        </p:scale>
        <p:origin x="38" y="-1747"/>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726624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Univerzitna</a:t>
            </a:r>
            <a:r>
              <a:rPr lang="sk-SK" sz="3600" i="1" dirty="0">
                <a:solidFill>
                  <a:srgbClr val="002060"/>
                </a:solidFill>
                <a:latin typeface="Arial" panose="020B0604020202020204" pitchFamily="34" charset="0"/>
                <a:cs typeface="Arial" panose="020B0604020202020204" pitchFamily="34" charset="0"/>
              </a:rPr>
              <a:t> 8215/1, 010 26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 </a:t>
            </a:r>
            <a:r>
              <a:rPr lang="sk-SK" sz="3600" i="1" dirty="0" err="1">
                <a:solidFill>
                  <a:srgbClr val="002060"/>
                </a:solidFill>
                <a:latin typeface="Arial" panose="020B0604020202020204" pitchFamily="34" charset="0"/>
                <a:cs typeface="Arial" panose="020B0604020202020204" pitchFamily="34" charset="0"/>
              </a:rPr>
              <a:t>republic</a:t>
            </a:r>
            <a:r>
              <a:rPr lang="sk-SK" sz="3600" i="1" dirty="0">
                <a:solidFill>
                  <a:srgbClr val="002060"/>
                </a:solidFill>
                <a:latin typeface="Arial" panose="020B0604020202020204" pitchFamily="34" charset="0"/>
                <a:cs typeface="Arial" panose="020B0604020202020204" pitchFamily="34" charset="0"/>
              </a:rPr>
              <a:t> </a:t>
            </a:r>
          </a:p>
        </p:txBody>
      </p:sp>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6932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Experimental evaluation of the influence of  coupling coils geometry on transmitting performance of wireless power transfer system (WPT) </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633806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Jakub Škorvaga, Michal </a:t>
            </a:r>
            <a:r>
              <a:rPr lang="sk-SK" sz="4500" dirty="0" err="1">
                <a:solidFill>
                  <a:srgbClr val="002060"/>
                </a:solidFill>
                <a:latin typeface="Arial" panose="020B0604020202020204" pitchFamily="34" charset="0"/>
                <a:cs typeface="Arial" panose="020B0604020202020204" pitchFamily="34" charset="0"/>
              </a:rPr>
              <a:t>Frivaldský</a:t>
            </a:r>
            <a:r>
              <a:rPr lang="sk-SK" sz="4500" dirty="0">
                <a:solidFill>
                  <a:srgbClr val="002060"/>
                </a:solidFill>
                <a:latin typeface="Arial" panose="020B0604020202020204" pitchFamily="34" charset="0"/>
                <a:cs typeface="Arial" panose="020B0604020202020204" pitchFamily="34" charset="0"/>
              </a:rPr>
              <a:t>, Patrik </a:t>
            </a:r>
            <a:r>
              <a:rPr lang="sk-SK" sz="4500" dirty="0" err="1">
                <a:solidFill>
                  <a:srgbClr val="002060"/>
                </a:solidFill>
                <a:latin typeface="Arial" panose="020B0604020202020204" pitchFamily="34" charset="0"/>
                <a:cs typeface="Arial" panose="020B0604020202020204" pitchFamily="34" charset="0"/>
              </a:rPr>
              <a:t>Resutík</a:t>
            </a:r>
            <a:endParaRPr lang="sk-SK" sz="4500" baseline="3000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474147289"/>
              </p:ext>
            </p:extLst>
          </p:nvPr>
        </p:nvGraphicFramePr>
        <p:xfrm>
          <a:off x="1347570" y="8756346"/>
          <a:ext cx="29764038" cy="3650869"/>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692875">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2873629">
                <a:tc>
                  <a:txBody>
                    <a:bodyPr/>
                    <a:lstStyle/>
                    <a:p>
                      <a:r>
                        <a:rPr lang="en-US" sz="3500" dirty="0">
                          <a:solidFill>
                            <a:srgbClr val="002060"/>
                          </a:solidFill>
                          <a:latin typeface="Arial" panose="020B0604020202020204" pitchFamily="34" charset="0"/>
                          <a:cs typeface="Arial" panose="020B0604020202020204" pitchFamily="34" charset="0"/>
                        </a:rPr>
                        <a:t>Wireless charging is rapidly replacing cable-based stations in e-mobility and gaining interest in smart city infrastructures due to its advantages like autonomous operation and tolerance to misalignment.</a:t>
                      </a: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Wireless power transfer faces challenges in dynamic and semi-dynamic charging, particularly with misalignment caused by vehicle movement. This paper explores coil selection to address these issues.</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This paper compares flat rectangular and DD coil designs to assess their efficiency and suitability, contributing to the scalability of wireless charging for high-performance applications.</a:t>
                      </a:r>
                      <a:r>
                        <a:rPr lang="sk-SK" sz="3500" kern="1200" dirty="0">
                          <a:solidFill>
                            <a:srgbClr val="002060"/>
                          </a:solidFill>
                          <a:latin typeface="Arial" panose="020B0604020202020204" pitchFamily="34" charset="0"/>
                          <a:ea typeface="+mn-ea"/>
                          <a:cs typeface="Arial" panose="020B0604020202020204" pitchFamily="34" charset="0"/>
                        </a:rPr>
                        <a:t>                                                                              </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238721168"/>
              </p:ext>
            </p:extLst>
          </p:nvPr>
        </p:nvGraphicFramePr>
        <p:xfrm>
          <a:off x="1317621" y="12983142"/>
          <a:ext cx="29764038" cy="1012136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62128">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759654">
                <a:tc>
                  <a:txBody>
                    <a:bodyPr/>
                    <a:lstStyle/>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Coupling coils made from high-frequency wires with 300 strands per winding.</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Physical coil matrices designed in Fusion 360 and created using 3D printing.</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Rectangular and DD coils share identical geometry and winding specs.</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Self and mutual inductance measured using a digital RCL meter at 100 kHz.</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Coil alignments tested at 0 mm, 30 mm, and 60 mm, alongside compensating capacitors.</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Voltage adjusted for power transfer experiments within 70 kHz to 105 kHz.</a:t>
                      </a:r>
                      <a:r>
                        <a:rPr lang="sk-SK" sz="3500" b="1" kern="1200" dirty="0">
                          <a:solidFill>
                            <a:srgbClr val="002060"/>
                          </a:solidFill>
                          <a:latin typeface="Arial" panose="020B0604020202020204" pitchFamily="34" charset="0"/>
                          <a:ea typeface="+mn-ea"/>
                          <a:cs typeface="Arial" panose="020B0604020202020204" pitchFamily="34" charset="0"/>
                        </a:rPr>
                        <a:t> </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Mutual inductance and coupling coefficients assessed under varying alignments.</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i="1" kern="1200" dirty="0">
                          <a:solidFill>
                            <a:srgbClr val="002060"/>
                          </a:solidFill>
                          <a:latin typeface="Arial"/>
                          <a:ea typeface="+mn-ea"/>
                          <a:cs typeface="Arial"/>
                        </a:rPr>
                        <a:t>Fig. 1. Experimental models of the coils</a:t>
                      </a:r>
                      <a:r>
                        <a:rPr lang="sk-SK" sz="3500" i="1" kern="1200" dirty="0">
                          <a:solidFill>
                            <a:srgbClr val="002060"/>
                          </a:solidFill>
                          <a:latin typeface="Arial" panose="020B0604020202020204" pitchFamily="34" charset="0"/>
                          <a:ea typeface="+mn-ea"/>
                          <a:cs typeface="Arial" panose="020B0604020202020204" pitchFamily="34" charset="0"/>
                        </a:rPr>
                        <a:t>     </a:t>
                      </a:r>
                      <a:endParaRPr lang="en-US" sz="3500" i="1" kern="1200" dirty="0">
                        <a:solidFill>
                          <a:srgbClr val="002060"/>
                        </a:solidFill>
                        <a:latin typeface="Arial" panose="020B0604020202020204" pitchFamily="34" charset="0"/>
                        <a:ea typeface="+mn-ea"/>
                        <a:cs typeface="Arial" panose="020B0604020202020204" pitchFamily="34" charset="0"/>
                      </a:endParaRP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Transmitted power compared between DD and rectangular coils.</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Testing involved a 6 V DC input voltage and a 10 Ω resistor as load.</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Coil spacing maintained at 65 mm.</a:t>
                      </a:r>
                    </a:p>
                    <a:p>
                      <a:pPr marL="457200" indent="-45720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Performance differences analyzed for aligned and offset systems.</a:t>
                      </a: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buFont typeface="Arial" panose="020B0604020202020204" pitchFamily="34" charset="0"/>
                        <a:buChar char="•"/>
                      </a:pP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buFont typeface="Arial" panose="020B0604020202020204" pitchFamily="34" charset="0"/>
                        <a:buChar char="•"/>
                      </a:pPr>
                      <a:endParaRPr lang="sk-SK" sz="3500" kern="1200" dirty="0">
                        <a:solidFill>
                          <a:srgbClr val="002060"/>
                        </a:solidFill>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r>
                        <a:rPr lang="sk-SK" sz="3500" kern="1200" dirty="0">
                          <a:solidFill>
                            <a:srgbClr val="002060"/>
                          </a:solidFill>
                          <a:latin typeface="Arial" panose="020B0604020202020204" pitchFamily="34" charset="0"/>
                          <a:ea typeface="+mn-ea"/>
                          <a:cs typeface="Arial" panose="020B0604020202020204" pitchFamily="34" charset="0"/>
                        </a:rPr>
                        <a:t>                                                                                                                                                                        </a:t>
                      </a:r>
                    </a:p>
                    <a:p>
                      <a:pPr marL="0" indent="0">
                        <a:buFont typeface="Arial" panose="020B0604020202020204" pitchFamily="34" charset="0"/>
                        <a:buNone/>
                      </a:pPr>
                      <a:r>
                        <a:rPr lang="sk-SK" sz="3500" kern="1200" dirty="0">
                          <a:solidFill>
                            <a:srgbClr val="002060"/>
                          </a:solidFill>
                          <a:latin typeface="Arial" panose="020B0604020202020204" pitchFamily="34" charset="0"/>
                          <a:ea typeface="+mn-ea"/>
                          <a:cs typeface="Arial" panose="020B0604020202020204" pitchFamily="34" charset="0"/>
                        </a:rPr>
                        <a:t>                                                                                                                                                                         </a:t>
                      </a:r>
                      <a:r>
                        <a:rPr lang="en-US" sz="3500" i="1" kern="1200" dirty="0">
                          <a:solidFill>
                            <a:srgbClr val="002060"/>
                          </a:solidFill>
                          <a:latin typeface="Arial"/>
                          <a:ea typeface="+mn-ea"/>
                          <a:cs typeface="Arial"/>
                        </a:rPr>
                        <a:t>Fig. </a:t>
                      </a:r>
                      <a:r>
                        <a:rPr lang="sk-SK" sz="3500" i="1" kern="1200" dirty="0">
                          <a:solidFill>
                            <a:srgbClr val="002060"/>
                          </a:solidFill>
                          <a:latin typeface="Arial"/>
                          <a:ea typeface="+mn-ea"/>
                          <a:cs typeface="Arial"/>
                        </a:rPr>
                        <a:t>2</a:t>
                      </a:r>
                      <a:r>
                        <a:rPr lang="en-US" sz="3500" i="1" kern="1200" dirty="0">
                          <a:solidFill>
                            <a:srgbClr val="002060"/>
                          </a:solidFill>
                          <a:latin typeface="Arial"/>
                          <a:ea typeface="+mn-ea"/>
                          <a:cs typeface="Arial"/>
                        </a:rPr>
                        <a:t>.</a:t>
                      </a:r>
                      <a:r>
                        <a:rPr lang="sk-SK" sz="3500" i="1" kern="1200" dirty="0">
                          <a:solidFill>
                            <a:srgbClr val="002060"/>
                          </a:solidFill>
                          <a:latin typeface="Arial"/>
                          <a:ea typeface="+mn-ea"/>
                          <a:cs typeface="Arial"/>
                        </a:rPr>
                        <a:t> Measurement setup</a:t>
                      </a:r>
                      <a:endParaRPr lang="sk-SK" sz="3500" i="1" kern="1200" dirty="0">
                        <a:solidFill>
                          <a:srgbClr val="002060"/>
                        </a:solidFill>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endParaRPr lang="en-US" sz="3500" kern="1200" dirty="0">
                        <a:solidFill>
                          <a:srgbClr val="002060"/>
                        </a:solidFill>
                        <a:latin typeface="Arial" panose="020B0604020202020204" pitchFamily="34" charset="0"/>
                        <a:ea typeface="+mn-ea"/>
                        <a:cs typeface="Arial" panose="020B0604020202020204" pitchFamily="34" charset="0"/>
                      </a:endParaRPr>
                    </a:p>
                    <a:p>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062987002"/>
              </p:ext>
            </p:extLst>
          </p:nvPr>
        </p:nvGraphicFramePr>
        <p:xfrm>
          <a:off x="1317621" y="22141606"/>
          <a:ext cx="29764038" cy="1893860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1803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427937">
                <a:tc>
                  <a:txBody>
                    <a:bodyPr/>
                    <a:lstStyle/>
                    <a:p>
                      <a:pPr>
                        <a:buNone/>
                      </a:pPr>
                      <a:r>
                        <a:rPr lang="sk-SK" sz="3500" b="1" kern="1200" dirty="0">
                          <a:solidFill>
                            <a:srgbClr val="002060"/>
                          </a:solidFill>
                          <a:latin typeface="Arial" panose="020B0604020202020204" pitchFamily="34" charset="0"/>
                          <a:ea typeface="+mn-ea"/>
                          <a:cs typeface="Arial" panose="020B0604020202020204" pitchFamily="34" charset="0"/>
                        </a:rPr>
                        <a:t>Self and Mutual Inductance Measurements</a:t>
                      </a:r>
                    </a:p>
                    <a:p>
                      <a:pPr>
                        <a:buFont typeface="Arial" panose="020B0604020202020204" pitchFamily="34" charset="0"/>
                        <a:buChar char="•"/>
                      </a:pPr>
                      <a:r>
                        <a:rPr lang="sk-SK" sz="3500" kern="1200" dirty="0">
                          <a:solidFill>
                            <a:srgbClr val="002060"/>
                          </a:solidFill>
                          <a:latin typeface="Arial" panose="020B0604020202020204" pitchFamily="34" charset="0"/>
                          <a:ea typeface="+mn-ea"/>
                          <a:cs typeface="Arial" panose="020B0604020202020204" pitchFamily="34" charset="0"/>
                        </a:rPr>
                        <a:t>Self-Inductance: The self-inductance was higher for the rectangular coil (28.924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 compared to the DD coil (24.24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a:t>
                      </a:r>
                    </a:p>
                    <a:p>
                      <a:pPr>
                        <a:buFont typeface="Arial" panose="020B0604020202020204" pitchFamily="34" charset="0"/>
                        <a:buChar char="•"/>
                      </a:pPr>
                      <a:r>
                        <a:rPr lang="sk-SK" sz="3500" kern="1200" dirty="0">
                          <a:solidFill>
                            <a:srgbClr val="002060"/>
                          </a:solidFill>
                          <a:latin typeface="Arial" panose="020B0604020202020204" pitchFamily="34" charset="0"/>
                          <a:ea typeface="+mn-ea"/>
                          <a:cs typeface="Arial" panose="020B0604020202020204" pitchFamily="34" charset="0"/>
                        </a:rPr>
                        <a:t>Mutual Inductance: Rectangular coils maintained higher mutual inductance values compared to DD coils across all alignments (0 mm, 30 mm, 60 mm). For example:</a:t>
                      </a:r>
                    </a:p>
                    <a:p>
                      <a:pPr marL="742950" lvl="1" indent="-285750">
                        <a:buFont typeface="Arial" panose="020B0604020202020204" pitchFamily="34" charset="0"/>
                        <a:buChar char="•"/>
                      </a:pPr>
                      <a:r>
                        <a:rPr lang="sk-SK" sz="3500" kern="1200" dirty="0">
                          <a:solidFill>
                            <a:srgbClr val="002060"/>
                          </a:solidFill>
                          <a:latin typeface="Arial" panose="020B0604020202020204" pitchFamily="34" charset="0"/>
                          <a:ea typeface="+mn-ea"/>
                          <a:cs typeface="Arial" panose="020B0604020202020204" pitchFamily="34" charset="0"/>
                        </a:rPr>
                        <a:t>At 0 mm alignment: 7.777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 (rectangular) vs. 4.308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 (DD).</a:t>
                      </a:r>
                    </a:p>
                    <a:p>
                      <a:pPr marL="742950" lvl="1" indent="-285750">
                        <a:buFont typeface="Arial" panose="020B0604020202020204" pitchFamily="34" charset="0"/>
                        <a:buChar char="•"/>
                      </a:pPr>
                      <a:r>
                        <a:rPr lang="sk-SK" sz="3500" kern="1200" dirty="0">
                          <a:solidFill>
                            <a:srgbClr val="002060"/>
                          </a:solidFill>
                          <a:latin typeface="Arial" panose="020B0604020202020204" pitchFamily="34" charset="0"/>
                          <a:ea typeface="+mn-ea"/>
                          <a:cs typeface="Arial" panose="020B0604020202020204" pitchFamily="34" charset="0"/>
                        </a:rPr>
                        <a:t>At 60 mm misalignment: 6.397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 (rectangular) vs. 1.733 </a:t>
                      </a:r>
                      <a:r>
                        <a:rPr lang="el-GR" sz="3500" kern="1200" dirty="0">
                          <a:solidFill>
                            <a:srgbClr val="002060"/>
                          </a:solidFill>
                          <a:latin typeface="Arial" panose="020B0604020202020204" pitchFamily="34" charset="0"/>
                          <a:ea typeface="+mn-ea"/>
                          <a:cs typeface="Arial" panose="020B0604020202020204" pitchFamily="34" charset="0"/>
                        </a:rPr>
                        <a:t>μ</a:t>
                      </a:r>
                      <a:r>
                        <a:rPr lang="sk-SK" sz="3500" kern="1200" dirty="0">
                          <a:solidFill>
                            <a:srgbClr val="002060"/>
                          </a:solidFill>
                          <a:latin typeface="Arial" panose="020B0604020202020204" pitchFamily="34" charset="0"/>
                          <a:ea typeface="+mn-ea"/>
                          <a:cs typeface="Arial" panose="020B0604020202020204" pitchFamily="34" charset="0"/>
                        </a:rPr>
                        <a:t>H (DD).</a:t>
                      </a:r>
                      <a:endParaRPr lang="sk-SK" sz="3500" dirty="0">
                        <a:solidFill>
                          <a:srgbClr val="002060"/>
                        </a:solidFill>
                        <a:latin typeface="Arial"/>
                        <a:cs typeface="Arial"/>
                      </a:endParaRPr>
                    </a:p>
                    <a:p>
                      <a:pPr>
                        <a:buNone/>
                      </a:pPr>
                      <a:r>
                        <a:rPr lang="en-US" sz="3500" b="1" kern="1200" dirty="0">
                          <a:solidFill>
                            <a:srgbClr val="002060"/>
                          </a:solidFill>
                          <a:latin typeface="Arial" panose="020B0604020202020204" pitchFamily="34" charset="0"/>
                          <a:ea typeface="+mn-ea"/>
                          <a:cs typeface="Arial" panose="020B0604020202020204" pitchFamily="34" charset="0"/>
                        </a:rPr>
                        <a:t>Power Transfer Characteristics</a:t>
                      </a:r>
                    </a:p>
                    <a:p>
                      <a:pPr>
                        <a:buFont typeface="Arial" panose="020B0604020202020204" pitchFamily="34" charset="0"/>
                        <a:buChar char="•"/>
                      </a:pPr>
                      <a:r>
                        <a:rPr lang="en-US" sz="3500" b="1" kern="1200" dirty="0">
                          <a:solidFill>
                            <a:srgbClr val="002060"/>
                          </a:solidFill>
                          <a:latin typeface="Arial" panose="020B0604020202020204" pitchFamily="34" charset="0"/>
                          <a:ea typeface="+mn-ea"/>
                          <a:cs typeface="Arial" panose="020B0604020202020204" pitchFamily="34" charset="0"/>
                        </a:rPr>
                        <a:t>Aligned Coils:</a:t>
                      </a:r>
                    </a:p>
                    <a:p>
                      <a:pPr marL="742950" lvl="1" indent="-28575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DD coil achieved a higher maximum power transfer (29 W) compared to the rectangular coil (15 W).</a:t>
                      </a:r>
                      <a:r>
                        <a:rPr lang="sk-SK" sz="3500" kern="1200" dirty="0">
                          <a:solidFill>
                            <a:srgbClr val="002060"/>
                          </a:solidFill>
                          <a:latin typeface="Arial" panose="020B0604020202020204" pitchFamily="34" charset="0"/>
                          <a:ea typeface="+mn-ea"/>
                          <a:cs typeface="Arial" panose="020B0604020202020204" pitchFamily="34" charset="0"/>
                        </a:rPr>
                        <a:t> </a:t>
                      </a:r>
                      <a:endParaRPr lang="en-US" sz="3500" kern="1200" dirty="0">
                        <a:solidFill>
                          <a:srgbClr val="002060"/>
                        </a:solidFill>
                        <a:latin typeface="Arial" panose="020B0604020202020204" pitchFamily="34" charset="0"/>
                        <a:ea typeface="+mn-ea"/>
                        <a:cs typeface="Arial" panose="020B0604020202020204" pitchFamily="34" charset="0"/>
                      </a:endParaRPr>
                    </a:p>
                    <a:p>
                      <a:pPr>
                        <a:buFont typeface="Arial" panose="020B0604020202020204" pitchFamily="34" charset="0"/>
                        <a:buChar char="•"/>
                      </a:pPr>
                      <a:r>
                        <a:rPr lang="en-US" sz="3500" b="1" kern="1200" dirty="0">
                          <a:solidFill>
                            <a:srgbClr val="002060"/>
                          </a:solidFill>
                          <a:latin typeface="Arial" panose="020B0604020202020204" pitchFamily="34" charset="0"/>
                          <a:ea typeface="+mn-ea"/>
                          <a:cs typeface="Arial" panose="020B0604020202020204" pitchFamily="34" charset="0"/>
                        </a:rPr>
                        <a:t>Misaligned Coils:</a:t>
                      </a:r>
                    </a:p>
                    <a:p>
                      <a:pPr marL="742950" lvl="1" indent="-28575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At 30 mm offset: DD coil transferred 31.1 W, while the rectangular coil transferred 16.2 W.</a:t>
                      </a:r>
                    </a:p>
                    <a:p>
                      <a:pPr marL="742950" lvl="1" indent="-285750">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At 60 mm offset: DD coil transferred 45 W, while the rectangular coil transferred 18.9 W.</a:t>
                      </a:r>
                      <a:endParaRPr lang="sk-SK" sz="3500" dirty="0">
                        <a:solidFill>
                          <a:srgbClr val="002060"/>
                        </a:solidFill>
                        <a:latin typeface="Arial"/>
                        <a:cs typeface="Arial"/>
                      </a:endParaRPr>
                    </a:p>
                    <a:p>
                      <a:pPr>
                        <a:buNone/>
                      </a:pPr>
                      <a:r>
                        <a:rPr lang="en-US" sz="3500" b="1" kern="1200" dirty="0">
                          <a:solidFill>
                            <a:srgbClr val="002060"/>
                          </a:solidFill>
                          <a:latin typeface="Arial" panose="020B0604020202020204" pitchFamily="34" charset="0"/>
                          <a:ea typeface="+mn-ea"/>
                          <a:cs typeface="Arial" panose="020B0604020202020204" pitchFamily="34" charset="0"/>
                        </a:rPr>
                        <a:t>Efficiency Analysis</a:t>
                      </a:r>
                    </a:p>
                    <a:p>
                      <a:pPr>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The rectangular coil displayed higher efficiency across all misalignments, exceeding 80% at perfect alignment. Efficiency remained stable even under significant misalignment.</a:t>
                      </a:r>
                    </a:p>
                    <a:p>
                      <a:pPr>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The DD coil, while superior in power transfer, showed a marked efficiency drop at larger misalignments (e.g., &lt;35% at 60 mm).</a:t>
                      </a: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8427937">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kern="1200" dirty="0">
                        <a:solidFill>
                          <a:schemeClr val="dk1"/>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i="1" kern="1200" dirty="0">
                        <a:solidFill>
                          <a:srgbClr val="002060"/>
                        </a:solidFill>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i="1" kern="1200" dirty="0">
                          <a:solidFill>
                            <a:srgbClr val="002060"/>
                          </a:solidFill>
                          <a:latin typeface="Arial" panose="020B0604020202020204" pitchFamily="34" charset="0"/>
                          <a:ea typeface="+mn-ea"/>
                          <a:cs typeface="Arial" panose="020B0604020202020204" pitchFamily="34" charset="0"/>
                        </a:rPr>
                        <a:t>Fig </a:t>
                      </a:r>
                      <a:r>
                        <a:rPr lang="sk-SK" sz="3500" i="1" kern="1200" dirty="0">
                          <a:solidFill>
                            <a:srgbClr val="002060"/>
                          </a:solidFill>
                          <a:latin typeface="Arial" panose="020B0604020202020204" pitchFamily="34" charset="0"/>
                          <a:ea typeface="+mn-ea"/>
                          <a:cs typeface="Arial" panose="020B0604020202020204" pitchFamily="34" charset="0"/>
                        </a:rPr>
                        <a:t>3</a:t>
                      </a:r>
                      <a:r>
                        <a:rPr lang="en-US" sz="3500" i="1" kern="1200" dirty="0">
                          <a:solidFill>
                            <a:srgbClr val="002060"/>
                          </a:solidFill>
                          <a:latin typeface="Arial" panose="020B0604020202020204" pitchFamily="34" charset="0"/>
                          <a:ea typeface="+mn-ea"/>
                          <a:cs typeface="Arial" panose="020B0604020202020204" pitchFamily="34" charset="0"/>
                        </a:rPr>
                        <a:t>. Experimentally obtained power frequency characteristics (left) </a:t>
                      </a:r>
                      <a:r>
                        <a:rPr lang="sk-SK" sz="3500" i="1" kern="1200" dirty="0">
                          <a:solidFill>
                            <a:srgbClr val="002060"/>
                          </a:solidFill>
                          <a:latin typeface="Arial" panose="020B0604020202020204" pitchFamily="34" charset="0"/>
                          <a:ea typeface="+mn-ea"/>
                          <a:cs typeface="Arial" panose="020B0604020202020204" pitchFamily="34" charset="0"/>
                        </a:rPr>
                        <a:t>             </a:t>
                      </a:r>
                      <a:r>
                        <a:rPr lang="en-US" sz="3500" i="1" kern="1200" dirty="0">
                          <a:solidFill>
                            <a:srgbClr val="002060"/>
                          </a:solidFill>
                          <a:latin typeface="Arial" panose="020B0604020202020204" pitchFamily="34" charset="0"/>
                          <a:ea typeface="+mn-ea"/>
                          <a:cs typeface="Arial" panose="020B0604020202020204" pitchFamily="34" charset="0"/>
                        </a:rPr>
                        <a:t>Fig. </a:t>
                      </a:r>
                      <a:r>
                        <a:rPr lang="sk-SK" sz="3500" i="1" kern="1200" dirty="0">
                          <a:solidFill>
                            <a:srgbClr val="002060"/>
                          </a:solidFill>
                          <a:latin typeface="Arial" panose="020B0604020202020204" pitchFamily="34" charset="0"/>
                          <a:ea typeface="+mn-ea"/>
                          <a:cs typeface="Arial" panose="020B0604020202020204" pitchFamily="34" charset="0"/>
                        </a:rPr>
                        <a:t>4 </a:t>
                      </a:r>
                      <a:r>
                        <a:rPr lang="en-US" sz="3500" i="1" kern="1200" dirty="0">
                          <a:solidFill>
                            <a:srgbClr val="002060"/>
                          </a:solidFill>
                          <a:latin typeface="Arial" panose="020B0604020202020204" pitchFamily="34" charset="0"/>
                          <a:ea typeface="+mn-ea"/>
                          <a:cs typeface="Arial" panose="020B0604020202020204" pitchFamily="34" charset="0"/>
                        </a:rPr>
                        <a:t>Experimentally obtained power frequency characteristics (left) and efficiency characteristics (right) of the system with </a:t>
                      </a:r>
                      <a:r>
                        <a:rPr lang="sk-SK" sz="3500" i="1" kern="1200" dirty="0">
                          <a:solidFill>
                            <a:srgbClr val="002060"/>
                          </a:solidFill>
                          <a:latin typeface="Arial" panose="020B0604020202020204" pitchFamily="34" charset="0"/>
                          <a:ea typeface="+mn-ea"/>
                          <a:cs typeface="Arial" panose="020B0604020202020204" pitchFamily="34" charset="0"/>
                        </a:rPr>
                        <a:t>rectangular </a:t>
                      </a:r>
                      <a:r>
                        <a:rPr lang="en-US" sz="3500" i="1" kern="1200" dirty="0">
                          <a:solidFill>
                            <a:srgbClr val="002060"/>
                          </a:solidFill>
                          <a:latin typeface="Arial" panose="020B0604020202020204" pitchFamily="34" charset="0"/>
                          <a:ea typeface="+mn-ea"/>
                          <a:cs typeface="Arial" panose="020B0604020202020204" pitchFamily="34" charset="0"/>
                        </a:rPr>
                        <a:t>coil </a:t>
                      </a:r>
                      <a:r>
                        <a:rPr lang="sk-SK" sz="3500" i="1" kern="1200" dirty="0">
                          <a:solidFill>
                            <a:srgbClr val="002060"/>
                          </a:solidFill>
                          <a:latin typeface="Arial" panose="020B0604020202020204" pitchFamily="34" charset="0"/>
                          <a:ea typeface="+mn-ea"/>
                          <a:cs typeface="Arial" panose="020B0604020202020204" pitchFamily="34" charset="0"/>
                        </a:rPr>
                        <a:t>                             and </a:t>
                      </a:r>
                      <a:r>
                        <a:rPr lang="sk-SK" sz="3500" i="1" kern="1200" dirty="0" err="1">
                          <a:solidFill>
                            <a:srgbClr val="002060"/>
                          </a:solidFill>
                          <a:latin typeface="Arial" panose="020B0604020202020204" pitchFamily="34" charset="0"/>
                          <a:ea typeface="+mn-ea"/>
                          <a:cs typeface="Arial" panose="020B0604020202020204" pitchFamily="34" charset="0"/>
                        </a:rPr>
                        <a:t>efficiency</a:t>
                      </a:r>
                      <a:r>
                        <a:rPr lang="sk-SK" sz="3500" i="1" kern="1200" dirty="0">
                          <a:solidFill>
                            <a:srgbClr val="002060"/>
                          </a:solidFill>
                          <a:latin typeface="Arial" panose="020B0604020202020204" pitchFamily="34" charset="0"/>
                          <a:ea typeface="+mn-ea"/>
                          <a:cs typeface="Arial" panose="020B0604020202020204" pitchFamily="34" charset="0"/>
                        </a:rPr>
                        <a:t> </a:t>
                      </a:r>
                      <a:r>
                        <a:rPr lang="sk-SK" sz="3500" i="1" kern="1200" dirty="0" err="1">
                          <a:solidFill>
                            <a:srgbClr val="002060"/>
                          </a:solidFill>
                          <a:latin typeface="Arial" panose="020B0604020202020204" pitchFamily="34" charset="0"/>
                          <a:ea typeface="+mn-ea"/>
                          <a:cs typeface="Arial" panose="020B0604020202020204" pitchFamily="34" charset="0"/>
                        </a:rPr>
                        <a:t>characteritics</a:t>
                      </a:r>
                      <a:r>
                        <a:rPr lang="sk-SK" sz="3500" i="1" kern="1200" dirty="0">
                          <a:solidFill>
                            <a:srgbClr val="002060"/>
                          </a:solidFill>
                          <a:latin typeface="Arial" panose="020B0604020202020204" pitchFamily="34" charset="0"/>
                          <a:ea typeface="+mn-ea"/>
                          <a:cs typeface="Arial" panose="020B0604020202020204" pitchFamily="34" charset="0"/>
                        </a:rPr>
                        <a:t> (right)</a:t>
                      </a:r>
                      <a:r>
                        <a:rPr lang="en-US" sz="3500" i="1" kern="1200" dirty="0">
                          <a:solidFill>
                            <a:srgbClr val="002060"/>
                          </a:solidFill>
                          <a:latin typeface="Arial" panose="020B0604020202020204" pitchFamily="34" charset="0"/>
                          <a:ea typeface="+mn-ea"/>
                          <a:cs typeface="Arial" panose="020B0604020202020204" pitchFamily="34" charset="0"/>
                        </a:rPr>
                        <a:t> </a:t>
                      </a:r>
                      <a:r>
                        <a:rPr lang="sk-SK" sz="3500" i="1" kern="1200" dirty="0">
                          <a:solidFill>
                            <a:srgbClr val="002060"/>
                          </a:solidFill>
                          <a:latin typeface="Arial" panose="020B0604020202020204" pitchFamily="34" charset="0"/>
                          <a:ea typeface="+mn-ea"/>
                          <a:cs typeface="Arial" panose="020B0604020202020204" pitchFamily="34" charset="0"/>
                        </a:rPr>
                        <a:t>of the </a:t>
                      </a:r>
                      <a:r>
                        <a:rPr lang="sk-SK" sz="3500" i="1" kern="1200" dirty="0" err="1">
                          <a:solidFill>
                            <a:srgbClr val="002060"/>
                          </a:solidFill>
                          <a:latin typeface="Arial" panose="020B0604020202020204" pitchFamily="34" charset="0"/>
                          <a:ea typeface="+mn-ea"/>
                          <a:cs typeface="Arial" panose="020B0604020202020204" pitchFamily="34" charset="0"/>
                        </a:rPr>
                        <a:t>system</a:t>
                      </a:r>
                      <a:r>
                        <a:rPr lang="sk-SK" sz="3500" i="1" kern="1200" dirty="0">
                          <a:solidFill>
                            <a:srgbClr val="002060"/>
                          </a:solidFill>
                          <a:latin typeface="Arial" panose="020B0604020202020204" pitchFamily="34" charset="0"/>
                          <a:ea typeface="+mn-ea"/>
                          <a:cs typeface="Arial" panose="020B0604020202020204" pitchFamily="34" charset="0"/>
                        </a:rPr>
                        <a:t> </a:t>
                      </a:r>
                      <a:r>
                        <a:rPr lang="sk-SK" sz="3500" i="1" kern="1200" dirty="0" err="1">
                          <a:solidFill>
                            <a:srgbClr val="002060"/>
                          </a:solidFill>
                          <a:latin typeface="Arial" panose="020B0604020202020204" pitchFamily="34" charset="0"/>
                          <a:ea typeface="+mn-ea"/>
                          <a:cs typeface="Arial" panose="020B0604020202020204" pitchFamily="34" charset="0"/>
                        </a:rPr>
                        <a:t>with</a:t>
                      </a:r>
                      <a:r>
                        <a:rPr lang="sk-SK" sz="3500" i="1" kern="1200" dirty="0">
                          <a:solidFill>
                            <a:srgbClr val="002060"/>
                          </a:solidFill>
                          <a:latin typeface="Arial" panose="020B0604020202020204" pitchFamily="34" charset="0"/>
                          <a:ea typeface="+mn-ea"/>
                          <a:cs typeface="Arial" panose="020B0604020202020204" pitchFamily="34" charset="0"/>
                        </a:rPr>
                        <a:t> DD coil</a:t>
                      </a: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519648208"/>
              </p:ext>
            </p:extLst>
          </p:nvPr>
        </p:nvGraphicFramePr>
        <p:xfrm>
          <a:off x="1317621" y="36977457"/>
          <a:ext cx="29764038" cy="35356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490300">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715317">
                <a:tc>
                  <a:txBody>
                    <a:bodyPr/>
                    <a:lstStyle/>
                    <a:p>
                      <a:r>
                        <a:rPr lang="en-US" sz="3500" dirty="0">
                          <a:solidFill>
                            <a:srgbClr val="002060"/>
                          </a:solidFill>
                          <a:latin typeface="Arial" panose="020B0604020202020204" pitchFamily="34" charset="0"/>
                          <a:cs typeface="Arial" panose="020B0604020202020204" pitchFamily="34" charset="0"/>
                        </a:rPr>
                        <a:t>This study explored the performance of DD coils and rectangular coils in wireless power transfer systems, focusing on their efficiency under varying misalignments. Despite both coil types having identical dimensions and winding specifications, experimental findings revealed distinct differences. Rectangular coils exhibited more stable mutual inductance and higher efficiency levels, particularly under misaligned conditions. Conversely, DD coils demonstrated superior power transfer capability, especially at resonant frequencies, but at the cost of lower efficiency during significant misalignment. These insights highlight the need for precise coil design tailored to specific operational parameters and application requirements.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000622144"/>
              </p:ext>
            </p:extLst>
          </p:nvPr>
        </p:nvGraphicFramePr>
        <p:xfrm>
          <a:off x="1317621" y="40653293"/>
          <a:ext cx="29764038" cy="200409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424930">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226859">
                <a:tc>
                  <a:txBody>
                    <a:bodyPr/>
                    <a:lstStyle/>
                    <a:p>
                      <a:pPr lvl="0">
                        <a:buNone/>
                      </a:pPr>
                      <a:r>
                        <a:rPr lang="en-US" sz="3500" kern="1200" noProof="1">
                          <a:solidFill>
                            <a:srgbClr val="002060"/>
                          </a:solidFill>
                          <a:latin typeface="Arial"/>
                          <a:ea typeface="+mn-ea"/>
                          <a:cs typeface="Arial"/>
                        </a:rPr>
                        <a:t>The authors would like to thank to national grant agency APVV for project funding APVV-21-0462 and to national grant agency VEGA for project funding 1/0274/24. </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64FC5087-8B45-95C0-C4BB-0F45F74B79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9999" y="14071631"/>
            <a:ext cx="4014225" cy="3134862"/>
          </a:xfrm>
          <a:prstGeom prst="rect">
            <a:avLst/>
          </a:prstGeom>
        </p:spPr>
      </p:pic>
      <p:pic>
        <p:nvPicPr>
          <p:cNvPr id="9" name="Obrázok 8" descr="Obrázok, na ktorom je elektroinštalácia, elektronika, elektrinžinierstvo, stroj&#10;&#10;Automaticky generovaný popis">
            <a:extLst>
              <a:ext uri="{FF2B5EF4-FFF2-40B4-BE49-F238E27FC236}">
                <a16:creationId xmlns:a16="http://schemas.microsoft.com/office/drawing/2014/main" id="{638FB80C-935B-B52F-8E07-1C482A006C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12904" y="17849384"/>
            <a:ext cx="6407125" cy="3469166"/>
          </a:xfrm>
          <a:prstGeom prst="rect">
            <a:avLst/>
          </a:prstGeom>
        </p:spPr>
      </p:pic>
      <p:grpSp>
        <p:nvGrpSpPr>
          <p:cNvPr id="16" name="Skupina 15">
            <a:extLst>
              <a:ext uri="{FF2B5EF4-FFF2-40B4-BE49-F238E27FC236}">
                <a16:creationId xmlns:a16="http://schemas.microsoft.com/office/drawing/2014/main" id="{0537E128-5596-E891-BA12-C3EE14C6D577}"/>
              </a:ext>
            </a:extLst>
          </p:cNvPr>
          <p:cNvGrpSpPr/>
          <p:nvPr/>
        </p:nvGrpSpPr>
        <p:grpSpPr>
          <a:xfrm>
            <a:off x="1478081" y="31689238"/>
            <a:ext cx="14721563" cy="3972361"/>
            <a:chOff x="1478081" y="31689239"/>
            <a:chExt cx="14024453" cy="3519390"/>
          </a:xfrm>
        </p:grpSpPr>
        <p:pic>
          <p:nvPicPr>
            <p:cNvPr id="12" name="Obrázok 11" descr="Obrázok, na ktorom je tabuľka&#10;&#10;Automaticky generovaný popis">
              <a:extLst>
                <a:ext uri="{FF2B5EF4-FFF2-40B4-BE49-F238E27FC236}">
                  <a16:creationId xmlns:a16="http://schemas.microsoft.com/office/drawing/2014/main" id="{F5F37288-1731-6120-64FE-E24D52B23FE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8081" y="31689240"/>
              <a:ext cx="7298234" cy="3519389"/>
            </a:xfrm>
            <a:prstGeom prst="rect">
              <a:avLst/>
            </a:prstGeom>
            <a:noFill/>
            <a:ln>
              <a:noFill/>
            </a:ln>
          </p:spPr>
        </p:pic>
        <p:pic>
          <p:nvPicPr>
            <p:cNvPr id="13" name="Obrázok 12" descr="Obrázok, na ktorom je tabuľka&#10;&#10;Automaticky generovaný popis">
              <a:extLst>
                <a:ext uri="{FF2B5EF4-FFF2-40B4-BE49-F238E27FC236}">
                  <a16:creationId xmlns:a16="http://schemas.microsoft.com/office/drawing/2014/main" id="{ACB6F8C1-2846-B0F1-43FD-1B5EEEA8AF6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04298" y="31689239"/>
              <a:ext cx="7298236" cy="3519389"/>
            </a:xfrm>
            <a:prstGeom prst="rect">
              <a:avLst/>
            </a:prstGeom>
            <a:noFill/>
            <a:ln>
              <a:noFill/>
            </a:ln>
          </p:spPr>
        </p:pic>
      </p:grpSp>
      <p:grpSp>
        <p:nvGrpSpPr>
          <p:cNvPr id="22" name="Skupina 21">
            <a:extLst>
              <a:ext uri="{FF2B5EF4-FFF2-40B4-BE49-F238E27FC236}">
                <a16:creationId xmlns:a16="http://schemas.microsoft.com/office/drawing/2014/main" id="{C5475F7C-4762-F28D-940A-1DB246FD7E72}"/>
              </a:ext>
            </a:extLst>
          </p:cNvPr>
          <p:cNvGrpSpPr/>
          <p:nvPr/>
        </p:nvGrpSpPr>
        <p:grpSpPr>
          <a:xfrm>
            <a:off x="16360102" y="31671870"/>
            <a:ext cx="14464549" cy="3989728"/>
            <a:chOff x="16916935" y="31671870"/>
            <a:chExt cx="13907716" cy="3490457"/>
          </a:xfrm>
        </p:grpSpPr>
        <p:pic>
          <p:nvPicPr>
            <p:cNvPr id="14" name="Obrázok 13" descr="Obrázok, na ktorom je tabuľka&#10;&#10;Automaticky generovaný popis">
              <a:extLst>
                <a:ext uri="{FF2B5EF4-FFF2-40B4-BE49-F238E27FC236}">
                  <a16:creationId xmlns:a16="http://schemas.microsoft.com/office/drawing/2014/main" id="{AA11ABE2-A1D3-3C57-80E1-D96DF9811A5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6935" y="31672949"/>
              <a:ext cx="7236002" cy="3489378"/>
            </a:xfrm>
            <a:prstGeom prst="rect">
              <a:avLst/>
            </a:prstGeom>
            <a:noFill/>
            <a:ln>
              <a:noFill/>
            </a:ln>
          </p:spPr>
        </p:pic>
        <p:pic>
          <p:nvPicPr>
            <p:cNvPr id="15" name="Obrázok 14" descr="Obrázok, na ktorom je tabuľka&#10;&#10;Automaticky generovaný popis">
              <a:extLst>
                <a:ext uri="{FF2B5EF4-FFF2-40B4-BE49-F238E27FC236}">
                  <a16:creationId xmlns:a16="http://schemas.microsoft.com/office/drawing/2014/main" id="{69F4D3EC-01F0-0CBD-3ABB-77BCFA733EF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588650" y="31671870"/>
              <a:ext cx="7236001" cy="3489378"/>
            </a:xfrm>
            <a:prstGeom prst="rect">
              <a:avLst/>
            </a:prstGeom>
            <a:noFill/>
            <a:ln>
              <a:noFill/>
            </a:ln>
          </p:spPr>
        </p:pic>
      </p:gr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698</Words>
  <Application>Microsoft Office PowerPoint</Application>
  <PresentationFormat>Vlastná</PresentationFormat>
  <Paragraphs>50</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Experimental evaluation of the influence of  coupling coils geometry on transmitting performance of wireless power transfer system (WPT)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Jakub Škorvaga</cp:lastModifiedBy>
  <cp:revision>32</cp:revision>
  <dcterms:created xsi:type="dcterms:W3CDTF">2024-08-16T05:44:32Z</dcterms:created>
  <dcterms:modified xsi:type="dcterms:W3CDTF">2025-04-14T12:25:43Z</dcterms:modified>
</cp:coreProperties>
</file>