
<file path=[Content_Types].xml><?xml version="1.0" encoding="utf-8"?>
<Types xmlns="http://schemas.openxmlformats.org/package/2006/content-types">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32399288" cy="43200638"/>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redný štýl 2 - zvýrazneni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redný štýl 2 - zvýrazneni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Stredný štýl 2 - zvýraznenie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311" autoAdjust="0"/>
    <p:restoredTop sz="94660"/>
  </p:normalViewPr>
  <p:slideViewPr>
    <p:cSldViewPr snapToGrid="0">
      <p:cViewPr varScale="1">
        <p:scale>
          <a:sx n="19" d="100"/>
          <a:sy n="19" d="100"/>
        </p:scale>
        <p:origin x="3162" y="78"/>
      </p:cViewPr>
      <p:guideLst/>
    </p:cSldViewPr>
  </p:slideViewPr>
  <p:notesTextViewPr>
    <p:cViewPr>
      <p:scale>
        <a:sx n="1" d="1"/>
        <a:sy n="1" d="1"/>
      </p:scale>
      <p:origin x="0" y="0"/>
    </p:cViewPr>
  </p:notesTextViewPr>
  <p:gridSpacing cx="360000" cy="3600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Title 1"/>
          <p:cNvSpPr>
            <a:spLocks noGrp="1"/>
          </p:cNvSpPr>
          <p:nvPr>
            <p:ph type="ctrTitle"/>
          </p:nvPr>
        </p:nvSpPr>
        <p:spPr>
          <a:xfrm>
            <a:off x="2429947" y="7070108"/>
            <a:ext cx="27539395" cy="15040222"/>
          </a:xfrm>
        </p:spPr>
        <p:txBody>
          <a:bodyPr anchor="b"/>
          <a:lstStyle>
            <a:lvl1pPr algn="ctr">
              <a:defRPr sz="21259"/>
            </a:lvl1pPr>
          </a:lstStyle>
          <a:p>
            <a:r>
              <a:rPr lang="sk-SK"/>
              <a:t>Kliknutím upravte štýl predlohy nadpisu</a:t>
            </a:r>
            <a:endParaRPr lang="en-US"/>
          </a:p>
        </p:txBody>
      </p:sp>
      <p:sp>
        <p:nvSpPr>
          <p:cNvPr id="3" name="Subtitle 2"/>
          <p:cNvSpPr>
            <a:spLocks noGrp="1"/>
          </p:cNvSpPr>
          <p:nvPr>
            <p:ph type="subTitle" idx="1"/>
          </p:nvPr>
        </p:nvSpPr>
        <p:spPr>
          <a:xfrm>
            <a:off x="4049911" y="22690338"/>
            <a:ext cx="24299466" cy="10430151"/>
          </a:xfrm>
        </p:spPr>
        <p:txBody>
          <a:bodyPr/>
          <a:lstStyle>
            <a:lvl1pPr marL="0" indent="0" algn="ctr">
              <a:buNone/>
              <a:defRPr sz="8504"/>
            </a:lvl1pPr>
            <a:lvl2pPr marL="1619951" indent="0" algn="ctr">
              <a:buNone/>
              <a:defRPr sz="7086"/>
            </a:lvl2pPr>
            <a:lvl3pPr marL="3239902" indent="0" algn="ctr">
              <a:buNone/>
              <a:defRPr sz="6378"/>
            </a:lvl3pPr>
            <a:lvl4pPr marL="4859853" indent="0" algn="ctr">
              <a:buNone/>
              <a:defRPr sz="5669"/>
            </a:lvl4pPr>
            <a:lvl5pPr marL="6479804" indent="0" algn="ctr">
              <a:buNone/>
              <a:defRPr sz="5669"/>
            </a:lvl5pPr>
            <a:lvl6pPr marL="8099755" indent="0" algn="ctr">
              <a:buNone/>
              <a:defRPr sz="5669"/>
            </a:lvl6pPr>
            <a:lvl7pPr marL="9719706" indent="0" algn="ctr">
              <a:buNone/>
              <a:defRPr sz="5669"/>
            </a:lvl7pPr>
            <a:lvl8pPr marL="11339657" indent="0" algn="ctr">
              <a:buNone/>
              <a:defRPr sz="5669"/>
            </a:lvl8pPr>
            <a:lvl9pPr marL="12959608" indent="0" algn="ctr">
              <a:buNone/>
              <a:defRPr sz="5669"/>
            </a:lvl9pPr>
          </a:lstStyle>
          <a:p>
            <a:r>
              <a:rPr lang="sk-SK"/>
              <a:t>Kliknutím upravte štýl predlohy podnadpisu</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17. 4. 2025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410249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17. 4. 2025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918816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Title 1"/>
          <p:cNvSpPr>
            <a:spLocks noGrp="1"/>
          </p:cNvSpPr>
          <p:nvPr>
            <p:ph type="title"/>
          </p:nvPr>
        </p:nvSpPr>
        <p:spPr>
          <a:xfrm>
            <a:off x="2210578" y="10770172"/>
            <a:ext cx="27944386" cy="17970262"/>
          </a:xfrm>
        </p:spPr>
        <p:txBody>
          <a:bodyPr anchor="b"/>
          <a:lstStyle>
            <a:lvl1pPr>
              <a:defRPr sz="21259"/>
            </a:lvl1pPr>
          </a:lstStyle>
          <a:p>
            <a:r>
              <a:rPr lang="sk-SK"/>
              <a:t>Kliknutím upravte štýl predlohy nadpisu</a:t>
            </a:r>
            <a:endParaRPr lang="en-US"/>
          </a:p>
        </p:txBody>
      </p:sp>
      <p:sp>
        <p:nvSpPr>
          <p:cNvPr id="3" name="Text Placeholder 2"/>
          <p:cNvSpPr>
            <a:spLocks noGrp="1"/>
          </p:cNvSpPr>
          <p:nvPr>
            <p:ph type="body" idx="1"/>
          </p:nvPr>
        </p:nvSpPr>
        <p:spPr>
          <a:xfrm>
            <a:off x="2210578" y="28910440"/>
            <a:ext cx="27944386" cy="9450136"/>
          </a:xfrm>
        </p:spPr>
        <p:txBody>
          <a:bodyPr/>
          <a:lstStyle>
            <a:lvl1pPr marL="0" indent="0">
              <a:buNone/>
              <a:defRPr sz="8504">
                <a:solidFill>
                  <a:schemeClr val="tx1">
                    <a:tint val="82000"/>
                  </a:schemeClr>
                </a:solidFill>
              </a:defRPr>
            </a:lvl1pPr>
            <a:lvl2pPr marL="1619951" indent="0">
              <a:buNone/>
              <a:defRPr sz="7086">
                <a:solidFill>
                  <a:schemeClr val="tx1">
                    <a:tint val="82000"/>
                  </a:schemeClr>
                </a:solidFill>
              </a:defRPr>
            </a:lvl2pPr>
            <a:lvl3pPr marL="3239902" indent="0">
              <a:buNone/>
              <a:defRPr sz="6378">
                <a:solidFill>
                  <a:schemeClr val="tx1">
                    <a:tint val="82000"/>
                  </a:schemeClr>
                </a:solidFill>
              </a:defRPr>
            </a:lvl3pPr>
            <a:lvl4pPr marL="4859853" indent="0">
              <a:buNone/>
              <a:defRPr sz="5669">
                <a:solidFill>
                  <a:schemeClr val="tx1">
                    <a:tint val="82000"/>
                  </a:schemeClr>
                </a:solidFill>
              </a:defRPr>
            </a:lvl4pPr>
            <a:lvl5pPr marL="6479804" indent="0">
              <a:buNone/>
              <a:defRPr sz="5669">
                <a:solidFill>
                  <a:schemeClr val="tx1">
                    <a:tint val="82000"/>
                  </a:schemeClr>
                </a:solidFill>
              </a:defRPr>
            </a:lvl5pPr>
            <a:lvl6pPr marL="8099755" indent="0">
              <a:buNone/>
              <a:defRPr sz="5669">
                <a:solidFill>
                  <a:schemeClr val="tx1">
                    <a:tint val="82000"/>
                  </a:schemeClr>
                </a:solidFill>
              </a:defRPr>
            </a:lvl6pPr>
            <a:lvl7pPr marL="9719706" indent="0">
              <a:buNone/>
              <a:defRPr sz="5669">
                <a:solidFill>
                  <a:schemeClr val="tx1">
                    <a:tint val="82000"/>
                  </a:schemeClr>
                </a:solidFill>
              </a:defRPr>
            </a:lvl7pPr>
            <a:lvl8pPr marL="11339657" indent="0">
              <a:buNone/>
              <a:defRPr sz="5669">
                <a:solidFill>
                  <a:schemeClr val="tx1">
                    <a:tint val="82000"/>
                  </a:schemeClr>
                </a:solidFill>
              </a:defRPr>
            </a:lvl8pPr>
            <a:lvl9pPr marL="12959608" indent="0">
              <a:buNone/>
              <a:defRPr sz="5669">
                <a:solidFill>
                  <a:schemeClr val="tx1">
                    <a:tint val="82000"/>
                  </a:schemeClr>
                </a:solidFill>
              </a:defRPr>
            </a:lvl9pPr>
          </a:lstStyle>
          <a:p>
            <a:pPr lvl="0"/>
            <a:r>
              <a:rPr lang="sk-SK"/>
              <a:t>Kliknite sem a upravte štýly predlohy textu</a:t>
            </a:r>
          </a:p>
        </p:txBody>
      </p:sp>
      <p:sp>
        <p:nvSpPr>
          <p:cNvPr id="4" name="Date Placeholder 3"/>
          <p:cNvSpPr>
            <a:spLocks noGrp="1"/>
          </p:cNvSpPr>
          <p:nvPr>
            <p:ph type="dt" sz="half" idx="10"/>
          </p:nvPr>
        </p:nvSpPr>
        <p:spPr/>
        <p:txBody>
          <a:bodyPr/>
          <a:lstStyle/>
          <a:p>
            <a:fld id="{7EC6A0A9-B58E-422A-8C1E-CF0C4BE9CC97}" type="datetimeFigureOut">
              <a:rPr lang="sk-SK" smtClean="0"/>
              <a:t>17. 4. 2025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0253392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sz="half" idx="1"/>
          </p:nvPr>
        </p:nvSpPr>
        <p:spPr>
          <a:xfrm>
            <a:off x="2227451"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Content Placeholder 3"/>
          <p:cNvSpPr>
            <a:spLocks noGrp="1"/>
          </p:cNvSpPr>
          <p:nvPr>
            <p:ph sz="half" idx="2"/>
          </p:nvPr>
        </p:nvSpPr>
        <p:spPr>
          <a:xfrm>
            <a:off x="16402140"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Date Placeholder 4"/>
          <p:cNvSpPr>
            <a:spLocks noGrp="1"/>
          </p:cNvSpPr>
          <p:nvPr>
            <p:ph type="dt" sz="half" idx="10"/>
          </p:nvPr>
        </p:nvSpPr>
        <p:spPr/>
        <p:txBody>
          <a:bodyPr/>
          <a:lstStyle/>
          <a:p>
            <a:fld id="{7EC6A0A9-B58E-422A-8C1E-CF0C4BE9CC97}" type="datetimeFigureOut">
              <a:rPr lang="sk-SK" smtClean="0"/>
              <a:t>17. 4. 2025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308163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Title 1"/>
          <p:cNvSpPr>
            <a:spLocks noGrp="1"/>
          </p:cNvSpPr>
          <p:nvPr>
            <p:ph type="title"/>
          </p:nvPr>
        </p:nvSpPr>
        <p:spPr>
          <a:xfrm>
            <a:off x="2231671" y="2300044"/>
            <a:ext cx="27944386" cy="8350126"/>
          </a:xfrm>
        </p:spPr>
        <p:txBody>
          <a:bodyPr/>
          <a:lstStyle/>
          <a:p>
            <a:r>
              <a:rPr lang="sk-SK"/>
              <a:t>Kliknutím upravte štýl predlohy nadpisu</a:t>
            </a:r>
            <a:endParaRPr lang="en-US"/>
          </a:p>
        </p:txBody>
      </p:sp>
      <p:sp>
        <p:nvSpPr>
          <p:cNvPr id="3" name="Text Placeholder 2"/>
          <p:cNvSpPr>
            <a:spLocks noGrp="1"/>
          </p:cNvSpPr>
          <p:nvPr>
            <p:ph type="body" idx="1"/>
          </p:nvPr>
        </p:nvSpPr>
        <p:spPr>
          <a:xfrm>
            <a:off x="2231675" y="10590160"/>
            <a:ext cx="13706415"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4" name="Content Placeholder 3"/>
          <p:cNvSpPr>
            <a:spLocks noGrp="1"/>
          </p:cNvSpPr>
          <p:nvPr>
            <p:ph sz="half" idx="2"/>
          </p:nvPr>
        </p:nvSpPr>
        <p:spPr>
          <a:xfrm>
            <a:off x="2231675" y="15780233"/>
            <a:ext cx="13706415"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Text Placeholder 4"/>
          <p:cNvSpPr>
            <a:spLocks noGrp="1"/>
          </p:cNvSpPr>
          <p:nvPr>
            <p:ph type="body" sz="quarter" idx="3"/>
          </p:nvPr>
        </p:nvSpPr>
        <p:spPr>
          <a:xfrm>
            <a:off x="16402142" y="10590160"/>
            <a:ext cx="13773917"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6" name="Content Placeholder 5"/>
          <p:cNvSpPr>
            <a:spLocks noGrp="1"/>
          </p:cNvSpPr>
          <p:nvPr>
            <p:ph sz="quarter" idx="4"/>
          </p:nvPr>
        </p:nvSpPr>
        <p:spPr>
          <a:xfrm>
            <a:off x="16402142" y="15780233"/>
            <a:ext cx="13773917"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7" name="Date Placeholder 6"/>
          <p:cNvSpPr>
            <a:spLocks noGrp="1"/>
          </p:cNvSpPr>
          <p:nvPr>
            <p:ph type="dt" sz="half" idx="10"/>
          </p:nvPr>
        </p:nvSpPr>
        <p:spPr/>
        <p:txBody>
          <a:bodyPr/>
          <a:lstStyle/>
          <a:p>
            <a:fld id="{7EC6A0A9-B58E-422A-8C1E-CF0C4BE9CC97}" type="datetimeFigureOut">
              <a:rPr lang="sk-SK" smtClean="0"/>
              <a:t>17. 4. 2025</a:t>
            </a:fld>
            <a:endParaRPr lang="sk-SK"/>
          </a:p>
        </p:txBody>
      </p:sp>
      <p:sp>
        <p:nvSpPr>
          <p:cNvPr id="8" name="Footer Placeholder 7"/>
          <p:cNvSpPr>
            <a:spLocks noGrp="1"/>
          </p:cNvSpPr>
          <p:nvPr>
            <p:ph type="ftr" sz="quarter" idx="11"/>
          </p:nvPr>
        </p:nvSpPr>
        <p:spPr/>
        <p:txBody>
          <a:bodyPr/>
          <a:lstStyle/>
          <a:p>
            <a:endParaRPr lang="sk-SK"/>
          </a:p>
        </p:txBody>
      </p:sp>
      <p:sp>
        <p:nvSpPr>
          <p:cNvPr id="9" name="Slide Number Placeholder 8"/>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297450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Date Placeholder 2"/>
          <p:cNvSpPr>
            <a:spLocks noGrp="1"/>
          </p:cNvSpPr>
          <p:nvPr>
            <p:ph type="dt" sz="half" idx="10"/>
          </p:nvPr>
        </p:nvSpPr>
        <p:spPr/>
        <p:txBody>
          <a:bodyPr/>
          <a:lstStyle/>
          <a:p>
            <a:fld id="{7EC6A0A9-B58E-422A-8C1E-CF0C4BE9CC97}" type="datetimeFigureOut">
              <a:rPr lang="sk-SK" smtClean="0"/>
              <a:t>17. 4. 2025</a:t>
            </a:fld>
            <a:endParaRPr lang="sk-SK"/>
          </a:p>
        </p:txBody>
      </p:sp>
      <p:sp>
        <p:nvSpPr>
          <p:cNvPr id="4" name="Footer Placeholder 3"/>
          <p:cNvSpPr>
            <a:spLocks noGrp="1"/>
          </p:cNvSpPr>
          <p:nvPr>
            <p:ph type="ftr" sz="quarter" idx="11"/>
          </p:nvPr>
        </p:nvSpPr>
        <p:spPr/>
        <p:txBody>
          <a:bodyPr/>
          <a:lstStyle/>
          <a:p>
            <a:endParaRPr lang="sk-SK"/>
          </a:p>
        </p:txBody>
      </p:sp>
      <p:sp>
        <p:nvSpPr>
          <p:cNvPr id="5" name="Slide Number Placeholder 4"/>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748084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C6A0A9-B58E-422A-8C1E-CF0C4BE9CC97}" type="datetimeFigureOut">
              <a:rPr lang="sk-SK" smtClean="0"/>
              <a:t>17. 4. 2025</a:t>
            </a:fld>
            <a:endParaRPr lang="sk-SK"/>
          </a:p>
        </p:txBody>
      </p:sp>
      <p:sp>
        <p:nvSpPr>
          <p:cNvPr id="3" name="Footer Placeholder 2"/>
          <p:cNvSpPr>
            <a:spLocks noGrp="1"/>
          </p:cNvSpPr>
          <p:nvPr>
            <p:ph type="ftr" sz="quarter" idx="11"/>
          </p:nvPr>
        </p:nvSpPr>
        <p:spPr/>
        <p:txBody>
          <a:bodyPr/>
          <a:lstStyle/>
          <a:p>
            <a:endParaRPr lang="sk-SK"/>
          </a:p>
        </p:txBody>
      </p:sp>
      <p:sp>
        <p:nvSpPr>
          <p:cNvPr id="4" name="Slide Number Placeholder 3"/>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110832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Content Placeholder 2"/>
          <p:cNvSpPr>
            <a:spLocks noGrp="1"/>
          </p:cNvSpPr>
          <p:nvPr>
            <p:ph idx="1"/>
          </p:nvPr>
        </p:nvSpPr>
        <p:spPr>
          <a:xfrm>
            <a:off x="13773917" y="6220102"/>
            <a:ext cx="16402140" cy="30700453"/>
          </a:xfrm>
        </p:spPr>
        <p:txBody>
          <a:bodyPr/>
          <a:lstStyle>
            <a:lvl1pPr>
              <a:defRPr sz="11338"/>
            </a:lvl1pPr>
            <a:lvl2pPr>
              <a:defRPr sz="9921"/>
            </a:lvl2pPr>
            <a:lvl3pPr>
              <a:defRPr sz="8504"/>
            </a:lvl3pPr>
            <a:lvl4pPr>
              <a:defRPr sz="7086"/>
            </a:lvl4pPr>
            <a:lvl5pPr>
              <a:defRPr sz="7086"/>
            </a:lvl5pPr>
            <a:lvl6pPr>
              <a:defRPr sz="7086"/>
            </a:lvl6pPr>
            <a:lvl7pPr>
              <a:defRPr sz="7086"/>
            </a:lvl7pPr>
            <a:lvl8pPr>
              <a:defRPr sz="7086"/>
            </a:lvl8pPr>
            <a:lvl9pPr>
              <a:defRPr sz="7086"/>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17. 4. 2025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97181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Picture Placeholder 2"/>
          <p:cNvSpPr>
            <a:spLocks noGrp="1" noChangeAspect="1"/>
          </p:cNvSpPr>
          <p:nvPr>
            <p:ph type="pic" idx="1"/>
          </p:nvPr>
        </p:nvSpPr>
        <p:spPr>
          <a:xfrm>
            <a:off x="13773917" y="6220102"/>
            <a:ext cx="16402140" cy="30700453"/>
          </a:xfrm>
        </p:spPr>
        <p:txBody>
          <a:bodyPr anchor="t"/>
          <a:lstStyle>
            <a:lvl1pPr marL="0" indent="0">
              <a:buNone/>
              <a:defRPr sz="11338"/>
            </a:lvl1pPr>
            <a:lvl2pPr marL="1619951" indent="0">
              <a:buNone/>
              <a:defRPr sz="9921"/>
            </a:lvl2pPr>
            <a:lvl3pPr marL="3239902" indent="0">
              <a:buNone/>
              <a:defRPr sz="8504"/>
            </a:lvl3pPr>
            <a:lvl4pPr marL="4859853" indent="0">
              <a:buNone/>
              <a:defRPr sz="7086"/>
            </a:lvl4pPr>
            <a:lvl5pPr marL="6479804" indent="0">
              <a:buNone/>
              <a:defRPr sz="7086"/>
            </a:lvl5pPr>
            <a:lvl6pPr marL="8099755" indent="0">
              <a:buNone/>
              <a:defRPr sz="7086"/>
            </a:lvl6pPr>
            <a:lvl7pPr marL="9719706" indent="0">
              <a:buNone/>
              <a:defRPr sz="7086"/>
            </a:lvl7pPr>
            <a:lvl8pPr marL="11339657" indent="0">
              <a:buNone/>
              <a:defRPr sz="7086"/>
            </a:lvl8pPr>
            <a:lvl9pPr marL="12959608" indent="0">
              <a:buNone/>
              <a:defRPr sz="7086"/>
            </a:lvl9pPr>
          </a:lstStyle>
          <a:p>
            <a:r>
              <a:rPr lang="sk-SK"/>
              <a:t>Kliknutím na ikonu pridáte obrázok</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17. 4. 2025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446613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Vertical Text Placeholder 2"/>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17. 4. 2025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024284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185742" y="2300034"/>
            <a:ext cx="6986096" cy="36610544"/>
          </a:xfrm>
        </p:spPr>
        <p:txBody>
          <a:bodyPr vert="eaVert"/>
          <a:lstStyle/>
          <a:p>
            <a:r>
              <a:rPr lang="sk-SK"/>
              <a:t>Kliknutím upravte štýl predlohy nadpisu</a:t>
            </a:r>
            <a:endParaRPr lang="en-US"/>
          </a:p>
        </p:txBody>
      </p:sp>
      <p:sp>
        <p:nvSpPr>
          <p:cNvPr id="3" name="Vertical Text Placeholder 2"/>
          <p:cNvSpPr>
            <a:spLocks noGrp="1"/>
          </p:cNvSpPr>
          <p:nvPr>
            <p:ph type="body" orient="vert" idx="1"/>
          </p:nvPr>
        </p:nvSpPr>
        <p:spPr>
          <a:xfrm>
            <a:off x="2227453" y="2300034"/>
            <a:ext cx="20553298" cy="36610544"/>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17. 4. 2025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13955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27451" y="2300044"/>
            <a:ext cx="27944386" cy="8350126"/>
          </a:xfrm>
          <a:prstGeom prst="rect">
            <a:avLst/>
          </a:prstGeom>
        </p:spPr>
        <p:txBody>
          <a:bodyPr vert="horz" lIns="91440" tIns="45720" rIns="91440" bIns="45720" rtlCol="0" anchor="ctr">
            <a:normAutofit/>
          </a:bodyPr>
          <a:lstStyle/>
          <a:p>
            <a:r>
              <a:rPr lang="sk-SK"/>
              <a:t>Kliknutím upravte štýl predlohy nadpisu</a:t>
            </a:r>
            <a:endParaRPr lang="en-US"/>
          </a:p>
        </p:txBody>
      </p:sp>
      <p:sp>
        <p:nvSpPr>
          <p:cNvPr id="3" name="Text Placeholder 2"/>
          <p:cNvSpPr>
            <a:spLocks noGrp="1"/>
          </p:cNvSpPr>
          <p:nvPr>
            <p:ph type="body" idx="1"/>
          </p:nvPr>
        </p:nvSpPr>
        <p:spPr>
          <a:xfrm>
            <a:off x="2227451" y="11500170"/>
            <a:ext cx="27944386" cy="27410408"/>
          </a:xfrm>
          <a:prstGeom prst="rect">
            <a:avLst/>
          </a:prstGeom>
        </p:spPr>
        <p:txBody>
          <a:bodyPr vert="horz" lIns="91440" tIns="45720" rIns="91440" bIns="45720" rtlCol="0">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2"/>
          </p:nvPr>
        </p:nvSpPr>
        <p:spPr>
          <a:xfrm>
            <a:off x="2227451" y="40040601"/>
            <a:ext cx="7289840" cy="2300034"/>
          </a:xfrm>
          <a:prstGeom prst="rect">
            <a:avLst/>
          </a:prstGeom>
        </p:spPr>
        <p:txBody>
          <a:bodyPr vert="horz" lIns="91440" tIns="45720" rIns="91440" bIns="45720" rtlCol="0" anchor="ctr"/>
          <a:lstStyle>
            <a:lvl1pPr algn="l">
              <a:defRPr sz="4252">
                <a:solidFill>
                  <a:schemeClr val="tx1">
                    <a:tint val="82000"/>
                  </a:schemeClr>
                </a:solidFill>
              </a:defRPr>
            </a:lvl1pPr>
          </a:lstStyle>
          <a:p>
            <a:fld id="{7EC6A0A9-B58E-422A-8C1E-CF0C4BE9CC97}" type="datetimeFigureOut">
              <a:rPr lang="sk-SK" smtClean="0"/>
              <a:t>17. 4. 2025</a:t>
            </a:fld>
            <a:endParaRPr lang="sk-SK"/>
          </a:p>
        </p:txBody>
      </p:sp>
      <p:sp>
        <p:nvSpPr>
          <p:cNvPr id="5" name="Footer Placeholder 4"/>
          <p:cNvSpPr>
            <a:spLocks noGrp="1"/>
          </p:cNvSpPr>
          <p:nvPr>
            <p:ph type="ftr" sz="quarter" idx="3"/>
          </p:nvPr>
        </p:nvSpPr>
        <p:spPr>
          <a:xfrm>
            <a:off x="10732264" y="40040601"/>
            <a:ext cx="10934760" cy="2300034"/>
          </a:xfrm>
          <a:prstGeom prst="rect">
            <a:avLst/>
          </a:prstGeom>
        </p:spPr>
        <p:txBody>
          <a:bodyPr vert="horz" lIns="91440" tIns="45720" rIns="91440" bIns="45720" rtlCol="0" anchor="ctr"/>
          <a:lstStyle>
            <a:lvl1pPr algn="ctr">
              <a:defRPr sz="4252">
                <a:solidFill>
                  <a:schemeClr val="tx1">
                    <a:tint val="82000"/>
                  </a:schemeClr>
                </a:solidFill>
              </a:defRPr>
            </a:lvl1pPr>
          </a:lstStyle>
          <a:p>
            <a:endParaRPr lang="sk-SK"/>
          </a:p>
        </p:txBody>
      </p:sp>
      <p:sp>
        <p:nvSpPr>
          <p:cNvPr id="6" name="Slide Number Placeholder 5"/>
          <p:cNvSpPr>
            <a:spLocks noGrp="1"/>
          </p:cNvSpPr>
          <p:nvPr>
            <p:ph type="sldNum" sz="quarter" idx="4"/>
          </p:nvPr>
        </p:nvSpPr>
        <p:spPr>
          <a:xfrm>
            <a:off x="22881997" y="40040601"/>
            <a:ext cx="7289840" cy="2300034"/>
          </a:xfrm>
          <a:prstGeom prst="rect">
            <a:avLst/>
          </a:prstGeom>
        </p:spPr>
        <p:txBody>
          <a:bodyPr vert="horz" lIns="91440" tIns="45720" rIns="91440" bIns="45720" rtlCol="0" anchor="ctr"/>
          <a:lstStyle>
            <a:lvl1pPr algn="r">
              <a:defRPr sz="4252">
                <a:solidFill>
                  <a:schemeClr val="tx1">
                    <a:tint val="82000"/>
                  </a:schemeClr>
                </a:solidFill>
              </a:defRPr>
            </a:lvl1pPr>
          </a:lstStyle>
          <a:p>
            <a:fld id="{2CED4D7C-6056-4545-A274-4DE0F549A8B3}" type="slidenum">
              <a:rPr lang="sk-SK" smtClean="0"/>
              <a:t>‹#›</a:t>
            </a:fld>
            <a:endParaRPr lang="sk-SK"/>
          </a:p>
        </p:txBody>
      </p:sp>
    </p:spTree>
    <p:extLst>
      <p:ext uri="{BB962C8B-B14F-4D97-AF65-F5344CB8AC3E}">
        <p14:creationId xmlns:p14="http://schemas.microsoft.com/office/powerpoint/2010/main" val="29579445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39902" rtl="0" eaLnBrk="1" latinLnBrk="0" hangingPunct="1">
        <a:lnSpc>
          <a:spcPct val="90000"/>
        </a:lnSpc>
        <a:spcBef>
          <a:spcPct val="0"/>
        </a:spcBef>
        <a:buNone/>
        <a:defRPr sz="15590" kern="1200">
          <a:solidFill>
            <a:schemeClr val="tx1"/>
          </a:solidFill>
          <a:latin typeface="+mj-lt"/>
          <a:ea typeface="+mj-ea"/>
          <a:cs typeface="+mj-cs"/>
        </a:defRPr>
      </a:lvl1pPr>
    </p:titleStyle>
    <p:bodyStyle>
      <a:lvl1pPr marL="809976" indent="-809976" algn="l" defTabSz="3239902" rtl="0" eaLnBrk="1" latinLnBrk="0" hangingPunct="1">
        <a:lnSpc>
          <a:spcPct val="90000"/>
        </a:lnSpc>
        <a:spcBef>
          <a:spcPts val="3543"/>
        </a:spcBef>
        <a:buFont typeface="Arial" panose="020B0604020202020204" pitchFamily="34" charset="0"/>
        <a:buChar char="•"/>
        <a:defRPr sz="9921" kern="1200">
          <a:solidFill>
            <a:schemeClr val="tx1"/>
          </a:solidFill>
          <a:latin typeface="+mn-lt"/>
          <a:ea typeface="+mn-ea"/>
          <a:cs typeface="+mn-cs"/>
        </a:defRPr>
      </a:lvl1pPr>
      <a:lvl2pPr marL="2429927" indent="-809976" algn="l" defTabSz="3239902" rtl="0" eaLnBrk="1" latinLnBrk="0" hangingPunct="1">
        <a:lnSpc>
          <a:spcPct val="90000"/>
        </a:lnSpc>
        <a:spcBef>
          <a:spcPts val="1772"/>
        </a:spcBef>
        <a:buFont typeface="Arial" panose="020B0604020202020204" pitchFamily="34" charset="0"/>
        <a:buChar char="•"/>
        <a:defRPr sz="8504" kern="1200">
          <a:solidFill>
            <a:schemeClr val="tx1"/>
          </a:solidFill>
          <a:latin typeface="+mn-lt"/>
          <a:ea typeface="+mn-ea"/>
          <a:cs typeface="+mn-cs"/>
        </a:defRPr>
      </a:lvl2pPr>
      <a:lvl3pPr marL="4049878" indent="-809976" algn="l" defTabSz="3239902" rtl="0" eaLnBrk="1" latinLnBrk="0" hangingPunct="1">
        <a:lnSpc>
          <a:spcPct val="90000"/>
        </a:lnSpc>
        <a:spcBef>
          <a:spcPts val="1772"/>
        </a:spcBef>
        <a:buFont typeface="Arial" panose="020B0604020202020204" pitchFamily="34" charset="0"/>
        <a:buChar char="•"/>
        <a:defRPr sz="7086" kern="1200">
          <a:solidFill>
            <a:schemeClr val="tx1"/>
          </a:solidFill>
          <a:latin typeface="+mn-lt"/>
          <a:ea typeface="+mn-ea"/>
          <a:cs typeface="+mn-cs"/>
        </a:defRPr>
      </a:lvl3pPr>
      <a:lvl4pPr marL="5669829"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4pPr>
      <a:lvl5pPr marL="7289780"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5pPr>
      <a:lvl6pPr marL="8909731"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6pPr>
      <a:lvl7pPr marL="10529682"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7pPr>
      <a:lvl8pPr marL="12149633"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8pPr>
      <a:lvl9pPr marL="13769584"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9pPr>
    </p:bodyStyle>
    <p:otherStyle>
      <a:defPPr>
        <a:defRPr lang="en-US"/>
      </a:defPPr>
      <a:lvl1pPr marL="0" algn="l" defTabSz="3239902" rtl="0" eaLnBrk="1" latinLnBrk="0" hangingPunct="1">
        <a:defRPr sz="6378" kern="1200">
          <a:solidFill>
            <a:schemeClr val="tx1"/>
          </a:solidFill>
          <a:latin typeface="+mn-lt"/>
          <a:ea typeface="+mn-ea"/>
          <a:cs typeface="+mn-cs"/>
        </a:defRPr>
      </a:lvl1pPr>
      <a:lvl2pPr marL="1619951" algn="l" defTabSz="3239902" rtl="0" eaLnBrk="1" latinLnBrk="0" hangingPunct="1">
        <a:defRPr sz="6378" kern="1200">
          <a:solidFill>
            <a:schemeClr val="tx1"/>
          </a:solidFill>
          <a:latin typeface="+mn-lt"/>
          <a:ea typeface="+mn-ea"/>
          <a:cs typeface="+mn-cs"/>
        </a:defRPr>
      </a:lvl2pPr>
      <a:lvl3pPr marL="3239902" algn="l" defTabSz="3239902" rtl="0" eaLnBrk="1" latinLnBrk="0" hangingPunct="1">
        <a:defRPr sz="6378" kern="1200">
          <a:solidFill>
            <a:schemeClr val="tx1"/>
          </a:solidFill>
          <a:latin typeface="+mn-lt"/>
          <a:ea typeface="+mn-ea"/>
          <a:cs typeface="+mn-cs"/>
        </a:defRPr>
      </a:lvl3pPr>
      <a:lvl4pPr marL="4859853" algn="l" defTabSz="3239902" rtl="0" eaLnBrk="1" latinLnBrk="0" hangingPunct="1">
        <a:defRPr sz="6378" kern="1200">
          <a:solidFill>
            <a:schemeClr val="tx1"/>
          </a:solidFill>
          <a:latin typeface="+mn-lt"/>
          <a:ea typeface="+mn-ea"/>
          <a:cs typeface="+mn-cs"/>
        </a:defRPr>
      </a:lvl4pPr>
      <a:lvl5pPr marL="6479804" algn="l" defTabSz="3239902" rtl="0" eaLnBrk="1" latinLnBrk="0" hangingPunct="1">
        <a:defRPr sz="6378" kern="1200">
          <a:solidFill>
            <a:schemeClr val="tx1"/>
          </a:solidFill>
          <a:latin typeface="+mn-lt"/>
          <a:ea typeface="+mn-ea"/>
          <a:cs typeface="+mn-cs"/>
        </a:defRPr>
      </a:lvl5pPr>
      <a:lvl6pPr marL="8099755" algn="l" defTabSz="3239902" rtl="0" eaLnBrk="1" latinLnBrk="0" hangingPunct="1">
        <a:defRPr sz="6378" kern="1200">
          <a:solidFill>
            <a:schemeClr val="tx1"/>
          </a:solidFill>
          <a:latin typeface="+mn-lt"/>
          <a:ea typeface="+mn-ea"/>
          <a:cs typeface="+mn-cs"/>
        </a:defRPr>
      </a:lvl6pPr>
      <a:lvl7pPr marL="9719706" algn="l" defTabSz="3239902" rtl="0" eaLnBrk="1" latinLnBrk="0" hangingPunct="1">
        <a:defRPr sz="6378" kern="1200">
          <a:solidFill>
            <a:schemeClr val="tx1"/>
          </a:solidFill>
          <a:latin typeface="+mn-lt"/>
          <a:ea typeface="+mn-ea"/>
          <a:cs typeface="+mn-cs"/>
        </a:defRPr>
      </a:lvl7pPr>
      <a:lvl8pPr marL="11339657" algn="l" defTabSz="3239902" rtl="0" eaLnBrk="1" latinLnBrk="0" hangingPunct="1">
        <a:defRPr sz="6378" kern="1200">
          <a:solidFill>
            <a:schemeClr val="tx1"/>
          </a:solidFill>
          <a:latin typeface="+mn-lt"/>
          <a:ea typeface="+mn-ea"/>
          <a:cs typeface="+mn-cs"/>
        </a:defRPr>
      </a:lvl8pPr>
      <a:lvl9pPr marL="12959608" algn="l" defTabSz="3239902" rtl="0" eaLnBrk="1" latinLnBrk="0" hangingPunct="1">
        <a:defRPr sz="637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4485B6B-23BC-231D-64B8-F3879E81DC40}"/>
              </a:ext>
            </a:extLst>
          </p:cNvPr>
          <p:cNvSpPr>
            <a:spLocks noGrp="1"/>
          </p:cNvSpPr>
          <p:nvPr>
            <p:ph type="ctrTitle"/>
          </p:nvPr>
        </p:nvSpPr>
        <p:spPr>
          <a:xfrm>
            <a:off x="1317624" y="2626402"/>
            <a:ext cx="29764040" cy="2520602"/>
          </a:xfrm>
          <a:noFill/>
          <a:ln w="152400">
            <a:noFill/>
          </a:ln>
        </p:spPr>
        <p:style>
          <a:lnRef idx="2">
            <a:schemeClr val="dk1"/>
          </a:lnRef>
          <a:fillRef idx="1">
            <a:schemeClr val="lt1"/>
          </a:fillRef>
          <a:effectRef idx="0">
            <a:schemeClr val="dk1"/>
          </a:effectRef>
          <a:fontRef idx="minor">
            <a:schemeClr val="dk1"/>
          </a:fontRef>
        </p:style>
        <p:txBody>
          <a:bodyPr anchor="ctr">
            <a:normAutofit fontScale="90000"/>
          </a:bodyPr>
          <a:lstStyle/>
          <a:p>
            <a:pPr algn="l"/>
            <a:r>
              <a:rPr lang="en-US" sz="9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Capturing solid pollutants transported from small heat sources using cyclones</a:t>
            </a:r>
            <a:endParaRPr lang="sk-SK" sz="9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endParaRPr>
          </a:p>
        </p:txBody>
      </p:sp>
      <p:pic>
        <p:nvPicPr>
          <p:cNvPr id="4" name="Obrázok 3" descr="Obrázok, na ktorom je písmo, grafika, snímka obrazovky, grafický dizajn&#10;&#10;Automaticky generovaný popis">
            <a:extLst>
              <a:ext uri="{FF2B5EF4-FFF2-40B4-BE49-F238E27FC236}">
                <a16:creationId xmlns:a16="http://schemas.microsoft.com/office/drawing/2014/main" id="{DC399250-BA77-3C57-F104-B092F0A545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7624" y="697108"/>
            <a:ext cx="7409657" cy="1583458"/>
          </a:xfrm>
          <a:prstGeom prst="rect">
            <a:avLst/>
          </a:prstGeom>
        </p:spPr>
      </p:pic>
      <p:sp>
        <p:nvSpPr>
          <p:cNvPr id="5" name="Textové pole 2">
            <a:extLst>
              <a:ext uri="{FF2B5EF4-FFF2-40B4-BE49-F238E27FC236}">
                <a16:creationId xmlns:a16="http://schemas.microsoft.com/office/drawing/2014/main" id="{C87177C9-22F4-FEE9-0135-F1B9243ACD9F}"/>
              </a:ext>
            </a:extLst>
          </p:cNvPr>
          <p:cNvSpPr txBox="1">
            <a:spLocks noChangeArrowheads="1"/>
          </p:cNvSpPr>
          <p:nvPr/>
        </p:nvSpPr>
        <p:spPr bwMode="auto">
          <a:xfrm>
            <a:off x="9927946" y="1150714"/>
            <a:ext cx="13828750" cy="1169551"/>
          </a:xfrm>
          <a:prstGeom prst="rect">
            <a:avLst/>
          </a:prstGeom>
          <a:noFill/>
          <a:ln w="9525">
            <a:noFill/>
            <a:miter lim="800000"/>
            <a:headEnd/>
            <a:tailEnd/>
          </a:ln>
        </p:spPr>
        <p:txBody>
          <a:bodyPr rot="0" vert="horz" wrap="square" lIns="91440" tIns="45720" rIns="91440" bIns="45720" anchor="t" anchorCtr="0">
            <a:spAutoFit/>
          </a:bodyPr>
          <a:lstStyle/>
          <a:p>
            <a:pPr algn="ct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TRANSCOM 2025: 16th International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Scientific</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Conference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on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Sustainable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Modern</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and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Safe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Transport</a:t>
            </a:r>
            <a:endParaRPr lang="sk-SK" sz="350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6" name="Nadpis 1">
            <a:extLst>
              <a:ext uri="{FF2B5EF4-FFF2-40B4-BE49-F238E27FC236}">
                <a16:creationId xmlns:a16="http://schemas.microsoft.com/office/drawing/2014/main" id="{DF8CDE15-6E90-630A-763A-5AC0CFF0B2A5}"/>
              </a:ext>
            </a:extLst>
          </p:cNvPr>
          <p:cNvSpPr txBox="1">
            <a:spLocks/>
          </p:cNvSpPr>
          <p:nvPr/>
        </p:nvSpPr>
        <p:spPr>
          <a:xfrm>
            <a:off x="1317624" y="5147004"/>
            <a:ext cx="29764040" cy="1284998"/>
          </a:xfrm>
          <a:prstGeom prst="rect">
            <a:avLst/>
          </a:prstGeom>
          <a:solidFill>
            <a:schemeClr val="tx2">
              <a:lumMod val="10000"/>
              <a:lumOff val="90000"/>
            </a:schemeClr>
          </a:solidFill>
          <a:ln>
            <a:noFill/>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00000"/>
              </a:lnSpc>
            </a:pPr>
            <a:r>
              <a:rPr lang="sk-SK" sz="4500" dirty="0">
                <a:solidFill>
                  <a:srgbClr val="002060"/>
                </a:solidFill>
                <a:latin typeface="Arial" panose="020B0604020202020204" pitchFamily="34" charset="0"/>
                <a:cs typeface="Arial" panose="020B0604020202020204" pitchFamily="34" charset="0"/>
              </a:rPr>
              <a:t>Katarína Hornická</a:t>
            </a:r>
            <a:r>
              <a:rPr lang="sk-SK" sz="4500" baseline="30000" dirty="0">
                <a:solidFill>
                  <a:srgbClr val="002060"/>
                </a:solidFill>
                <a:latin typeface="Arial" panose="020B0604020202020204" pitchFamily="34" charset="0"/>
                <a:cs typeface="Arial" panose="020B0604020202020204" pitchFamily="34" charset="0"/>
              </a:rPr>
              <a:t>1</a:t>
            </a:r>
            <a:r>
              <a:rPr lang="sk-SK" sz="4500" dirty="0">
                <a:solidFill>
                  <a:srgbClr val="002060"/>
                </a:solidFill>
                <a:latin typeface="Arial" panose="020B0604020202020204" pitchFamily="34" charset="0"/>
                <a:cs typeface="Arial" panose="020B0604020202020204" pitchFamily="34" charset="0"/>
              </a:rPr>
              <a:t>,</a:t>
            </a:r>
            <a:r>
              <a:rPr lang="sk-SK" sz="4500" baseline="30000" dirty="0">
                <a:solidFill>
                  <a:srgbClr val="002060"/>
                </a:solidFill>
                <a:latin typeface="Arial" panose="020B0604020202020204" pitchFamily="34" charset="0"/>
                <a:cs typeface="Arial" panose="020B0604020202020204" pitchFamily="34" charset="0"/>
              </a:rPr>
              <a:t> </a:t>
            </a:r>
            <a:r>
              <a:rPr lang="sk-SK" sz="4500" dirty="0">
                <a:solidFill>
                  <a:srgbClr val="002060"/>
                </a:solidFill>
                <a:latin typeface="Arial" panose="020B0604020202020204" pitchFamily="34" charset="0"/>
                <a:cs typeface="Arial" panose="020B0604020202020204" pitchFamily="34" charset="0"/>
              </a:rPr>
              <a:t>Peter Ďurčanský</a:t>
            </a:r>
            <a:r>
              <a:rPr lang="sk-SK" sz="4500" baseline="30000" dirty="0">
                <a:solidFill>
                  <a:srgbClr val="002060"/>
                </a:solidFill>
                <a:latin typeface="Arial" panose="020B0604020202020204" pitchFamily="34" charset="0"/>
                <a:cs typeface="Arial" panose="020B0604020202020204" pitchFamily="34" charset="0"/>
              </a:rPr>
              <a:t>2</a:t>
            </a:r>
          </a:p>
        </p:txBody>
      </p:sp>
      <p:sp>
        <p:nvSpPr>
          <p:cNvPr id="7" name="Nadpis 1">
            <a:extLst>
              <a:ext uri="{FF2B5EF4-FFF2-40B4-BE49-F238E27FC236}">
                <a16:creationId xmlns:a16="http://schemas.microsoft.com/office/drawing/2014/main" id="{20F7CD64-85F1-247D-E70C-3773FAB96CA9}"/>
              </a:ext>
            </a:extLst>
          </p:cNvPr>
          <p:cNvSpPr txBox="1">
            <a:spLocks/>
          </p:cNvSpPr>
          <p:nvPr/>
        </p:nvSpPr>
        <p:spPr>
          <a:xfrm>
            <a:off x="1317624" y="6423237"/>
            <a:ext cx="29764040" cy="1155741"/>
          </a:xfrm>
          <a:prstGeom prst="rect">
            <a:avLst/>
          </a:prstGeom>
          <a:ln>
            <a:noFill/>
          </a:ln>
        </p:spPr>
        <p:style>
          <a:lnRef idx="2">
            <a:schemeClr val="accent5"/>
          </a:lnRef>
          <a:fillRef idx="1">
            <a:schemeClr val="lt1"/>
          </a:fillRef>
          <a:effectRef idx="0">
            <a:schemeClr val="accent5"/>
          </a:effectRef>
          <a:fontRef idx="minor">
            <a:schemeClr val="dk1"/>
          </a:fontRef>
        </p:style>
        <p:txBody>
          <a:bodyPr vert="horz" lIns="91440" tIns="45720" rIns="91440" bIns="45720" numCol="2"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10000"/>
              </a:lnSpc>
            </a:pPr>
            <a:r>
              <a:rPr lang="sk-SK" sz="3600" i="1" dirty="0">
                <a:solidFill>
                  <a:srgbClr val="002060"/>
                </a:solidFill>
                <a:latin typeface="Arial" panose="020B0604020202020204" pitchFamily="34" charset="0"/>
                <a:cs typeface="Arial" panose="020B0604020202020204" pitchFamily="34" charset="0"/>
              </a:rPr>
              <a:t>1 </a:t>
            </a:r>
            <a:r>
              <a:rPr lang="sk-SK" sz="3600" i="1" dirty="0" err="1">
                <a:solidFill>
                  <a:srgbClr val="002060"/>
                </a:solidFill>
                <a:latin typeface="Arial" panose="020B0604020202020204" pitchFamily="34" charset="0"/>
                <a:cs typeface="Arial" panose="020B0604020202020204" pitchFamily="34" charset="0"/>
              </a:rPr>
              <a:t>University</a:t>
            </a:r>
            <a:r>
              <a:rPr lang="sk-SK" sz="3600" i="1" dirty="0">
                <a:solidFill>
                  <a:srgbClr val="002060"/>
                </a:solidFill>
                <a:latin typeface="Arial" panose="020B0604020202020204" pitchFamily="34" charset="0"/>
                <a:cs typeface="Arial" panose="020B0604020202020204" pitchFamily="34" charset="0"/>
              </a:rPr>
              <a:t> of </a:t>
            </a:r>
            <a:r>
              <a:rPr lang="sk-SK" sz="3600" i="1" dirty="0" err="1">
                <a:solidFill>
                  <a:srgbClr val="002060"/>
                </a:solidFill>
                <a:latin typeface="Arial" panose="020B0604020202020204" pitchFamily="34" charset="0"/>
                <a:cs typeface="Arial" panose="020B0604020202020204" pitchFamily="34" charset="0"/>
              </a:rPr>
              <a:t>Zilina</a:t>
            </a:r>
            <a:r>
              <a:rPr lang="sk-SK" sz="3600" i="1" dirty="0">
                <a:solidFill>
                  <a:srgbClr val="002060"/>
                </a:solidFill>
                <a:latin typeface="Arial" panose="020B0604020202020204" pitchFamily="34" charset="0"/>
                <a:cs typeface="Arial" panose="020B0604020202020204" pitchFamily="34" charset="0"/>
              </a:rPr>
              <a:t>, </a:t>
            </a:r>
            <a:r>
              <a:rPr lang="sk-SK" sz="3600" i="1" dirty="0" err="1">
                <a:solidFill>
                  <a:srgbClr val="002060"/>
                </a:solidFill>
                <a:latin typeface="Arial" panose="020B0604020202020204" pitchFamily="34" charset="0"/>
                <a:cs typeface="Arial" panose="020B0604020202020204" pitchFamily="34" charset="0"/>
              </a:rPr>
              <a:t>Zilina</a:t>
            </a:r>
            <a:r>
              <a:rPr lang="sk-SK" sz="3600" i="1" dirty="0">
                <a:solidFill>
                  <a:srgbClr val="002060"/>
                </a:solidFill>
                <a:latin typeface="Arial" panose="020B0604020202020204" pitchFamily="34" charset="0"/>
                <a:cs typeface="Arial" panose="020B0604020202020204" pitchFamily="34" charset="0"/>
              </a:rPr>
              <a:t>, Slovakia</a:t>
            </a:r>
          </a:p>
          <a:p>
            <a:pPr algn="l">
              <a:lnSpc>
                <a:spcPct val="110000"/>
              </a:lnSpc>
            </a:pPr>
            <a:r>
              <a:rPr lang="sk-SK" sz="3600" i="1" dirty="0">
                <a:solidFill>
                  <a:srgbClr val="002060"/>
                </a:solidFill>
                <a:latin typeface="Arial" panose="020B0604020202020204" pitchFamily="34" charset="0"/>
                <a:cs typeface="Arial" panose="020B0604020202020204" pitchFamily="34" charset="0"/>
              </a:rPr>
              <a:t>2 </a:t>
            </a:r>
            <a:r>
              <a:rPr lang="sk-SK" sz="3600" i="1" dirty="0" err="1">
                <a:solidFill>
                  <a:srgbClr val="002060"/>
                </a:solidFill>
                <a:latin typeface="Arial" panose="020B0604020202020204" pitchFamily="34" charset="0"/>
                <a:cs typeface="Arial" panose="020B0604020202020204" pitchFamily="34" charset="0"/>
              </a:rPr>
              <a:t>University</a:t>
            </a:r>
            <a:r>
              <a:rPr lang="sk-SK" sz="3600" i="1" dirty="0">
                <a:solidFill>
                  <a:srgbClr val="002060"/>
                </a:solidFill>
                <a:latin typeface="Arial" panose="020B0604020202020204" pitchFamily="34" charset="0"/>
                <a:cs typeface="Arial" panose="020B0604020202020204" pitchFamily="34" charset="0"/>
              </a:rPr>
              <a:t> of </a:t>
            </a:r>
            <a:r>
              <a:rPr lang="sk-SK" sz="3600" i="1" dirty="0" err="1">
                <a:solidFill>
                  <a:srgbClr val="002060"/>
                </a:solidFill>
                <a:latin typeface="Arial" panose="020B0604020202020204" pitchFamily="34" charset="0"/>
                <a:cs typeface="Arial" panose="020B0604020202020204" pitchFamily="34" charset="0"/>
              </a:rPr>
              <a:t>Zilina</a:t>
            </a:r>
            <a:r>
              <a:rPr lang="sk-SK" sz="3600" i="1" dirty="0">
                <a:solidFill>
                  <a:srgbClr val="002060"/>
                </a:solidFill>
                <a:latin typeface="Arial" panose="020B0604020202020204" pitchFamily="34" charset="0"/>
                <a:cs typeface="Arial" panose="020B0604020202020204" pitchFamily="34" charset="0"/>
              </a:rPr>
              <a:t>, </a:t>
            </a:r>
            <a:r>
              <a:rPr lang="sk-SK" sz="3600" i="1" dirty="0" err="1">
                <a:solidFill>
                  <a:srgbClr val="002060"/>
                </a:solidFill>
                <a:latin typeface="Arial" panose="020B0604020202020204" pitchFamily="34" charset="0"/>
                <a:cs typeface="Arial" panose="020B0604020202020204" pitchFamily="34" charset="0"/>
              </a:rPr>
              <a:t>Zilina</a:t>
            </a:r>
            <a:r>
              <a:rPr lang="sk-SK" sz="3600" i="1" dirty="0">
                <a:solidFill>
                  <a:srgbClr val="002060"/>
                </a:solidFill>
                <a:latin typeface="Arial" panose="020B0604020202020204" pitchFamily="34" charset="0"/>
                <a:cs typeface="Arial" panose="020B0604020202020204" pitchFamily="34" charset="0"/>
              </a:rPr>
              <a:t>, Slovakia</a:t>
            </a:r>
          </a:p>
        </p:txBody>
      </p:sp>
      <p:graphicFrame>
        <p:nvGraphicFramePr>
          <p:cNvPr id="17" name="Tabuľka 16">
            <a:extLst>
              <a:ext uri="{FF2B5EF4-FFF2-40B4-BE49-F238E27FC236}">
                <a16:creationId xmlns:a16="http://schemas.microsoft.com/office/drawing/2014/main" id="{DF5353FD-5685-A5A2-FD19-A44C8EE41F2C}"/>
              </a:ext>
            </a:extLst>
          </p:cNvPr>
          <p:cNvGraphicFramePr>
            <a:graphicFrameLocks noGrp="1"/>
          </p:cNvGraphicFramePr>
          <p:nvPr>
            <p:extLst>
              <p:ext uri="{D42A27DB-BD31-4B8C-83A1-F6EECF244321}">
                <p14:modId xmlns:p14="http://schemas.microsoft.com/office/powerpoint/2010/main" val="1915646465"/>
              </p:ext>
            </p:extLst>
          </p:nvPr>
        </p:nvGraphicFramePr>
        <p:xfrm>
          <a:off x="1347570" y="7769151"/>
          <a:ext cx="29764038" cy="5176909"/>
        </p:xfrm>
        <a:graphic>
          <a:graphicData uri="http://schemas.openxmlformats.org/drawingml/2006/table">
            <a:tbl>
              <a:tblPr firstRow="1" bandRow="1">
                <a:tableStyleId>{5C22544A-7EE6-4342-B048-85BDC9FD1C3A}</a:tableStyleId>
              </a:tblPr>
              <a:tblGrid>
                <a:gridCol w="11073030">
                  <a:extLst>
                    <a:ext uri="{9D8B030D-6E8A-4147-A177-3AD203B41FA5}">
                      <a16:colId xmlns:a16="http://schemas.microsoft.com/office/drawing/2014/main" val="3004831674"/>
                    </a:ext>
                  </a:extLst>
                </a:gridCol>
                <a:gridCol w="7677150">
                  <a:extLst>
                    <a:ext uri="{9D8B030D-6E8A-4147-A177-3AD203B41FA5}">
                      <a16:colId xmlns:a16="http://schemas.microsoft.com/office/drawing/2014/main" val="1252346389"/>
                    </a:ext>
                  </a:extLst>
                </a:gridCol>
                <a:gridCol w="11013858">
                  <a:extLst>
                    <a:ext uri="{9D8B030D-6E8A-4147-A177-3AD203B41FA5}">
                      <a16:colId xmlns:a16="http://schemas.microsoft.com/office/drawing/2014/main" val="4221354044"/>
                    </a:ext>
                  </a:extLst>
                </a:gridCol>
              </a:tblGrid>
              <a:tr h="1111145">
                <a:tc gridSpan="3">
                  <a:txBody>
                    <a:bodyPr/>
                    <a:lstStyle/>
                    <a:p>
                      <a:pPr algn="ctr"/>
                      <a:r>
                        <a:rPr lang="sk-SK" sz="4500" cap="small" baseline="0" err="1">
                          <a:latin typeface="Arial" panose="020B0604020202020204" pitchFamily="34" charset="0"/>
                          <a:cs typeface="Arial" panose="020B0604020202020204" pitchFamily="34" charset="0"/>
                        </a:rPr>
                        <a:t>introduction</a:t>
                      </a:r>
                      <a:endParaRPr lang="sk-SK" sz="4500" cap="small" baseline="0">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endParaRPr lang="sk-SK"/>
                    </a:p>
                  </a:txBody>
                  <a:tcPr/>
                </a:tc>
                <a:tc hMerge="1">
                  <a:txBody>
                    <a:bodyPr/>
                    <a:lstStyle/>
                    <a:p>
                      <a:endParaRPr lang="sk-SK"/>
                    </a:p>
                  </a:txBody>
                  <a:tcPr/>
                </a:tc>
                <a:extLst>
                  <a:ext uri="{0D108BD9-81ED-4DB2-BD59-A6C34878D82A}">
                    <a16:rowId xmlns:a16="http://schemas.microsoft.com/office/drawing/2014/main" val="3482022218"/>
                  </a:ext>
                </a:extLst>
              </a:tr>
              <a:tr h="4065764">
                <a:tc>
                  <a:txBody>
                    <a:bodyPr/>
                    <a:lstStyle/>
                    <a:p>
                      <a:pPr algn="ctr"/>
                      <a:r>
                        <a:rPr lang="sk-SK" sz="3200" b="0" i="1" dirty="0" err="1">
                          <a:solidFill>
                            <a:srgbClr val="002060"/>
                          </a:solidFill>
                          <a:latin typeface="Arial" panose="020B0604020202020204" pitchFamily="34" charset="0"/>
                          <a:cs typeface="Arial" panose="020B0604020202020204" pitchFamily="34" charset="0"/>
                        </a:rPr>
                        <a:t>Backround</a:t>
                      </a:r>
                      <a:r>
                        <a:rPr lang="sk-SK" sz="3200" b="0" i="1" dirty="0">
                          <a:solidFill>
                            <a:srgbClr val="002060"/>
                          </a:solidFill>
                          <a:latin typeface="Arial" panose="020B0604020202020204" pitchFamily="34" charset="0"/>
                          <a:cs typeface="Arial" panose="020B0604020202020204" pitchFamily="34" charset="0"/>
                        </a:rPr>
                        <a:t> </a:t>
                      </a:r>
                      <a:r>
                        <a:rPr lang="sk-SK" sz="3200" b="0" i="1" dirty="0" err="1">
                          <a:solidFill>
                            <a:srgbClr val="002060"/>
                          </a:solidFill>
                          <a:latin typeface="Arial" panose="020B0604020202020204" pitchFamily="34" charset="0"/>
                          <a:cs typeface="Arial" panose="020B0604020202020204" pitchFamily="34" charset="0"/>
                        </a:rPr>
                        <a:t>information</a:t>
                      </a:r>
                      <a:r>
                        <a:rPr lang="sk-SK" sz="3200" b="0" i="1" dirty="0">
                          <a:solidFill>
                            <a:srgbClr val="002060"/>
                          </a:solidFill>
                          <a:latin typeface="Arial" panose="020B0604020202020204" pitchFamily="34" charset="0"/>
                          <a:cs typeface="Arial" panose="020B0604020202020204" pitchFamily="34" charset="0"/>
                        </a:rPr>
                        <a:t> &amp; </a:t>
                      </a:r>
                      <a:r>
                        <a:rPr lang="sk-SK" sz="3200" b="0" i="1" dirty="0" err="1">
                          <a:solidFill>
                            <a:srgbClr val="002060"/>
                          </a:solidFill>
                          <a:latin typeface="Arial" panose="020B0604020202020204" pitchFamily="34" charset="0"/>
                          <a:cs typeface="Arial" panose="020B0604020202020204" pitchFamily="34" charset="0"/>
                        </a:rPr>
                        <a:t>Market</a:t>
                      </a:r>
                      <a:r>
                        <a:rPr lang="sk-SK" sz="3200" b="0" i="1" dirty="0">
                          <a:solidFill>
                            <a:srgbClr val="002060"/>
                          </a:solidFill>
                          <a:latin typeface="Arial" panose="020B0604020202020204" pitchFamily="34" charset="0"/>
                          <a:cs typeface="Arial" panose="020B0604020202020204" pitchFamily="34" charset="0"/>
                        </a:rPr>
                        <a:t> </a:t>
                      </a:r>
                      <a:r>
                        <a:rPr lang="sk-SK" sz="3200" b="0" i="1" dirty="0" err="1">
                          <a:solidFill>
                            <a:srgbClr val="002060"/>
                          </a:solidFill>
                          <a:latin typeface="Arial" panose="020B0604020202020204" pitchFamily="34" charset="0"/>
                          <a:cs typeface="Arial" panose="020B0604020202020204" pitchFamily="34" charset="0"/>
                        </a:rPr>
                        <a:t>Context</a:t>
                      </a:r>
                      <a:endParaRPr lang="sk-SK" sz="3200" b="0" i="1" dirty="0">
                        <a:solidFill>
                          <a:srgbClr val="002060"/>
                        </a:solidFill>
                        <a:latin typeface="Arial" panose="020B0604020202020204" pitchFamily="34" charset="0"/>
                        <a:cs typeface="Arial" panose="020B0604020202020204" pitchFamily="34" charset="0"/>
                      </a:endParaRPr>
                    </a:p>
                    <a:p>
                      <a:pPr marL="457200" indent="-457200">
                        <a:buFont typeface="Wingdings" panose="05000000000000000000" pitchFamily="2" charset="2"/>
                        <a:buChar char="§"/>
                      </a:pPr>
                      <a:r>
                        <a:rPr lang="en-US" sz="3500" dirty="0">
                          <a:solidFill>
                            <a:srgbClr val="002060"/>
                          </a:solidFill>
                          <a:latin typeface="Arial" panose="020B0604020202020204" pitchFamily="34" charset="0"/>
                          <a:cs typeface="Arial" panose="020B0604020202020204" pitchFamily="34" charset="0"/>
                        </a:rPr>
                        <a:t>Higher concentrations of pollutants are harmful to human health, welfare, plants</a:t>
                      </a:r>
                      <a:r>
                        <a:rPr lang="sk-SK" sz="3500" dirty="0">
                          <a:solidFill>
                            <a:srgbClr val="002060"/>
                          </a:solidFill>
                          <a:latin typeface="Arial" panose="020B0604020202020204" pitchFamily="34" charset="0"/>
                          <a:cs typeface="Arial" panose="020B0604020202020204" pitchFamily="34" charset="0"/>
                        </a:rPr>
                        <a:t>,</a:t>
                      </a:r>
                      <a:r>
                        <a:rPr lang="en-US" sz="3500" dirty="0">
                          <a:solidFill>
                            <a:srgbClr val="002060"/>
                          </a:solidFill>
                          <a:latin typeface="Arial" panose="020B0604020202020204" pitchFamily="34" charset="0"/>
                          <a:cs typeface="Arial" panose="020B0604020202020204" pitchFamily="34" charset="0"/>
                        </a:rPr>
                        <a:t> and animals.
Primary </a:t>
                      </a:r>
                      <a:r>
                        <a:rPr lang="sk-SK" sz="3500" dirty="0" err="1">
                          <a:solidFill>
                            <a:srgbClr val="002060"/>
                          </a:solidFill>
                          <a:latin typeface="Arial" panose="020B0604020202020204" pitchFamily="34" charset="0"/>
                          <a:cs typeface="Arial" panose="020B0604020202020204" pitchFamily="34" charset="0"/>
                        </a:rPr>
                        <a:t>air</a:t>
                      </a:r>
                      <a:r>
                        <a:rPr lang="sk-SK" sz="3500" dirty="0">
                          <a:solidFill>
                            <a:srgbClr val="002060"/>
                          </a:solidFill>
                          <a:latin typeface="Arial" panose="020B0604020202020204" pitchFamily="34" charset="0"/>
                          <a:cs typeface="Arial" panose="020B0604020202020204" pitchFamily="34" charset="0"/>
                        </a:rPr>
                        <a:t> </a:t>
                      </a:r>
                      <a:r>
                        <a:rPr lang="sk-SK" sz="3500" dirty="0" err="1">
                          <a:solidFill>
                            <a:srgbClr val="002060"/>
                          </a:solidFill>
                          <a:latin typeface="Arial" panose="020B0604020202020204" pitchFamily="34" charset="0"/>
                          <a:cs typeface="Arial" panose="020B0604020202020204" pitchFamily="34" charset="0"/>
                        </a:rPr>
                        <a:t>pollutants</a:t>
                      </a:r>
                      <a:r>
                        <a:rPr lang="en-US" sz="3500" dirty="0">
                          <a:solidFill>
                            <a:srgbClr val="002060"/>
                          </a:solidFill>
                          <a:latin typeface="Arial" panose="020B0604020202020204" pitchFamily="34" charset="0"/>
                          <a:cs typeface="Arial" panose="020B0604020202020204" pitchFamily="34" charset="0"/>
                        </a:rPr>
                        <a:t> are emitted directly into the air.
Secondary </a:t>
                      </a:r>
                      <a:r>
                        <a:rPr lang="sk-SK" sz="3500" dirty="0" err="1">
                          <a:solidFill>
                            <a:srgbClr val="002060"/>
                          </a:solidFill>
                          <a:latin typeface="Arial" panose="020B0604020202020204" pitchFamily="34" charset="0"/>
                          <a:cs typeface="Arial" panose="020B0604020202020204" pitchFamily="34" charset="0"/>
                        </a:rPr>
                        <a:t>air</a:t>
                      </a:r>
                      <a:r>
                        <a:rPr lang="sk-SK" sz="3500" dirty="0">
                          <a:solidFill>
                            <a:srgbClr val="002060"/>
                          </a:solidFill>
                          <a:latin typeface="Arial" panose="020B0604020202020204" pitchFamily="34" charset="0"/>
                          <a:cs typeface="Arial" panose="020B0604020202020204" pitchFamily="34" charset="0"/>
                        </a:rPr>
                        <a:t> </a:t>
                      </a:r>
                      <a:r>
                        <a:rPr lang="sk-SK" sz="3500" dirty="0" err="1">
                          <a:solidFill>
                            <a:srgbClr val="002060"/>
                          </a:solidFill>
                          <a:latin typeface="Arial" panose="020B0604020202020204" pitchFamily="34" charset="0"/>
                          <a:cs typeface="Arial" panose="020B0604020202020204" pitchFamily="34" charset="0"/>
                        </a:rPr>
                        <a:t>pollutants</a:t>
                      </a:r>
                      <a:r>
                        <a:rPr lang="en-US" sz="3500" dirty="0">
                          <a:solidFill>
                            <a:srgbClr val="002060"/>
                          </a:solidFill>
                          <a:latin typeface="Arial" panose="020B0604020202020204" pitchFamily="34" charset="0"/>
                          <a:cs typeface="Arial" panose="020B0604020202020204" pitchFamily="34" charset="0"/>
                        </a:rPr>
                        <a:t> are produced by atmospheric reactions.</a:t>
                      </a:r>
                      <a:endParaRPr lang="sk-SK" sz="3500" dirty="0">
                        <a:solidFill>
                          <a:srgbClr val="002060"/>
                        </a:solidFill>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3239902" rtl="0" eaLnBrk="1" fontAlgn="auto" latinLnBrk="0" hangingPunct="1">
                        <a:lnSpc>
                          <a:spcPct val="100000"/>
                        </a:lnSpc>
                        <a:spcBef>
                          <a:spcPts val="0"/>
                        </a:spcBef>
                        <a:spcAft>
                          <a:spcPts val="0"/>
                        </a:spcAft>
                        <a:buClrTx/>
                        <a:buSzTx/>
                        <a:buFontTx/>
                        <a:buNone/>
                        <a:tabLst/>
                        <a:defRPr/>
                      </a:pPr>
                      <a:r>
                        <a:rPr lang="sk-SK" sz="3200" b="0" i="1" kern="1200" dirty="0" err="1">
                          <a:solidFill>
                            <a:srgbClr val="002060"/>
                          </a:solidFill>
                          <a:latin typeface="Arial" panose="020B0604020202020204" pitchFamily="34" charset="0"/>
                          <a:ea typeface="+mn-ea"/>
                          <a:cs typeface="Arial" panose="020B0604020202020204" pitchFamily="34" charset="0"/>
                        </a:rPr>
                        <a:t>Problem</a:t>
                      </a:r>
                      <a:r>
                        <a:rPr lang="sk-SK" sz="3200" b="0" i="1" kern="1200" dirty="0">
                          <a:solidFill>
                            <a:srgbClr val="002060"/>
                          </a:solidFill>
                          <a:latin typeface="Arial" panose="020B0604020202020204" pitchFamily="34" charset="0"/>
                          <a:ea typeface="+mn-ea"/>
                          <a:cs typeface="Arial" panose="020B0604020202020204" pitchFamily="34" charset="0"/>
                        </a:rPr>
                        <a:t> </a:t>
                      </a:r>
                      <a:r>
                        <a:rPr lang="sk-SK" sz="3200" b="0" i="1" kern="1200" dirty="0" err="1">
                          <a:solidFill>
                            <a:srgbClr val="002060"/>
                          </a:solidFill>
                          <a:latin typeface="Arial" panose="020B0604020202020204" pitchFamily="34" charset="0"/>
                          <a:ea typeface="+mn-ea"/>
                          <a:cs typeface="Arial" panose="020B0604020202020204" pitchFamily="34" charset="0"/>
                        </a:rPr>
                        <a:t>Statement</a:t>
                      </a:r>
                      <a:r>
                        <a:rPr lang="sk-SK" sz="3200" b="0" i="1" kern="1200" dirty="0">
                          <a:solidFill>
                            <a:srgbClr val="002060"/>
                          </a:solidFill>
                          <a:latin typeface="Arial" panose="020B0604020202020204" pitchFamily="34" charset="0"/>
                          <a:ea typeface="+mn-ea"/>
                          <a:cs typeface="Arial" panose="020B0604020202020204" pitchFamily="34" charset="0"/>
                        </a:rPr>
                        <a:t> &amp; </a:t>
                      </a:r>
                      <a:r>
                        <a:rPr lang="sk-SK" sz="3200" b="0" i="1" kern="1200" dirty="0" err="1">
                          <a:solidFill>
                            <a:srgbClr val="002060"/>
                          </a:solidFill>
                          <a:latin typeface="Arial" panose="020B0604020202020204" pitchFamily="34" charset="0"/>
                          <a:ea typeface="+mn-ea"/>
                          <a:cs typeface="Arial" panose="020B0604020202020204" pitchFamily="34" charset="0"/>
                        </a:rPr>
                        <a:t>Stakeholders</a:t>
                      </a:r>
                      <a:endParaRPr lang="sk-SK" sz="3200" b="0" i="1" kern="1200" dirty="0">
                        <a:solidFill>
                          <a:srgbClr val="002060"/>
                        </a:solidFill>
                        <a:latin typeface="Arial" panose="020B0604020202020204" pitchFamily="34" charset="0"/>
                        <a:ea typeface="+mn-ea"/>
                        <a:cs typeface="Arial" panose="020B0604020202020204" pitchFamily="34" charset="0"/>
                      </a:endParaRPr>
                    </a:p>
                    <a:p>
                      <a:pPr marL="457200" indent="-457200">
                        <a:buFont typeface="Wingdings" panose="05000000000000000000" pitchFamily="2" charset="2"/>
                        <a:buChar char="§"/>
                      </a:pPr>
                      <a:r>
                        <a:rPr lang="en-US" sz="3500" dirty="0">
                          <a:solidFill>
                            <a:srgbClr val="002060"/>
                          </a:solidFill>
                          <a:latin typeface="Arial" panose="020B0604020202020204" pitchFamily="34" charset="0"/>
                          <a:cs typeface="Arial" panose="020B0604020202020204" pitchFamily="34" charset="0"/>
                        </a:rPr>
                        <a:t>Reference to air pollution from heating and road transport.
Reducing emissions by capturing </a:t>
                      </a:r>
                      <a:r>
                        <a:rPr lang="sk-SK" sz="3500" dirty="0" err="1">
                          <a:solidFill>
                            <a:srgbClr val="002060"/>
                          </a:solidFill>
                          <a:latin typeface="Arial" panose="020B0604020202020204" pitchFamily="34" charset="0"/>
                          <a:cs typeface="Arial" panose="020B0604020202020204" pitchFamily="34" charset="0"/>
                        </a:rPr>
                        <a:t>solid</a:t>
                      </a:r>
                      <a:r>
                        <a:rPr lang="sk-SK" sz="3500" dirty="0">
                          <a:solidFill>
                            <a:srgbClr val="002060"/>
                          </a:solidFill>
                          <a:latin typeface="Arial" panose="020B0604020202020204" pitchFamily="34" charset="0"/>
                          <a:cs typeface="Arial" panose="020B0604020202020204" pitchFamily="34" charset="0"/>
                        </a:rPr>
                        <a:t> </a:t>
                      </a:r>
                      <a:r>
                        <a:rPr lang="sk-SK" sz="3500" dirty="0" err="1">
                          <a:solidFill>
                            <a:srgbClr val="002060"/>
                          </a:solidFill>
                          <a:latin typeface="Arial" panose="020B0604020202020204" pitchFamily="34" charset="0"/>
                          <a:cs typeface="Arial" panose="020B0604020202020204" pitchFamily="34" charset="0"/>
                        </a:rPr>
                        <a:t>pollutants</a:t>
                      </a:r>
                      <a:r>
                        <a:rPr lang="en-US" sz="3500" dirty="0">
                          <a:solidFill>
                            <a:srgbClr val="002060"/>
                          </a:solidFill>
                          <a:latin typeface="Arial" panose="020B0604020202020204" pitchFamily="34" charset="0"/>
                          <a:cs typeface="Arial" panose="020B0604020202020204" pitchFamily="34" charset="0"/>
                        </a:rPr>
                        <a:t> with gas precipitators.</a:t>
                      </a:r>
                      <a:endParaRPr lang="sk-SK" sz="3500" dirty="0">
                        <a:solidFill>
                          <a:srgbClr val="002060"/>
                        </a:solidFill>
                        <a:latin typeface="Arial" panose="020B0604020202020204" pitchFamily="34" charset="0"/>
                        <a:cs typeface="Arial" panose="020B0604020202020204" pitchFamily="34" charset="0"/>
                      </a:endParaRP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sk-SK" sz="3200" b="0" i="1" kern="1200" dirty="0" err="1">
                          <a:solidFill>
                            <a:srgbClr val="002060"/>
                          </a:solidFill>
                          <a:latin typeface="Arial" panose="020B0604020202020204" pitchFamily="34" charset="0"/>
                          <a:ea typeface="+mn-ea"/>
                          <a:cs typeface="Arial" panose="020B0604020202020204" pitchFamily="34" charset="0"/>
                        </a:rPr>
                        <a:t>Research</a:t>
                      </a:r>
                      <a:r>
                        <a:rPr lang="sk-SK" sz="3200" b="0" i="1" kern="1200" dirty="0">
                          <a:solidFill>
                            <a:srgbClr val="002060"/>
                          </a:solidFill>
                          <a:latin typeface="Arial" panose="020B0604020202020204" pitchFamily="34" charset="0"/>
                          <a:ea typeface="+mn-ea"/>
                          <a:cs typeface="Arial" panose="020B0604020202020204" pitchFamily="34" charset="0"/>
                        </a:rPr>
                        <a:t> </a:t>
                      </a:r>
                      <a:r>
                        <a:rPr lang="sk-SK" sz="3200" b="0" i="1" kern="1200" dirty="0" err="1">
                          <a:solidFill>
                            <a:srgbClr val="002060"/>
                          </a:solidFill>
                          <a:latin typeface="Arial" panose="020B0604020202020204" pitchFamily="34" charset="0"/>
                          <a:ea typeface="+mn-ea"/>
                          <a:cs typeface="Arial" panose="020B0604020202020204" pitchFamily="34" charset="0"/>
                        </a:rPr>
                        <a:t>Objectives</a:t>
                      </a:r>
                      <a:r>
                        <a:rPr lang="sk-SK" sz="3200" b="0" i="1" kern="1200" dirty="0">
                          <a:solidFill>
                            <a:srgbClr val="002060"/>
                          </a:solidFill>
                          <a:latin typeface="Arial" panose="020B0604020202020204" pitchFamily="34" charset="0"/>
                          <a:ea typeface="+mn-ea"/>
                          <a:cs typeface="Arial" panose="020B0604020202020204" pitchFamily="34" charset="0"/>
                        </a:rPr>
                        <a:t> &amp; </a:t>
                      </a:r>
                      <a:r>
                        <a:rPr lang="sk-SK" sz="3200" b="0" i="1" kern="1200" dirty="0" err="1">
                          <a:solidFill>
                            <a:srgbClr val="002060"/>
                          </a:solidFill>
                          <a:latin typeface="Arial" panose="020B0604020202020204" pitchFamily="34" charset="0"/>
                          <a:ea typeface="+mn-ea"/>
                          <a:cs typeface="Arial" panose="020B0604020202020204" pitchFamily="34" charset="0"/>
                        </a:rPr>
                        <a:t>Expected</a:t>
                      </a:r>
                      <a:r>
                        <a:rPr lang="sk-SK" sz="3200" b="0" i="1" kern="1200" dirty="0">
                          <a:solidFill>
                            <a:srgbClr val="002060"/>
                          </a:solidFill>
                          <a:latin typeface="Arial" panose="020B0604020202020204" pitchFamily="34" charset="0"/>
                          <a:ea typeface="+mn-ea"/>
                          <a:cs typeface="Arial" panose="020B0604020202020204" pitchFamily="34" charset="0"/>
                        </a:rPr>
                        <a:t> </a:t>
                      </a:r>
                      <a:r>
                        <a:rPr lang="sk-SK" sz="3200" b="0" i="1" kern="1200" dirty="0" err="1">
                          <a:solidFill>
                            <a:srgbClr val="002060"/>
                          </a:solidFill>
                          <a:latin typeface="Arial" panose="020B0604020202020204" pitchFamily="34" charset="0"/>
                          <a:ea typeface="+mn-ea"/>
                          <a:cs typeface="Arial" panose="020B0604020202020204" pitchFamily="34" charset="0"/>
                        </a:rPr>
                        <a:t>Impact</a:t>
                      </a:r>
                      <a:endParaRPr lang="sk-SK" sz="3200" b="0" i="1" kern="1200" dirty="0">
                        <a:solidFill>
                          <a:srgbClr val="002060"/>
                        </a:solidFill>
                        <a:latin typeface="Arial" panose="020B0604020202020204" pitchFamily="34" charset="0"/>
                        <a:ea typeface="+mn-ea"/>
                        <a:cs typeface="Arial" panose="020B0604020202020204" pitchFamily="34" charset="0"/>
                      </a:endParaRPr>
                    </a:p>
                    <a:p>
                      <a:pPr marL="457200" indent="-457200">
                        <a:buFont typeface="Wingdings" panose="05000000000000000000" pitchFamily="2" charset="2"/>
                        <a:buChar char="§"/>
                      </a:pPr>
                      <a:r>
                        <a:rPr lang="en-US" sz="3500" dirty="0">
                          <a:solidFill>
                            <a:srgbClr val="002060"/>
                          </a:solidFill>
                          <a:latin typeface="Arial" panose="020B0604020202020204" pitchFamily="34" charset="0"/>
                          <a:cs typeface="Arial" panose="020B0604020202020204" pitchFamily="34" charset="0"/>
                        </a:rPr>
                        <a:t>The characteristics of </a:t>
                      </a:r>
                      <a:r>
                        <a:rPr lang="sk-SK" sz="3500" dirty="0" err="1">
                          <a:solidFill>
                            <a:srgbClr val="002060"/>
                          </a:solidFill>
                          <a:latin typeface="Arial" panose="020B0604020202020204" pitchFamily="34" charset="0"/>
                          <a:cs typeface="Arial" panose="020B0604020202020204" pitchFamily="34" charset="0"/>
                        </a:rPr>
                        <a:t>solid</a:t>
                      </a:r>
                      <a:r>
                        <a:rPr lang="sk-SK" sz="3500" dirty="0">
                          <a:solidFill>
                            <a:srgbClr val="002060"/>
                          </a:solidFill>
                          <a:latin typeface="Arial" panose="020B0604020202020204" pitchFamily="34" charset="0"/>
                          <a:cs typeface="Arial" panose="020B0604020202020204" pitchFamily="34" charset="0"/>
                        </a:rPr>
                        <a:t> </a:t>
                      </a:r>
                      <a:r>
                        <a:rPr lang="sk-SK" sz="3500" dirty="0" err="1">
                          <a:solidFill>
                            <a:srgbClr val="002060"/>
                          </a:solidFill>
                          <a:latin typeface="Arial" panose="020B0604020202020204" pitchFamily="34" charset="0"/>
                          <a:cs typeface="Arial" panose="020B0604020202020204" pitchFamily="34" charset="0"/>
                        </a:rPr>
                        <a:t>pollutants</a:t>
                      </a:r>
                      <a:r>
                        <a:rPr lang="en-US" sz="3500" dirty="0">
                          <a:solidFill>
                            <a:srgbClr val="002060"/>
                          </a:solidFill>
                          <a:latin typeface="Arial" panose="020B0604020202020204" pitchFamily="34" charset="0"/>
                          <a:cs typeface="Arial" panose="020B0604020202020204" pitchFamily="34" charset="0"/>
                        </a:rPr>
                        <a:t> </a:t>
                      </a:r>
                      <a:r>
                        <a:rPr lang="en-US" sz="3500" dirty="0" err="1">
                          <a:solidFill>
                            <a:srgbClr val="002060"/>
                          </a:solidFill>
                          <a:latin typeface="Arial" panose="020B0604020202020204" pitchFamily="34" charset="0"/>
                          <a:cs typeface="Arial" panose="020B0604020202020204" pitchFamily="34" charset="0"/>
                        </a:rPr>
                        <a:t>influenc</a:t>
                      </a:r>
                      <a:r>
                        <a:rPr lang="sk-SK" sz="3500" dirty="0">
                          <a:solidFill>
                            <a:srgbClr val="002060"/>
                          </a:solidFill>
                          <a:latin typeface="Arial" panose="020B0604020202020204" pitchFamily="34" charset="0"/>
                          <a:cs typeface="Arial" panose="020B0604020202020204" pitchFamily="34" charset="0"/>
                        </a:rPr>
                        <a:t>e</a:t>
                      </a:r>
                      <a:r>
                        <a:rPr lang="en-US" sz="3500" dirty="0">
                          <a:solidFill>
                            <a:srgbClr val="002060"/>
                          </a:solidFill>
                          <a:latin typeface="Arial" panose="020B0604020202020204" pitchFamily="34" charset="0"/>
                          <a:cs typeface="Arial" panose="020B0604020202020204" pitchFamily="34" charset="0"/>
                        </a:rPr>
                        <a:t> the selection of a specific type of separation device.
The influence of geometric factors on increasing the effectiveness of cyclones.
Innovative solutions in cyclone design to improv</a:t>
                      </a:r>
                      <a:r>
                        <a:rPr lang="sk-SK" sz="3500" dirty="0">
                          <a:solidFill>
                            <a:srgbClr val="002060"/>
                          </a:solidFill>
                          <a:latin typeface="Arial" panose="020B0604020202020204" pitchFamily="34" charset="0"/>
                          <a:cs typeface="Arial" panose="020B0604020202020204" pitchFamily="34" charset="0"/>
                        </a:rPr>
                        <a:t>e</a:t>
                      </a:r>
                      <a:r>
                        <a:rPr lang="en-US" sz="3500" dirty="0">
                          <a:solidFill>
                            <a:srgbClr val="002060"/>
                          </a:solidFill>
                          <a:latin typeface="Arial" panose="020B0604020202020204" pitchFamily="34" charset="0"/>
                          <a:cs typeface="Arial" panose="020B0604020202020204" pitchFamily="34" charset="0"/>
                        </a:rPr>
                        <a:t> performance in particular.</a:t>
                      </a:r>
                      <a:endParaRPr lang="sk-SK" sz="3500" dirty="0">
                        <a:solidFill>
                          <a:srgbClr val="002060"/>
                        </a:solidFill>
                        <a:latin typeface="Arial" panose="020B0604020202020204" pitchFamily="34" charset="0"/>
                        <a:cs typeface="Arial" panose="020B0604020202020204" pitchFamily="34" charset="0"/>
                      </a:endParaRPr>
                    </a:p>
                  </a:txBody>
                  <a:tcPr>
                    <a:lnL w="762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graphicFrame>
        <p:nvGraphicFramePr>
          <p:cNvPr id="18" name="Tabuľka 17">
            <a:extLst>
              <a:ext uri="{FF2B5EF4-FFF2-40B4-BE49-F238E27FC236}">
                <a16:creationId xmlns:a16="http://schemas.microsoft.com/office/drawing/2014/main" id="{F44B0654-B2C0-F3DE-3695-CD7C25B59000}"/>
              </a:ext>
            </a:extLst>
          </p:cNvPr>
          <p:cNvGraphicFramePr>
            <a:graphicFrameLocks noGrp="1"/>
          </p:cNvGraphicFramePr>
          <p:nvPr>
            <p:extLst>
              <p:ext uri="{D42A27DB-BD31-4B8C-83A1-F6EECF244321}">
                <p14:modId xmlns:p14="http://schemas.microsoft.com/office/powerpoint/2010/main" val="4071619140"/>
              </p:ext>
            </p:extLst>
          </p:nvPr>
        </p:nvGraphicFramePr>
        <p:xfrm>
          <a:off x="1317621" y="12946060"/>
          <a:ext cx="29764038" cy="7747983"/>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817148">
                <a:tc>
                  <a:txBody>
                    <a:bodyPr/>
                    <a:lstStyle/>
                    <a:p>
                      <a:pPr algn="ctr"/>
                      <a:r>
                        <a:rPr lang="sk-SK" sz="4500" cap="small" baseline="0" err="1">
                          <a:latin typeface="Arial"/>
                          <a:cs typeface="Arial"/>
                        </a:rPr>
                        <a:t>materials</a:t>
                      </a:r>
                      <a:r>
                        <a:rPr lang="sk-SK" sz="4500" cap="small" baseline="0">
                          <a:latin typeface="Arial"/>
                          <a:cs typeface="Arial"/>
                        </a:rPr>
                        <a:t>,  </a:t>
                      </a:r>
                      <a:r>
                        <a:rPr lang="sk-SK" sz="4500" cap="small" baseline="0" err="1">
                          <a:latin typeface="Arial"/>
                          <a:cs typeface="Arial"/>
                        </a:rPr>
                        <a:t>methods</a:t>
                      </a:r>
                      <a:r>
                        <a:rPr lang="sk-SK" sz="4500" cap="small" baseline="0">
                          <a:latin typeface="Arial"/>
                          <a:cs typeface="Arial"/>
                        </a:rPr>
                        <a:t> &amp; </a:t>
                      </a:r>
                      <a:r>
                        <a:rPr lang="sk-SK" sz="4500" cap="small" baseline="0" err="1">
                          <a:latin typeface="Arial"/>
                          <a:cs typeface="Arial"/>
                        </a:rPr>
                        <a:t>implementation</a:t>
                      </a:r>
                      <a:endParaRPr lang="sk-SK" sz="4500" cap="small" baseline="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6118940">
                <a:tc>
                  <a:txBody>
                    <a:bodyPr/>
                    <a:lstStyle/>
                    <a:p>
                      <a:pPr marL="457200" indent="-457200">
                        <a:buFont typeface="Wingdings" panose="05000000000000000000" pitchFamily="2" charset="2"/>
                        <a:buChar char="§"/>
                      </a:pPr>
                      <a:endParaRPr lang="sk-SK" sz="3500" dirty="0">
                        <a:solidFill>
                          <a:srgbClr val="002060"/>
                        </a:solidFill>
                        <a:latin typeface="Arial"/>
                        <a:cs typeface="Arial"/>
                      </a:endParaRPr>
                    </a:p>
                    <a:p>
                      <a:pPr marL="457200" indent="-457200">
                        <a:buFont typeface="Wingdings" panose="05000000000000000000" pitchFamily="2" charset="2"/>
                        <a:buChar char="§"/>
                      </a:pPr>
                      <a:r>
                        <a:rPr lang="en-US" sz="3500" dirty="0">
                          <a:solidFill>
                            <a:srgbClr val="002060"/>
                          </a:solidFill>
                          <a:latin typeface="Arial"/>
                          <a:cs typeface="Arial"/>
                        </a:rPr>
                        <a:t>Six major air pollutants have been designated by</a:t>
                      </a:r>
                      <a:r>
                        <a:rPr lang="sk-SK" sz="3500" dirty="0">
                          <a:solidFill>
                            <a:srgbClr val="002060"/>
                          </a:solidFill>
                          <a:latin typeface="Arial"/>
                          <a:cs typeface="Arial"/>
                        </a:rPr>
                        <a:t> </a:t>
                      </a:r>
                      <a:r>
                        <a:rPr lang="sk-SK" sz="3500" dirty="0" err="1">
                          <a:solidFill>
                            <a:srgbClr val="002060"/>
                          </a:solidFill>
                          <a:latin typeface="Arial"/>
                          <a:cs typeface="Arial"/>
                        </a:rPr>
                        <a:t>the</a:t>
                      </a:r>
                      <a:r>
                        <a:rPr lang="sk-SK" sz="3500" dirty="0">
                          <a:solidFill>
                            <a:srgbClr val="002060"/>
                          </a:solidFill>
                          <a:latin typeface="Arial"/>
                          <a:cs typeface="Arial"/>
                        </a:rPr>
                        <a:t> U.S. </a:t>
                      </a:r>
                      <a:r>
                        <a:rPr lang="sk-SK" sz="3500" dirty="0" err="1">
                          <a:solidFill>
                            <a:srgbClr val="002060"/>
                          </a:solidFill>
                          <a:latin typeface="Arial"/>
                          <a:cs typeface="Arial"/>
                        </a:rPr>
                        <a:t>Environmental</a:t>
                      </a:r>
                      <a:r>
                        <a:rPr lang="sk-SK" sz="3500" dirty="0">
                          <a:solidFill>
                            <a:srgbClr val="002060"/>
                          </a:solidFill>
                          <a:latin typeface="Arial"/>
                          <a:cs typeface="Arial"/>
                        </a:rPr>
                        <a:t> </a:t>
                      </a:r>
                      <a:r>
                        <a:rPr lang="sk-SK" sz="3500" dirty="0" err="1">
                          <a:solidFill>
                            <a:srgbClr val="002060"/>
                          </a:solidFill>
                          <a:latin typeface="Arial"/>
                          <a:cs typeface="Arial"/>
                        </a:rPr>
                        <a:t>Protection</a:t>
                      </a:r>
                      <a:r>
                        <a:rPr lang="sk-SK" sz="3500" dirty="0">
                          <a:solidFill>
                            <a:srgbClr val="002060"/>
                          </a:solidFill>
                          <a:latin typeface="Arial"/>
                          <a:cs typeface="Arial"/>
                        </a:rPr>
                        <a:t> </a:t>
                      </a:r>
                      <a:r>
                        <a:rPr lang="sk-SK" sz="3500" dirty="0" err="1">
                          <a:solidFill>
                            <a:srgbClr val="002060"/>
                          </a:solidFill>
                          <a:latin typeface="Arial"/>
                          <a:cs typeface="Arial"/>
                        </a:rPr>
                        <a:t>Agency</a:t>
                      </a:r>
                      <a:r>
                        <a:rPr lang="sk-SK" sz="3500" dirty="0">
                          <a:solidFill>
                            <a:srgbClr val="002060"/>
                          </a:solidFill>
                          <a:latin typeface="Arial"/>
                          <a:cs typeface="Arial"/>
                        </a:rPr>
                        <a:t> (EPA) are </a:t>
                      </a:r>
                      <a:r>
                        <a:rPr lang="sk-SK" sz="3500" dirty="0" err="1">
                          <a:solidFill>
                            <a:srgbClr val="002060"/>
                          </a:solidFill>
                          <a:latin typeface="Arial"/>
                          <a:cs typeface="Arial"/>
                        </a:rPr>
                        <a:t>particulate</a:t>
                      </a:r>
                      <a:r>
                        <a:rPr lang="sk-SK" sz="3500" dirty="0">
                          <a:solidFill>
                            <a:srgbClr val="002060"/>
                          </a:solidFill>
                          <a:latin typeface="Arial"/>
                          <a:cs typeface="Arial"/>
                        </a:rPr>
                        <a:t> </a:t>
                      </a:r>
                      <a:r>
                        <a:rPr lang="sk-SK" sz="3500" dirty="0" err="1">
                          <a:solidFill>
                            <a:srgbClr val="002060"/>
                          </a:solidFill>
                          <a:latin typeface="Arial"/>
                          <a:cs typeface="Arial"/>
                        </a:rPr>
                        <a:t>matter</a:t>
                      </a:r>
                      <a:r>
                        <a:rPr lang="sk-SK" sz="3500" dirty="0">
                          <a:solidFill>
                            <a:srgbClr val="002060"/>
                          </a:solidFill>
                          <a:latin typeface="Arial"/>
                          <a:cs typeface="Arial"/>
                        </a:rPr>
                        <a:t> (PM), </a:t>
                      </a:r>
                      <a:r>
                        <a:rPr lang="sk-SK" sz="3500" dirty="0" err="1">
                          <a:solidFill>
                            <a:srgbClr val="002060"/>
                          </a:solidFill>
                          <a:latin typeface="Arial"/>
                          <a:cs typeface="Arial"/>
                        </a:rPr>
                        <a:t>ozone</a:t>
                      </a:r>
                      <a:r>
                        <a:rPr lang="sk-SK" sz="3500" dirty="0">
                          <a:solidFill>
                            <a:srgbClr val="002060"/>
                          </a:solidFill>
                          <a:latin typeface="Arial"/>
                          <a:cs typeface="Arial"/>
                        </a:rPr>
                        <a:t> (O</a:t>
                      </a:r>
                      <a:r>
                        <a:rPr lang="sk-SK" sz="3500" baseline="-25000" dirty="0">
                          <a:solidFill>
                            <a:srgbClr val="002060"/>
                          </a:solidFill>
                          <a:latin typeface="Arial"/>
                          <a:cs typeface="Arial"/>
                        </a:rPr>
                        <a:t>3</a:t>
                      </a:r>
                      <a:r>
                        <a:rPr lang="sk-SK" sz="3500" dirty="0">
                          <a:solidFill>
                            <a:srgbClr val="002060"/>
                          </a:solidFill>
                          <a:latin typeface="Arial"/>
                          <a:cs typeface="Arial"/>
                        </a:rPr>
                        <a:t>), </a:t>
                      </a:r>
                      <a:r>
                        <a:rPr lang="sk-SK" sz="3500" dirty="0" err="1">
                          <a:solidFill>
                            <a:srgbClr val="002060"/>
                          </a:solidFill>
                          <a:latin typeface="Arial"/>
                          <a:cs typeface="Arial"/>
                        </a:rPr>
                        <a:t>carbon</a:t>
                      </a:r>
                      <a:r>
                        <a:rPr lang="sk-SK" sz="3500" dirty="0">
                          <a:solidFill>
                            <a:srgbClr val="002060"/>
                          </a:solidFill>
                          <a:latin typeface="Arial"/>
                          <a:cs typeface="Arial"/>
                        </a:rPr>
                        <a:t> </a:t>
                      </a:r>
                      <a:r>
                        <a:rPr lang="sk-SK" sz="3500" dirty="0" err="1">
                          <a:solidFill>
                            <a:srgbClr val="002060"/>
                          </a:solidFill>
                          <a:latin typeface="Arial"/>
                          <a:cs typeface="Arial"/>
                        </a:rPr>
                        <a:t>monoxide</a:t>
                      </a:r>
                      <a:r>
                        <a:rPr lang="sk-SK" sz="3500" dirty="0">
                          <a:solidFill>
                            <a:srgbClr val="002060"/>
                          </a:solidFill>
                          <a:latin typeface="Arial"/>
                          <a:cs typeface="Arial"/>
                        </a:rPr>
                        <a:t> (CO), </a:t>
                      </a:r>
                      <a:r>
                        <a:rPr lang="sk-SK" sz="3500" dirty="0" err="1">
                          <a:solidFill>
                            <a:srgbClr val="002060"/>
                          </a:solidFill>
                          <a:latin typeface="Arial"/>
                          <a:cs typeface="Arial"/>
                        </a:rPr>
                        <a:t>nitrogen</a:t>
                      </a:r>
                      <a:r>
                        <a:rPr lang="sk-SK" sz="3500" dirty="0">
                          <a:solidFill>
                            <a:srgbClr val="002060"/>
                          </a:solidFill>
                          <a:latin typeface="Arial"/>
                          <a:cs typeface="Arial"/>
                        </a:rPr>
                        <a:t> </a:t>
                      </a:r>
                      <a:r>
                        <a:rPr lang="sk-SK" sz="3500" dirty="0" err="1">
                          <a:solidFill>
                            <a:srgbClr val="002060"/>
                          </a:solidFill>
                          <a:latin typeface="Arial"/>
                          <a:cs typeface="Arial"/>
                        </a:rPr>
                        <a:t>oxides</a:t>
                      </a:r>
                      <a:r>
                        <a:rPr lang="sk-SK" sz="3500" dirty="0">
                          <a:solidFill>
                            <a:srgbClr val="002060"/>
                          </a:solidFill>
                          <a:latin typeface="Arial"/>
                          <a:cs typeface="Arial"/>
                        </a:rPr>
                        <a:t> (NO and NO</a:t>
                      </a:r>
                      <a:r>
                        <a:rPr lang="sk-SK" sz="3500" baseline="-25000" dirty="0">
                          <a:solidFill>
                            <a:srgbClr val="002060"/>
                          </a:solidFill>
                          <a:latin typeface="Arial"/>
                          <a:cs typeface="Arial"/>
                        </a:rPr>
                        <a:t>2</a:t>
                      </a:r>
                      <a:r>
                        <a:rPr lang="sk-SK" sz="3500" dirty="0">
                          <a:solidFill>
                            <a:srgbClr val="002060"/>
                          </a:solidFill>
                          <a:latin typeface="Arial"/>
                          <a:cs typeface="Arial"/>
                        </a:rPr>
                        <a:t>), </a:t>
                      </a:r>
                      <a:r>
                        <a:rPr lang="sk-SK" sz="3500" dirty="0" err="1">
                          <a:solidFill>
                            <a:srgbClr val="002060"/>
                          </a:solidFill>
                          <a:latin typeface="Arial"/>
                          <a:cs typeface="Arial"/>
                        </a:rPr>
                        <a:t>lead</a:t>
                      </a:r>
                      <a:r>
                        <a:rPr lang="sk-SK" sz="3500" dirty="0">
                          <a:solidFill>
                            <a:srgbClr val="002060"/>
                          </a:solidFill>
                          <a:latin typeface="Arial"/>
                          <a:cs typeface="Arial"/>
                        </a:rPr>
                        <a:t> (Pb), </a:t>
                      </a:r>
                    </a:p>
                    <a:p>
                      <a:pPr marL="0" indent="0">
                        <a:buFont typeface="Wingdings" panose="05000000000000000000" pitchFamily="2" charset="2"/>
                        <a:buNone/>
                      </a:pPr>
                      <a:r>
                        <a:rPr lang="sk-SK" sz="3500" dirty="0">
                          <a:solidFill>
                            <a:srgbClr val="002060"/>
                          </a:solidFill>
                          <a:latin typeface="Arial"/>
                          <a:cs typeface="Arial"/>
                        </a:rPr>
                        <a:t>    and </a:t>
                      </a:r>
                      <a:r>
                        <a:rPr lang="sk-SK" sz="3500" dirty="0" err="1">
                          <a:solidFill>
                            <a:srgbClr val="002060"/>
                          </a:solidFill>
                          <a:latin typeface="Arial"/>
                          <a:cs typeface="Arial"/>
                        </a:rPr>
                        <a:t>sulfur</a:t>
                      </a:r>
                      <a:r>
                        <a:rPr lang="sk-SK" sz="3500" dirty="0">
                          <a:solidFill>
                            <a:srgbClr val="002060"/>
                          </a:solidFill>
                          <a:latin typeface="Arial"/>
                          <a:cs typeface="Arial"/>
                        </a:rPr>
                        <a:t> dioxide (SO</a:t>
                      </a:r>
                      <a:r>
                        <a:rPr lang="sk-SK" sz="3500" baseline="-25000" dirty="0">
                          <a:solidFill>
                            <a:srgbClr val="002060"/>
                          </a:solidFill>
                          <a:latin typeface="Arial"/>
                          <a:cs typeface="Arial"/>
                        </a:rPr>
                        <a:t>2</a:t>
                      </a:r>
                      <a:r>
                        <a:rPr lang="sk-SK" sz="3500" dirty="0">
                          <a:solidFill>
                            <a:srgbClr val="002060"/>
                          </a:solidFill>
                          <a:latin typeface="Arial"/>
                          <a:cs typeface="Arial"/>
                        </a:rPr>
                        <a:t>).</a:t>
                      </a:r>
                    </a:p>
                    <a:p>
                      <a:pPr marL="457200" indent="-457200">
                        <a:buFont typeface="Wingdings" panose="05000000000000000000" pitchFamily="2" charset="2"/>
                        <a:buChar char="§"/>
                      </a:pPr>
                      <a:r>
                        <a:rPr lang="en-US" sz="3500" dirty="0">
                          <a:solidFill>
                            <a:srgbClr val="002060"/>
                          </a:solidFill>
                          <a:latin typeface="Arial"/>
                          <a:cs typeface="Arial"/>
                        </a:rPr>
                        <a:t>Heating</a:t>
                      </a:r>
                      <a:r>
                        <a:rPr lang="sk-SK" sz="3500" dirty="0">
                          <a:solidFill>
                            <a:srgbClr val="002060"/>
                          </a:solidFill>
                          <a:latin typeface="Arial"/>
                          <a:cs typeface="Arial"/>
                        </a:rPr>
                        <a:t>, </a:t>
                      </a:r>
                      <a:r>
                        <a:rPr lang="en-US" sz="3500" dirty="0">
                          <a:solidFill>
                            <a:srgbClr val="002060"/>
                          </a:solidFill>
                          <a:latin typeface="Arial"/>
                          <a:cs typeface="Arial"/>
                        </a:rPr>
                        <a:t>especially small heat sources</a:t>
                      </a:r>
                      <a:r>
                        <a:rPr lang="sk-SK" sz="3500" dirty="0">
                          <a:solidFill>
                            <a:srgbClr val="002060"/>
                          </a:solidFill>
                          <a:latin typeface="Arial"/>
                          <a:cs typeface="Arial"/>
                        </a:rPr>
                        <a:t>, </a:t>
                      </a:r>
                      <a:r>
                        <a:rPr lang="en-US" sz="3500" dirty="0">
                          <a:solidFill>
                            <a:srgbClr val="002060"/>
                          </a:solidFill>
                          <a:latin typeface="Arial"/>
                          <a:cs typeface="Arial"/>
                        </a:rPr>
                        <a:t>is </a:t>
                      </a:r>
                      <a:r>
                        <a:rPr lang="sk-SK" sz="3500" dirty="0" err="1">
                          <a:solidFill>
                            <a:srgbClr val="002060"/>
                          </a:solidFill>
                          <a:latin typeface="Arial"/>
                          <a:cs typeface="Arial"/>
                        </a:rPr>
                        <a:t>the</a:t>
                      </a:r>
                      <a:r>
                        <a:rPr lang="sk-SK" sz="3500" dirty="0">
                          <a:solidFill>
                            <a:srgbClr val="002060"/>
                          </a:solidFill>
                          <a:latin typeface="Arial"/>
                          <a:cs typeface="Arial"/>
                        </a:rPr>
                        <a:t> major</a:t>
                      </a:r>
                    </a:p>
                    <a:p>
                      <a:pPr marL="0" indent="0">
                        <a:buFont typeface="Wingdings" panose="05000000000000000000" pitchFamily="2" charset="2"/>
                        <a:buNone/>
                      </a:pPr>
                      <a:r>
                        <a:rPr lang="sk-SK" sz="3500" dirty="0">
                          <a:solidFill>
                            <a:srgbClr val="002060"/>
                          </a:solidFill>
                          <a:latin typeface="Arial"/>
                          <a:cs typeface="Arial"/>
                        </a:rPr>
                        <a:t>   </a:t>
                      </a:r>
                      <a:r>
                        <a:rPr lang="en-US" sz="3500" dirty="0">
                          <a:solidFill>
                            <a:srgbClr val="002060"/>
                          </a:solidFill>
                          <a:latin typeface="Arial"/>
                          <a:cs typeface="Arial"/>
                        </a:rPr>
                        <a:t> </a:t>
                      </a:r>
                      <a:r>
                        <a:rPr lang="sk-SK" sz="3500" dirty="0" err="1">
                          <a:solidFill>
                            <a:srgbClr val="002060"/>
                          </a:solidFill>
                          <a:latin typeface="Arial"/>
                          <a:cs typeface="Arial"/>
                        </a:rPr>
                        <a:t>contributor</a:t>
                      </a:r>
                      <a:r>
                        <a:rPr lang="en-US" sz="3500" dirty="0">
                          <a:solidFill>
                            <a:srgbClr val="002060"/>
                          </a:solidFill>
                          <a:latin typeface="Arial"/>
                          <a:cs typeface="Arial"/>
                        </a:rPr>
                        <a:t> </a:t>
                      </a:r>
                      <a:r>
                        <a:rPr lang="sk-SK" sz="3500" dirty="0">
                          <a:solidFill>
                            <a:srgbClr val="002060"/>
                          </a:solidFill>
                          <a:latin typeface="Arial"/>
                          <a:cs typeface="Arial"/>
                        </a:rPr>
                        <a:t>to</a:t>
                      </a:r>
                      <a:r>
                        <a:rPr lang="en-US" sz="3500" dirty="0">
                          <a:solidFill>
                            <a:srgbClr val="002060"/>
                          </a:solidFill>
                          <a:latin typeface="Arial"/>
                          <a:cs typeface="Arial"/>
                        </a:rPr>
                        <a:t> </a:t>
                      </a:r>
                      <a:r>
                        <a:rPr lang="sk-SK" sz="3500" dirty="0" err="1">
                          <a:solidFill>
                            <a:srgbClr val="002060"/>
                          </a:solidFill>
                          <a:latin typeface="Arial"/>
                          <a:cs typeface="Arial"/>
                        </a:rPr>
                        <a:t>air</a:t>
                      </a:r>
                      <a:r>
                        <a:rPr lang="sk-SK" sz="3500" dirty="0">
                          <a:solidFill>
                            <a:srgbClr val="002060"/>
                          </a:solidFill>
                          <a:latin typeface="Arial"/>
                          <a:cs typeface="Arial"/>
                        </a:rPr>
                        <a:t> </a:t>
                      </a:r>
                      <a:r>
                        <a:rPr lang="sk-SK" sz="3500" dirty="0" err="1">
                          <a:solidFill>
                            <a:srgbClr val="002060"/>
                          </a:solidFill>
                          <a:latin typeface="Arial"/>
                          <a:cs typeface="Arial"/>
                        </a:rPr>
                        <a:t>pollution</a:t>
                      </a:r>
                      <a:r>
                        <a:rPr lang="en-US" sz="3500" dirty="0">
                          <a:solidFill>
                            <a:srgbClr val="002060"/>
                          </a:solidFill>
                          <a:latin typeface="Arial"/>
                          <a:cs typeface="Arial"/>
                        </a:rPr>
                        <a:t>, </a:t>
                      </a:r>
                      <a:r>
                        <a:rPr lang="sk-SK" sz="3500" dirty="0" err="1">
                          <a:solidFill>
                            <a:srgbClr val="002060"/>
                          </a:solidFill>
                          <a:latin typeface="Arial"/>
                          <a:cs typeface="Arial"/>
                        </a:rPr>
                        <a:t>particularly</a:t>
                      </a:r>
                      <a:r>
                        <a:rPr lang="en-US" sz="3500" dirty="0">
                          <a:solidFill>
                            <a:srgbClr val="002060"/>
                          </a:solidFill>
                          <a:latin typeface="Arial"/>
                          <a:cs typeface="Arial"/>
                        </a:rPr>
                        <a:t> in winter.</a:t>
                      </a:r>
                      <a:endParaRPr lang="sk-SK" sz="3500" dirty="0">
                        <a:solidFill>
                          <a:srgbClr val="002060"/>
                        </a:solidFill>
                        <a:latin typeface="Arial"/>
                        <a:cs typeface="Arial"/>
                      </a:endParaRPr>
                    </a:p>
                    <a:p>
                      <a:pPr marL="457200" indent="-457200">
                        <a:buFont typeface="Wingdings" panose="05000000000000000000" pitchFamily="2" charset="2"/>
                        <a:buChar char="§"/>
                      </a:pPr>
                      <a:r>
                        <a:rPr lang="en-US" sz="3500" dirty="0">
                          <a:solidFill>
                            <a:srgbClr val="002060"/>
                          </a:solidFill>
                          <a:latin typeface="Arial"/>
                          <a:cs typeface="Arial"/>
                        </a:rPr>
                        <a:t>The main properties of </a:t>
                      </a:r>
                      <a:r>
                        <a:rPr lang="sk-SK" sz="3500" dirty="0" err="1">
                          <a:solidFill>
                            <a:srgbClr val="002060"/>
                          </a:solidFill>
                          <a:latin typeface="Arial"/>
                          <a:cs typeface="Arial"/>
                        </a:rPr>
                        <a:t>solid</a:t>
                      </a:r>
                      <a:r>
                        <a:rPr lang="sk-SK" sz="3500" dirty="0">
                          <a:solidFill>
                            <a:srgbClr val="002060"/>
                          </a:solidFill>
                          <a:latin typeface="Arial"/>
                          <a:cs typeface="Arial"/>
                        </a:rPr>
                        <a:t> </a:t>
                      </a:r>
                      <a:r>
                        <a:rPr lang="sk-SK" sz="3500" dirty="0" err="1">
                          <a:solidFill>
                            <a:srgbClr val="002060"/>
                          </a:solidFill>
                          <a:latin typeface="Arial"/>
                          <a:cs typeface="Arial"/>
                        </a:rPr>
                        <a:t>pollutants</a:t>
                      </a:r>
                      <a:r>
                        <a:rPr lang="en-US" sz="3500" dirty="0">
                          <a:solidFill>
                            <a:srgbClr val="002060"/>
                          </a:solidFill>
                          <a:latin typeface="Arial"/>
                          <a:cs typeface="Arial"/>
                        </a:rPr>
                        <a:t> that most influence </a:t>
                      </a:r>
                      <a:endParaRPr lang="sk-SK" sz="3500" dirty="0">
                        <a:solidFill>
                          <a:srgbClr val="002060"/>
                        </a:solidFill>
                        <a:latin typeface="Arial"/>
                        <a:cs typeface="Arial"/>
                      </a:endParaRPr>
                    </a:p>
                    <a:p>
                      <a:pPr marL="0" indent="0">
                        <a:buFont typeface="Wingdings" panose="05000000000000000000" pitchFamily="2" charset="2"/>
                        <a:buNone/>
                      </a:pPr>
                      <a:r>
                        <a:rPr lang="sk-SK" sz="3500" dirty="0">
                          <a:solidFill>
                            <a:srgbClr val="002060"/>
                          </a:solidFill>
                          <a:latin typeface="Arial"/>
                          <a:cs typeface="Arial"/>
                        </a:rPr>
                        <a:t>    </a:t>
                      </a:r>
                      <a:r>
                        <a:rPr lang="en-US" sz="3500" dirty="0">
                          <a:solidFill>
                            <a:srgbClr val="002060"/>
                          </a:solidFill>
                          <a:latin typeface="Arial"/>
                          <a:cs typeface="Arial"/>
                        </a:rPr>
                        <a:t>the choice of a particular type of separator are concentration, </a:t>
                      </a:r>
                      <a:endParaRPr lang="sk-SK" sz="3500" dirty="0">
                        <a:solidFill>
                          <a:srgbClr val="002060"/>
                        </a:solidFill>
                        <a:latin typeface="Arial"/>
                        <a:cs typeface="Arial"/>
                      </a:endParaRPr>
                    </a:p>
                    <a:p>
                      <a:pPr marL="0" indent="0">
                        <a:buFont typeface="Wingdings" panose="05000000000000000000" pitchFamily="2" charset="2"/>
                        <a:buNone/>
                      </a:pPr>
                      <a:r>
                        <a:rPr lang="sk-SK" sz="3500" dirty="0">
                          <a:solidFill>
                            <a:srgbClr val="002060"/>
                          </a:solidFill>
                          <a:latin typeface="Arial"/>
                          <a:cs typeface="Arial"/>
                        </a:rPr>
                        <a:t>    </a:t>
                      </a:r>
                      <a:r>
                        <a:rPr lang="en-US" sz="3500" dirty="0">
                          <a:solidFill>
                            <a:srgbClr val="002060"/>
                          </a:solidFill>
                          <a:latin typeface="Arial"/>
                          <a:cs typeface="Arial"/>
                        </a:rPr>
                        <a:t>material composition,</a:t>
                      </a:r>
                      <a:r>
                        <a:rPr lang="sk-SK" sz="3500" dirty="0">
                          <a:solidFill>
                            <a:srgbClr val="002060"/>
                          </a:solidFill>
                          <a:latin typeface="Arial"/>
                          <a:cs typeface="Arial"/>
                        </a:rPr>
                        <a:t> </a:t>
                      </a:r>
                      <a:r>
                        <a:rPr lang="en-US" sz="3500" dirty="0">
                          <a:solidFill>
                            <a:srgbClr val="002060"/>
                          </a:solidFill>
                          <a:latin typeface="Arial"/>
                          <a:cs typeface="Arial"/>
                        </a:rPr>
                        <a:t>particle velocity gradient, granulometric </a:t>
                      </a:r>
                      <a:endParaRPr lang="sk-SK" sz="3500" dirty="0">
                        <a:solidFill>
                          <a:srgbClr val="002060"/>
                        </a:solidFill>
                        <a:latin typeface="Arial"/>
                        <a:cs typeface="Arial"/>
                      </a:endParaRPr>
                    </a:p>
                    <a:p>
                      <a:pPr marL="0" indent="0">
                        <a:buFont typeface="Wingdings" panose="05000000000000000000" pitchFamily="2" charset="2"/>
                        <a:buNone/>
                      </a:pPr>
                      <a:r>
                        <a:rPr lang="sk-SK" sz="3500" dirty="0">
                          <a:solidFill>
                            <a:srgbClr val="002060"/>
                          </a:solidFill>
                          <a:latin typeface="Arial"/>
                          <a:cs typeface="Arial"/>
                        </a:rPr>
                        <a:t>    </a:t>
                      </a:r>
                      <a:r>
                        <a:rPr lang="en-US" sz="3500" dirty="0">
                          <a:solidFill>
                            <a:srgbClr val="002060"/>
                          </a:solidFill>
                          <a:latin typeface="Arial"/>
                          <a:cs typeface="Arial"/>
                        </a:rPr>
                        <a:t>composition,</a:t>
                      </a:r>
                      <a:r>
                        <a:rPr lang="sk-SK" sz="3500" dirty="0">
                          <a:solidFill>
                            <a:srgbClr val="002060"/>
                          </a:solidFill>
                          <a:latin typeface="Arial"/>
                          <a:cs typeface="Arial"/>
                        </a:rPr>
                        <a:t> </a:t>
                      </a:r>
                      <a:r>
                        <a:rPr lang="en-US" sz="3500" dirty="0">
                          <a:solidFill>
                            <a:srgbClr val="002060"/>
                          </a:solidFill>
                          <a:latin typeface="Arial"/>
                          <a:cs typeface="Arial"/>
                        </a:rPr>
                        <a:t>particle density, particle electric charge, stickiness</a:t>
                      </a:r>
                      <a:r>
                        <a:rPr lang="sk-SK" sz="3500" dirty="0">
                          <a:solidFill>
                            <a:srgbClr val="002060"/>
                          </a:solidFill>
                          <a:latin typeface="Arial"/>
                          <a:cs typeface="Arial"/>
                        </a:rPr>
                        <a:t>,</a:t>
                      </a:r>
                    </a:p>
                    <a:p>
                      <a:pPr marL="0" indent="0">
                        <a:buFont typeface="Wingdings" panose="05000000000000000000" pitchFamily="2" charset="2"/>
                        <a:buNone/>
                      </a:pPr>
                      <a:r>
                        <a:rPr lang="sk-SK" sz="3500" dirty="0">
                          <a:solidFill>
                            <a:srgbClr val="002060"/>
                          </a:solidFill>
                          <a:latin typeface="Arial"/>
                          <a:cs typeface="Arial"/>
                        </a:rPr>
                        <a:t>   </a:t>
                      </a:r>
                      <a:r>
                        <a:rPr lang="en-US" sz="3500" dirty="0">
                          <a:solidFill>
                            <a:srgbClr val="002060"/>
                          </a:solidFill>
                          <a:latin typeface="Arial"/>
                          <a:cs typeface="Arial"/>
                        </a:rPr>
                        <a:t> and electrical resistance.</a:t>
                      </a:r>
                      <a:endParaRPr lang="sk-SK" sz="3500" dirty="0">
                        <a:solidFill>
                          <a:srgbClr val="002060"/>
                        </a:solidFill>
                        <a:latin typeface="Arial"/>
                        <a:cs typeface="Arial"/>
                      </a:endParaRPr>
                    </a:p>
                    <a:p>
                      <a:endParaRPr lang="sk-SK" dirty="0">
                        <a:solidFill>
                          <a:srgbClr val="002060"/>
                        </a:solidFill>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408792212"/>
                  </a:ext>
                </a:extLst>
              </a:tr>
            </a:tbl>
          </a:graphicData>
        </a:graphic>
      </p:graphicFrame>
      <p:graphicFrame>
        <p:nvGraphicFramePr>
          <p:cNvPr id="19" name="Tabuľka 18">
            <a:extLst>
              <a:ext uri="{FF2B5EF4-FFF2-40B4-BE49-F238E27FC236}">
                <a16:creationId xmlns:a16="http://schemas.microsoft.com/office/drawing/2014/main" id="{07FF1C1F-8FAD-4F1C-164D-C2C476E30DE7}"/>
              </a:ext>
            </a:extLst>
          </p:cNvPr>
          <p:cNvGraphicFramePr>
            <a:graphicFrameLocks noGrp="1"/>
          </p:cNvGraphicFramePr>
          <p:nvPr>
            <p:extLst>
              <p:ext uri="{D42A27DB-BD31-4B8C-83A1-F6EECF244321}">
                <p14:modId xmlns:p14="http://schemas.microsoft.com/office/powerpoint/2010/main" val="169535997"/>
              </p:ext>
            </p:extLst>
          </p:nvPr>
        </p:nvGraphicFramePr>
        <p:xfrm>
          <a:off x="1358018" y="20152799"/>
          <a:ext cx="29764038" cy="10561320"/>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720773">
                <a:tc>
                  <a:txBody>
                    <a:bodyPr/>
                    <a:lstStyle/>
                    <a:p>
                      <a:pPr algn="ctr"/>
                      <a:r>
                        <a:rPr lang="sk-SK" sz="4500" cap="small" baseline="0" dirty="0" err="1">
                          <a:latin typeface="Arial"/>
                          <a:cs typeface="Arial"/>
                        </a:rPr>
                        <a:t>results</a:t>
                      </a:r>
                      <a:endParaRPr lang="sk-SK" sz="4500" cap="small" baseline="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8493819">
                <a:tc>
                  <a:txBody>
                    <a:bodyPr/>
                    <a:lstStyle/>
                    <a:p>
                      <a:pPr marL="10855325" indent="0" algn="l">
                        <a:buFont typeface="Wingdings" panose="05000000000000000000" pitchFamily="2" charset="2"/>
                        <a:buNone/>
                      </a:pPr>
                      <a:endParaRPr lang="sk-SK" sz="3500" kern="1200" dirty="0">
                        <a:solidFill>
                          <a:srgbClr val="002060"/>
                        </a:solidFill>
                        <a:latin typeface="Arial"/>
                        <a:ea typeface="+mn-ea"/>
                        <a:cs typeface="Arial"/>
                      </a:endParaRPr>
                    </a:p>
                    <a:p>
                      <a:pPr marL="10855325" indent="0" algn="l">
                        <a:buFont typeface="Wingdings" panose="05000000000000000000" pitchFamily="2" charset="2"/>
                        <a:buChar char="§"/>
                      </a:pPr>
                      <a:r>
                        <a:rPr lang="sk-SK" sz="3500" kern="1200" dirty="0">
                          <a:solidFill>
                            <a:srgbClr val="002060"/>
                          </a:solidFill>
                          <a:latin typeface="Arial"/>
                          <a:ea typeface="+mn-ea"/>
                          <a:cs typeface="Arial"/>
                        </a:rPr>
                        <a:t> </a:t>
                      </a:r>
                      <a:r>
                        <a:rPr lang="en-US" sz="3500" kern="1200" dirty="0">
                          <a:solidFill>
                            <a:srgbClr val="002060"/>
                          </a:solidFill>
                          <a:latin typeface="Arial"/>
                          <a:ea typeface="+mn-ea"/>
                          <a:cs typeface="Arial"/>
                        </a:rPr>
                        <a:t>From a sectoral perspective, transport accounts for </a:t>
                      </a:r>
                      <a:r>
                        <a:rPr lang="sk-SK" sz="3500" kern="1200" dirty="0">
                          <a:solidFill>
                            <a:srgbClr val="002060"/>
                          </a:solidFill>
                          <a:latin typeface="Arial"/>
                          <a:ea typeface="+mn-ea"/>
                          <a:cs typeface="Arial"/>
                        </a:rPr>
                        <a:t>7.4</a:t>
                      </a:r>
                      <a:r>
                        <a:rPr lang="en-US" sz="3500" kern="1200" dirty="0">
                          <a:solidFill>
                            <a:srgbClr val="002060"/>
                          </a:solidFill>
                          <a:latin typeface="Arial"/>
                          <a:ea typeface="+mn-ea"/>
                          <a:cs typeface="Arial"/>
                        </a:rPr>
                        <a:t>% of total emissions of PM</a:t>
                      </a:r>
                      <a:r>
                        <a:rPr lang="en-US" sz="3500" kern="1200" baseline="-25000" dirty="0">
                          <a:solidFill>
                            <a:srgbClr val="002060"/>
                          </a:solidFill>
                          <a:latin typeface="Arial"/>
                          <a:ea typeface="+mn-ea"/>
                          <a:cs typeface="Arial"/>
                        </a:rPr>
                        <a:t>10</a:t>
                      </a:r>
                      <a:r>
                        <a:rPr lang="en-US" sz="3500" kern="1200" dirty="0">
                          <a:solidFill>
                            <a:srgbClr val="002060"/>
                          </a:solidFill>
                          <a:latin typeface="Arial"/>
                          <a:ea typeface="+mn-ea"/>
                          <a:cs typeface="Arial"/>
                        </a:rPr>
                        <a:t> and </a:t>
                      </a:r>
                      <a:r>
                        <a:rPr lang="sk-SK" sz="3500" kern="1200" dirty="0">
                          <a:solidFill>
                            <a:srgbClr val="002060"/>
                          </a:solidFill>
                          <a:latin typeface="Arial"/>
                          <a:ea typeface="+mn-ea"/>
                          <a:cs typeface="Arial"/>
                        </a:rPr>
                        <a:t> </a:t>
                      </a:r>
                    </a:p>
                    <a:p>
                      <a:pPr marL="10855325" indent="0" algn="l">
                        <a:buFont typeface="Wingdings" panose="05000000000000000000" pitchFamily="2" charset="2"/>
                        <a:buNone/>
                      </a:pPr>
                      <a:r>
                        <a:rPr lang="sk-SK" sz="3500" kern="1200" dirty="0">
                          <a:solidFill>
                            <a:srgbClr val="002060"/>
                          </a:solidFill>
                          <a:latin typeface="Arial"/>
                          <a:ea typeface="+mn-ea"/>
                          <a:cs typeface="Arial"/>
                        </a:rPr>
                        <a:t>   6.8</a:t>
                      </a:r>
                      <a:r>
                        <a:rPr lang="en-US" sz="3500" kern="1200" dirty="0">
                          <a:solidFill>
                            <a:srgbClr val="002060"/>
                          </a:solidFill>
                          <a:latin typeface="Arial"/>
                          <a:ea typeface="+mn-ea"/>
                          <a:cs typeface="Arial"/>
                        </a:rPr>
                        <a:t>% of total emissions of PM</a:t>
                      </a:r>
                      <a:r>
                        <a:rPr lang="en-US" sz="3500" kern="1200" baseline="-25000" dirty="0">
                          <a:solidFill>
                            <a:srgbClr val="002060"/>
                          </a:solidFill>
                          <a:latin typeface="Arial"/>
                          <a:ea typeface="+mn-ea"/>
                          <a:cs typeface="Arial"/>
                        </a:rPr>
                        <a:t>2.5</a:t>
                      </a:r>
                      <a:r>
                        <a:rPr lang="sk-SK" sz="3500" kern="1200" dirty="0">
                          <a:solidFill>
                            <a:srgbClr val="002060"/>
                          </a:solidFill>
                          <a:latin typeface="Arial"/>
                          <a:ea typeface="+mn-ea"/>
                          <a:cs typeface="Arial"/>
                        </a:rPr>
                        <a:t> in Slovakia in 2022.</a:t>
                      </a:r>
                      <a:r>
                        <a:rPr lang="en-US" sz="3500" kern="1200" dirty="0">
                          <a:solidFill>
                            <a:srgbClr val="002060"/>
                          </a:solidFill>
                          <a:latin typeface="Arial"/>
                          <a:ea typeface="+mn-ea"/>
                          <a:cs typeface="Arial"/>
                        </a:rPr>
                        <a:t> Households produce 6</a:t>
                      </a:r>
                      <a:r>
                        <a:rPr lang="sk-SK" sz="3500" kern="1200" dirty="0">
                          <a:solidFill>
                            <a:srgbClr val="002060"/>
                          </a:solidFill>
                          <a:latin typeface="Arial"/>
                          <a:ea typeface="+mn-ea"/>
                          <a:cs typeface="Arial"/>
                        </a:rPr>
                        <a:t>0,8</a:t>
                      </a:r>
                      <a:r>
                        <a:rPr lang="en-US" sz="3500" kern="1200" dirty="0">
                          <a:solidFill>
                            <a:srgbClr val="002060"/>
                          </a:solidFill>
                          <a:latin typeface="Arial"/>
                          <a:ea typeface="+mn-ea"/>
                          <a:cs typeface="Arial"/>
                        </a:rPr>
                        <a:t>% of PM</a:t>
                      </a:r>
                      <a:r>
                        <a:rPr lang="en-US" sz="3500" kern="1200" baseline="-25000" dirty="0">
                          <a:solidFill>
                            <a:srgbClr val="002060"/>
                          </a:solidFill>
                          <a:latin typeface="Arial"/>
                          <a:ea typeface="+mn-ea"/>
                          <a:cs typeface="Arial"/>
                        </a:rPr>
                        <a:t>10</a:t>
                      </a:r>
                      <a:r>
                        <a:rPr lang="en-US" sz="3500" kern="1200" dirty="0">
                          <a:solidFill>
                            <a:srgbClr val="002060"/>
                          </a:solidFill>
                          <a:latin typeface="Arial"/>
                          <a:ea typeface="+mn-ea"/>
                          <a:cs typeface="Arial"/>
                        </a:rPr>
                        <a:t> </a:t>
                      </a:r>
                      <a:r>
                        <a:rPr lang="sk-SK" sz="3500" kern="1200" dirty="0">
                          <a:solidFill>
                            <a:srgbClr val="002060"/>
                          </a:solidFill>
                          <a:latin typeface="Arial"/>
                          <a:ea typeface="+mn-ea"/>
                          <a:cs typeface="Arial"/>
                        </a:rPr>
                        <a:t>   </a:t>
                      </a:r>
                    </a:p>
                    <a:p>
                      <a:pPr marL="10855325" indent="0" algn="l">
                        <a:buFont typeface="Wingdings" panose="05000000000000000000" pitchFamily="2" charset="2"/>
                        <a:buNone/>
                      </a:pPr>
                      <a:r>
                        <a:rPr lang="sk-SK" sz="3500" kern="1200" dirty="0">
                          <a:solidFill>
                            <a:srgbClr val="002060"/>
                          </a:solidFill>
                          <a:latin typeface="Arial"/>
                          <a:ea typeface="+mn-ea"/>
                          <a:cs typeface="Arial"/>
                        </a:rPr>
                        <a:t>   </a:t>
                      </a:r>
                      <a:r>
                        <a:rPr lang="en-US" sz="3500" kern="1200" dirty="0">
                          <a:solidFill>
                            <a:srgbClr val="002060"/>
                          </a:solidFill>
                          <a:latin typeface="Arial"/>
                          <a:ea typeface="+mn-ea"/>
                          <a:cs typeface="Arial"/>
                        </a:rPr>
                        <a:t>particles and</a:t>
                      </a:r>
                      <a:r>
                        <a:rPr lang="sk-SK" sz="3500" kern="1200" dirty="0">
                          <a:solidFill>
                            <a:srgbClr val="002060"/>
                          </a:solidFill>
                          <a:latin typeface="Arial"/>
                          <a:ea typeface="+mn-ea"/>
                          <a:cs typeface="Arial"/>
                        </a:rPr>
                        <a:t> 77.6</a:t>
                      </a:r>
                      <a:r>
                        <a:rPr lang="en-US" sz="3500" kern="1200" dirty="0">
                          <a:solidFill>
                            <a:srgbClr val="002060"/>
                          </a:solidFill>
                          <a:latin typeface="Arial"/>
                          <a:ea typeface="+mn-ea"/>
                          <a:cs typeface="Arial"/>
                        </a:rPr>
                        <a:t>% of PM</a:t>
                      </a:r>
                      <a:r>
                        <a:rPr lang="en-US" sz="3500" kern="1200" baseline="-25000" dirty="0">
                          <a:solidFill>
                            <a:srgbClr val="002060"/>
                          </a:solidFill>
                          <a:latin typeface="Arial"/>
                          <a:ea typeface="+mn-ea"/>
                          <a:cs typeface="Arial"/>
                        </a:rPr>
                        <a:t>2.5</a:t>
                      </a:r>
                      <a:r>
                        <a:rPr lang="en-US" sz="3500" kern="1200" dirty="0">
                          <a:solidFill>
                            <a:srgbClr val="002060"/>
                          </a:solidFill>
                          <a:latin typeface="Arial"/>
                          <a:ea typeface="+mn-ea"/>
                          <a:cs typeface="Arial"/>
                        </a:rPr>
                        <a:t> particles of total emissions (</a:t>
                      </a:r>
                      <a:r>
                        <a:rPr lang="en-US" sz="3500" kern="1200" dirty="0" err="1">
                          <a:solidFill>
                            <a:srgbClr val="002060"/>
                          </a:solidFill>
                          <a:latin typeface="Arial"/>
                          <a:ea typeface="+mn-ea"/>
                          <a:cs typeface="Arial"/>
                        </a:rPr>
                        <a:t>MoE</a:t>
                      </a:r>
                      <a:r>
                        <a:rPr lang="en-US" sz="3500" kern="1200" dirty="0">
                          <a:solidFill>
                            <a:srgbClr val="002060"/>
                          </a:solidFill>
                          <a:latin typeface="Arial"/>
                          <a:ea typeface="+mn-ea"/>
                          <a:cs typeface="Arial"/>
                        </a:rPr>
                        <a:t>, 202</a:t>
                      </a:r>
                      <a:r>
                        <a:rPr lang="sk-SK" sz="3500" kern="1200" dirty="0">
                          <a:solidFill>
                            <a:srgbClr val="002060"/>
                          </a:solidFill>
                          <a:latin typeface="Arial"/>
                          <a:ea typeface="+mn-ea"/>
                          <a:cs typeface="Arial"/>
                        </a:rPr>
                        <a:t>5</a:t>
                      </a:r>
                      <a:r>
                        <a:rPr lang="en-US" sz="3500" kern="1200" dirty="0">
                          <a:solidFill>
                            <a:srgbClr val="002060"/>
                          </a:solidFill>
                          <a:latin typeface="Arial"/>
                          <a:ea typeface="+mn-ea"/>
                          <a:cs typeface="Arial"/>
                        </a:rPr>
                        <a:t>).</a:t>
                      </a:r>
                      <a:r>
                        <a:rPr lang="sk-SK" sz="3500" kern="1200" dirty="0">
                          <a:solidFill>
                            <a:srgbClr val="002060"/>
                          </a:solidFill>
                          <a:latin typeface="Arial"/>
                          <a:ea typeface="+mn-ea"/>
                          <a:cs typeface="Arial"/>
                        </a:rPr>
                        <a:t> </a:t>
                      </a:r>
                    </a:p>
                    <a:p>
                      <a:pPr marL="10855325" indent="0" algn="l">
                        <a:buFont typeface="Wingdings" panose="05000000000000000000" pitchFamily="2" charset="2"/>
                        <a:buChar char="§"/>
                      </a:pPr>
                      <a:r>
                        <a:rPr lang="sk-SK" sz="3500" dirty="0">
                          <a:solidFill>
                            <a:srgbClr val="002060"/>
                          </a:solidFill>
                          <a:latin typeface="Arial"/>
                          <a:cs typeface="Arial"/>
                        </a:rPr>
                        <a:t> </a:t>
                      </a:r>
                      <a:r>
                        <a:rPr lang="en-US" sz="3500" dirty="0">
                          <a:solidFill>
                            <a:srgbClr val="002060"/>
                          </a:solidFill>
                          <a:latin typeface="Arial"/>
                          <a:cs typeface="Arial"/>
                        </a:rPr>
                        <a:t>Gas cyclone separators are commonly used in many applications due to low operating and </a:t>
                      </a:r>
                      <a:endParaRPr lang="sk-SK" sz="3500" dirty="0">
                        <a:solidFill>
                          <a:srgbClr val="002060"/>
                        </a:solidFill>
                        <a:latin typeface="Arial"/>
                        <a:cs typeface="Arial"/>
                      </a:endParaRPr>
                    </a:p>
                    <a:p>
                      <a:pPr marL="10855325" indent="0" algn="l">
                        <a:buFont typeface="Wingdings" panose="05000000000000000000" pitchFamily="2" charset="2"/>
                        <a:buNone/>
                      </a:pPr>
                      <a:r>
                        <a:rPr lang="sk-SK" sz="3500" dirty="0">
                          <a:solidFill>
                            <a:srgbClr val="002060"/>
                          </a:solidFill>
                          <a:latin typeface="Arial"/>
                          <a:cs typeface="Arial"/>
                        </a:rPr>
                        <a:t>   </a:t>
                      </a:r>
                      <a:r>
                        <a:rPr lang="en-US" sz="3500" dirty="0">
                          <a:solidFill>
                            <a:srgbClr val="002060"/>
                          </a:solidFill>
                          <a:latin typeface="Arial"/>
                          <a:cs typeface="Arial"/>
                        </a:rPr>
                        <a:t>maintenance costs</a:t>
                      </a:r>
                      <a:r>
                        <a:rPr lang="sk-SK" sz="3500" dirty="0">
                          <a:solidFill>
                            <a:srgbClr val="002060"/>
                          </a:solidFill>
                          <a:latin typeface="Arial"/>
                          <a:cs typeface="Arial"/>
                        </a:rPr>
                        <a:t>.</a:t>
                      </a:r>
                      <a:r>
                        <a:rPr lang="en-US" sz="3500" dirty="0">
                          <a:solidFill>
                            <a:srgbClr val="002060"/>
                          </a:solidFill>
                          <a:latin typeface="Arial"/>
                          <a:cs typeface="Arial"/>
                        </a:rPr>
                        <a:t> </a:t>
                      </a:r>
                      <a:r>
                        <a:rPr lang="sk-SK" sz="3500" dirty="0">
                          <a:solidFill>
                            <a:srgbClr val="002060"/>
                          </a:solidFill>
                          <a:latin typeface="Arial"/>
                          <a:cs typeface="Arial"/>
                        </a:rPr>
                        <a:t>T</a:t>
                      </a:r>
                      <a:r>
                        <a:rPr lang="en-US" sz="3500" dirty="0">
                          <a:solidFill>
                            <a:srgbClr val="002060"/>
                          </a:solidFill>
                          <a:latin typeface="Arial"/>
                          <a:cs typeface="Arial"/>
                        </a:rPr>
                        <a:t>hey are relatively simple to manufacture, adaptable to extremely high </a:t>
                      </a:r>
                      <a:r>
                        <a:rPr lang="sk-SK" sz="3500" dirty="0">
                          <a:solidFill>
                            <a:srgbClr val="002060"/>
                          </a:solidFill>
                          <a:latin typeface="Arial"/>
                          <a:cs typeface="Arial"/>
                        </a:rPr>
                        <a:t>  </a:t>
                      </a:r>
                    </a:p>
                    <a:p>
                      <a:pPr marL="10855325" indent="0" algn="l">
                        <a:buFont typeface="Wingdings" panose="05000000000000000000" pitchFamily="2" charset="2"/>
                        <a:buNone/>
                      </a:pPr>
                      <a:r>
                        <a:rPr lang="sk-SK" sz="3500" dirty="0">
                          <a:solidFill>
                            <a:srgbClr val="002060"/>
                          </a:solidFill>
                          <a:latin typeface="Arial"/>
                          <a:cs typeface="Arial"/>
                        </a:rPr>
                        <a:t>   </a:t>
                      </a:r>
                      <a:r>
                        <a:rPr lang="en-US" sz="3500" dirty="0">
                          <a:solidFill>
                            <a:srgbClr val="002060"/>
                          </a:solidFill>
                          <a:latin typeface="Arial"/>
                          <a:cs typeface="Arial"/>
                        </a:rPr>
                        <a:t>pressures and temperatures before being released into the environment.</a:t>
                      </a:r>
                      <a:endParaRPr lang="sk-SK" sz="3500" dirty="0">
                        <a:solidFill>
                          <a:srgbClr val="002060"/>
                        </a:solidFill>
                        <a:latin typeface="Arial"/>
                        <a:cs typeface="Arial"/>
                      </a:endParaRPr>
                    </a:p>
                    <a:p>
                      <a:pPr marL="10855325" indent="0" algn="l">
                        <a:buFont typeface="Wingdings" panose="05000000000000000000" pitchFamily="2" charset="2"/>
                        <a:buChar char="§"/>
                      </a:pPr>
                      <a:r>
                        <a:rPr lang="sk-SK" sz="3500" dirty="0">
                          <a:solidFill>
                            <a:srgbClr val="002060"/>
                          </a:solidFill>
                          <a:latin typeface="Arial"/>
                          <a:cs typeface="Arial"/>
                        </a:rPr>
                        <a:t> </a:t>
                      </a:r>
                      <a:r>
                        <a:rPr lang="en-US" sz="3500" dirty="0">
                          <a:solidFill>
                            <a:srgbClr val="002060"/>
                          </a:solidFill>
                          <a:latin typeface="Arial"/>
                          <a:cs typeface="Arial"/>
                        </a:rPr>
                        <a:t>By comparing the small and large cyclone</a:t>
                      </a:r>
                      <a:r>
                        <a:rPr lang="sk-SK" sz="3500" dirty="0">
                          <a:solidFill>
                            <a:srgbClr val="002060"/>
                          </a:solidFill>
                          <a:latin typeface="Arial"/>
                          <a:cs typeface="Arial"/>
                        </a:rPr>
                        <a:t>s</a:t>
                      </a:r>
                      <a:r>
                        <a:rPr lang="en-US" sz="3500" dirty="0">
                          <a:solidFill>
                            <a:srgbClr val="002060"/>
                          </a:solidFill>
                          <a:latin typeface="Arial"/>
                          <a:cs typeface="Arial"/>
                        </a:rPr>
                        <a:t> for capturing solid particles, </a:t>
                      </a:r>
                      <a:r>
                        <a:rPr lang="sk-SK" sz="3500" dirty="0">
                          <a:solidFill>
                            <a:srgbClr val="002060"/>
                          </a:solidFill>
                          <a:latin typeface="Arial"/>
                          <a:cs typeface="Arial"/>
                        </a:rPr>
                        <a:t>e</a:t>
                      </a:r>
                      <a:r>
                        <a:rPr lang="en-US" sz="3500" dirty="0">
                          <a:solidFill>
                            <a:srgbClr val="002060"/>
                          </a:solidFill>
                          <a:latin typeface="Arial"/>
                          <a:cs typeface="Arial"/>
                        </a:rPr>
                        <a:t>spec</a:t>
                      </a:r>
                      <a:r>
                        <a:rPr lang="sk-SK" sz="3500" dirty="0">
                          <a:solidFill>
                            <a:srgbClr val="002060"/>
                          </a:solidFill>
                          <a:latin typeface="Arial"/>
                          <a:cs typeface="Arial"/>
                        </a:rPr>
                        <a:t>i</a:t>
                      </a:r>
                      <a:r>
                        <a:rPr lang="en-US" sz="3500" dirty="0">
                          <a:solidFill>
                            <a:srgbClr val="002060"/>
                          </a:solidFill>
                          <a:latin typeface="Arial"/>
                          <a:cs typeface="Arial"/>
                        </a:rPr>
                        <a:t>ally the effect </a:t>
                      </a:r>
                      <a:r>
                        <a:rPr lang="sk-SK" sz="3500" dirty="0">
                          <a:solidFill>
                            <a:srgbClr val="002060"/>
                          </a:solidFill>
                          <a:latin typeface="Arial"/>
                          <a:cs typeface="Arial"/>
                        </a:rPr>
                        <a:t>  </a:t>
                      </a:r>
                    </a:p>
                    <a:p>
                      <a:pPr marL="10855325" indent="0" algn="l">
                        <a:buFont typeface="Wingdings" panose="05000000000000000000" pitchFamily="2" charset="2"/>
                        <a:buNone/>
                      </a:pPr>
                      <a:r>
                        <a:rPr lang="sk-SK" sz="3500" dirty="0">
                          <a:solidFill>
                            <a:srgbClr val="002060"/>
                          </a:solidFill>
                          <a:latin typeface="Arial"/>
                          <a:cs typeface="Arial"/>
                        </a:rPr>
                        <a:t>   </a:t>
                      </a:r>
                      <a:r>
                        <a:rPr lang="en-US" sz="3500" dirty="0">
                          <a:solidFill>
                            <a:srgbClr val="002060"/>
                          </a:solidFill>
                          <a:latin typeface="Arial"/>
                          <a:cs typeface="Arial"/>
                        </a:rPr>
                        <a:t>of</a:t>
                      </a:r>
                      <a:r>
                        <a:rPr lang="sk-SK" sz="3500" dirty="0">
                          <a:solidFill>
                            <a:srgbClr val="002060"/>
                          </a:solidFill>
                          <a:latin typeface="Arial"/>
                          <a:cs typeface="Arial"/>
                        </a:rPr>
                        <a:t> </a:t>
                      </a:r>
                      <a:r>
                        <a:rPr lang="en-US" sz="3500" dirty="0">
                          <a:solidFill>
                            <a:srgbClr val="002060"/>
                          </a:solidFill>
                          <a:latin typeface="Arial"/>
                          <a:cs typeface="Arial"/>
                        </a:rPr>
                        <a:t>the diameter of the vortex finder on the efficiency of fractional separation at different gas </a:t>
                      </a:r>
                      <a:r>
                        <a:rPr lang="sk-SK" sz="3500" dirty="0">
                          <a:solidFill>
                            <a:srgbClr val="002060"/>
                          </a:solidFill>
                          <a:latin typeface="Arial"/>
                          <a:cs typeface="Arial"/>
                        </a:rPr>
                        <a:t>  </a:t>
                      </a:r>
                    </a:p>
                    <a:p>
                      <a:pPr marL="10855325" indent="0" algn="l">
                        <a:buFont typeface="Wingdings" panose="05000000000000000000" pitchFamily="2" charset="2"/>
                        <a:buNone/>
                      </a:pPr>
                      <a:r>
                        <a:rPr lang="sk-SK" sz="3500" dirty="0">
                          <a:solidFill>
                            <a:srgbClr val="002060"/>
                          </a:solidFill>
                          <a:latin typeface="Arial"/>
                          <a:cs typeface="Arial"/>
                        </a:rPr>
                        <a:t>   </a:t>
                      </a:r>
                      <a:r>
                        <a:rPr lang="en-US" sz="3500" dirty="0">
                          <a:solidFill>
                            <a:srgbClr val="002060"/>
                          </a:solidFill>
                          <a:latin typeface="Arial"/>
                          <a:cs typeface="Arial"/>
                        </a:rPr>
                        <a:t>flows, it was proved in a certain numerical analysis that the efficiency of a cyclone with a </a:t>
                      </a:r>
                      <a:endParaRPr lang="sk-SK" sz="3500" dirty="0">
                        <a:solidFill>
                          <a:srgbClr val="002060"/>
                        </a:solidFill>
                        <a:latin typeface="Arial"/>
                        <a:cs typeface="Arial"/>
                      </a:endParaRPr>
                    </a:p>
                    <a:p>
                      <a:pPr marL="10855325" indent="0" algn="l">
                        <a:buFont typeface="Wingdings" panose="05000000000000000000" pitchFamily="2" charset="2"/>
                        <a:buNone/>
                      </a:pPr>
                      <a:r>
                        <a:rPr lang="sk-SK" sz="3500" dirty="0">
                          <a:solidFill>
                            <a:srgbClr val="002060"/>
                          </a:solidFill>
                          <a:latin typeface="Arial"/>
                          <a:cs typeface="Arial"/>
                        </a:rPr>
                        <a:t>   </a:t>
                      </a:r>
                      <a:r>
                        <a:rPr lang="en-US" sz="3500" dirty="0">
                          <a:solidFill>
                            <a:srgbClr val="002060"/>
                          </a:solidFill>
                          <a:latin typeface="Arial"/>
                          <a:cs typeface="Arial"/>
                        </a:rPr>
                        <a:t>smaller diameter of the vortex finder achieved a higher efficiency of fractional separation.</a:t>
                      </a:r>
                    </a:p>
                    <a:p>
                      <a:pPr marL="10855325" indent="0" algn="l">
                        <a:buFont typeface="Wingdings" panose="05000000000000000000" pitchFamily="2" charset="2"/>
                        <a:buChar char="§"/>
                      </a:pPr>
                      <a:r>
                        <a:rPr lang="sk-SK" sz="3500" dirty="0">
                          <a:solidFill>
                            <a:srgbClr val="002060"/>
                          </a:solidFill>
                          <a:latin typeface="Arial"/>
                          <a:cs typeface="Arial"/>
                        </a:rPr>
                        <a:t> </a:t>
                      </a:r>
                      <a:r>
                        <a:rPr lang="en-US" sz="3500" dirty="0">
                          <a:solidFill>
                            <a:srgbClr val="002060"/>
                          </a:solidFill>
                          <a:latin typeface="Arial"/>
                          <a:cs typeface="Arial"/>
                        </a:rPr>
                        <a:t>Innovative solutions for the geometry of the inlet, outlet, cyclone body</a:t>
                      </a:r>
                      <a:r>
                        <a:rPr lang="sk-SK" sz="3500" dirty="0">
                          <a:solidFill>
                            <a:srgbClr val="002060"/>
                          </a:solidFill>
                          <a:latin typeface="Arial"/>
                          <a:cs typeface="Arial"/>
                        </a:rPr>
                        <a:t>,</a:t>
                      </a:r>
                      <a:r>
                        <a:rPr lang="en-US" sz="3500" dirty="0">
                          <a:solidFill>
                            <a:srgbClr val="002060"/>
                          </a:solidFill>
                          <a:latin typeface="Arial"/>
                          <a:cs typeface="Arial"/>
                        </a:rPr>
                        <a:t> and dust collector </a:t>
                      </a:r>
                      <a:endParaRPr lang="sk-SK" sz="3500" dirty="0">
                        <a:solidFill>
                          <a:srgbClr val="002060"/>
                        </a:solidFill>
                        <a:latin typeface="Arial"/>
                        <a:cs typeface="Arial"/>
                      </a:endParaRPr>
                    </a:p>
                    <a:p>
                      <a:pPr marL="10855325" indent="0" algn="l">
                        <a:buFont typeface="Wingdings" panose="05000000000000000000" pitchFamily="2" charset="2"/>
                        <a:buNone/>
                      </a:pPr>
                      <a:r>
                        <a:rPr lang="sk-SK" sz="3500" dirty="0">
                          <a:solidFill>
                            <a:srgbClr val="002060"/>
                          </a:solidFill>
                          <a:latin typeface="Arial"/>
                          <a:cs typeface="Arial"/>
                        </a:rPr>
                        <a:t>   </a:t>
                      </a:r>
                      <a:r>
                        <a:rPr lang="en-US" sz="3500" dirty="0">
                          <a:solidFill>
                            <a:srgbClr val="002060"/>
                          </a:solidFill>
                          <a:latin typeface="Arial"/>
                          <a:cs typeface="Arial"/>
                        </a:rPr>
                        <a:t>contribute to maximizing the efficiency of particulate collection and minimizing pressure </a:t>
                      </a:r>
                      <a:r>
                        <a:rPr lang="sk-SK" sz="3500" dirty="0">
                          <a:solidFill>
                            <a:srgbClr val="002060"/>
                          </a:solidFill>
                          <a:latin typeface="Arial"/>
                          <a:cs typeface="Arial"/>
                        </a:rPr>
                        <a:t> </a:t>
                      </a:r>
                    </a:p>
                    <a:p>
                      <a:pPr marL="10855325" indent="0" algn="l">
                        <a:buFont typeface="Wingdings" panose="05000000000000000000" pitchFamily="2" charset="2"/>
                        <a:buNone/>
                      </a:pPr>
                      <a:r>
                        <a:rPr lang="sk-SK" sz="3500" dirty="0">
                          <a:solidFill>
                            <a:srgbClr val="002060"/>
                          </a:solidFill>
                          <a:latin typeface="Arial"/>
                          <a:cs typeface="Arial"/>
                        </a:rPr>
                        <a:t>   </a:t>
                      </a:r>
                      <a:r>
                        <a:rPr lang="en-US" sz="3500" dirty="0">
                          <a:solidFill>
                            <a:srgbClr val="002060"/>
                          </a:solidFill>
                          <a:latin typeface="Arial"/>
                          <a:cs typeface="Arial"/>
                        </a:rPr>
                        <a:t>losses.</a:t>
                      </a:r>
                      <a:endParaRPr lang="sk-SK" sz="3500" dirty="0">
                        <a:solidFill>
                          <a:srgbClr val="002060"/>
                        </a:solidFill>
                        <a:latin typeface="Arial"/>
                        <a:cs typeface="Arial"/>
                      </a:endParaRPr>
                    </a:p>
                    <a:p>
                      <a:pPr marL="10855325" indent="0" algn="l">
                        <a:buFont typeface="Wingdings" panose="05000000000000000000" pitchFamily="2" charset="2"/>
                        <a:buNone/>
                      </a:pPr>
                      <a:endParaRPr lang="sk-SK" sz="3500" dirty="0">
                        <a:solidFill>
                          <a:srgbClr val="002060"/>
                        </a:solidFill>
                        <a:latin typeface="Arial"/>
                        <a:cs typeface="Arial"/>
                      </a:endParaRPr>
                    </a:p>
                    <a:p>
                      <a:pPr marL="457200" marR="0" lvl="0" indent="-457200" algn="l" defTabSz="3239902"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k-SK" sz="3500" dirty="0" err="1">
                          <a:solidFill>
                            <a:srgbClr val="002060"/>
                          </a:solidFill>
                          <a:latin typeface="Arial"/>
                          <a:cs typeface="Arial"/>
                        </a:rPr>
                        <a:t>Two</a:t>
                      </a:r>
                      <a:r>
                        <a:rPr lang="sk-SK" sz="3500" dirty="0">
                          <a:solidFill>
                            <a:srgbClr val="002060"/>
                          </a:solidFill>
                          <a:latin typeface="Arial"/>
                          <a:cs typeface="Arial"/>
                        </a:rPr>
                        <a:t> </a:t>
                      </a:r>
                      <a:r>
                        <a:rPr lang="sk-SK" sz="3500" dirty="0" err="1">
                          <a:solidFill>
                            <a:srgbClr val="002060"/>
                          </a:solidFill>
                          <a:latin typeface="Arial"/>
                          <a:cs typeface="Arial"/>
                        </a:rPr>
                        <a:t>types</a:t>
                      </a:r>
                      <a:r>
                        <a:rPr lang="sk-SK" sz="3500" dirty="0">
                          <a:solidFill>
                            <a:srgbClr val="002060"/>
                          </a:solidFill>
                          <a:latin typeface="Arial"/>
                          <a:cs typeface="Arial"/>
                        </a:rPr>
                        <a:t> of </a:t>
                      </a:r>
                      <a:r>
                        <a:rPr lang="sk-SK" sz="3500" dirty="0" err="1">
                          <a:solidFill>
                            <a:srgbClr val="002060"/>
                          </a:solidFill>
                          <a:latin typeface="Arial"/>
                          <a:cs typeface="Arial"/>
                        </a:rPr>
                        <a:t>the</a:t>
                      </a:r>
                      <a:r>
                        <a:rPr lang="sk-SK" sz="3500" dirty="0">
                          <a:solidFill>
                            <a:srgbClr val="002060"/>
                          </a:solidFill>
                          <a:latin typeface="Arial"/>
                          <a:cs typeface="Arial"/>
                        </a:rPr>
                        <a:t> most </a:t>
                      </a:r>
                      <a:r>
                        <a:rPr lang="sk-SK" sz="3500" dirty="0" err="1">
                          <a:solidFill>
                            <a:srgbClr val="002060"/>
                          </a:solidFill>
                          <a:latin typeface="Arial"/>
                          <a:cs typeface="Arial"/>
                        </a:rPr>
                        <a:t>commonly</a:t>
                      </a:r>
                      <a:r>
                        <a:rPr lang="sk-SK" sz="3500" dirty="0">
                          <a:solidFill>
                            <a:srgbClr val="002060"/>
                          </a:solidFill>
                          <a:latin typeface="Arial"/>
                          <a:cs typeface="Arial"/>
                        </a:rPr>
                        <a:t> </a:t>
                      </a:r>
                      <a:r>
                        <a:rPr lang="sk-SK" sz="3500" dirty="0" err="1">
                          <a:solidFill>
                            <a:srgbClr val="002060"/>
                          </a:solidFill>
                          <a:latin typeface="Arial"/>
                          <a:cs typeface="Arial"/>
                        </a:rPr>
                        <a:t>used</a:t>
                      </a:r>
                      <a:r>
                        <a:rPr lang="sk-SK" sz="3500" dirty="0">
                          <a:solidFill>
                            <a:srgbClr val="002060"/>
                          </a:solidFill>
                          <a:latin typeface="Arial"/>
                          <a:cs typeface="Arial"/>
                        </a:rPr>
                        <a:t> </a:t>
                      </a:r>
                      <a:r>
                        <a:rPr lang="sk-SK" sz="3500" dirty="0" err="1">
                          <a:solidFill>
                            <a:srgbClr val="002060"/>
                          </a:solidFill>
                          <a:latin typeface="Arial"/>
                          <a:cs typeface="Arial"/>
                        </a:rPr>
                        <a:t>cyclones</a:t>
                      </a:r>
                      <a:r>
                        <a:rPr lang="sk-SK" sz="3500" dirty="0">
                          <a:solidFill>
                            <a:srgbClr val="002060"/>
                          </a:solidFill>
                          <a:latin typeface="Arial"/>
                          <a:cs typeface="Arial"/>
                        </a:rPr>
                        <a:t>, </a:t>
                      </a:r>
                      <a:r>
                        <a:rPr lang="sk-SK" sz="3500" dirty="0" err="1">
                          <a:solidFill>
                            <a:srgbClr val="002060"/>
                          </a:solidFill>
                          <a:latin typeface="Arial"/>
                          <a:cs typeface="Arial"/>
                        </a:rPr>
                        <a:t>namely</a:t>
                      </a:r>
                      <a:r>
                        <a:rPr lang="sk-SK" sz="3500" dirty="0">
                          <a:solidFill>
                            <a:srgbClr val="002060"/>
                          </a:solidFill>
                          <a:latin typeface="Arial"/>
                          <a:cs typeface="Arial"/>
                        </a:rPr>
                        <a:t> </a:t>
                      </a:r>
                      <a:r>
                        <a:rPr lang="sk-SK" sz="3500" dirty="0" err="1">
                          <a:solidFill>
                            <a:srgbClr val="002060"/>
                          </a:solidFill>
                          <a:latin typeface="Arial"/>
                          <a:cs typeface="Arial"/>
                        </a:rPr>
                        <a:t>the</a:t>
                      </a:r>
                      <a:r>
                        <a:rPr lang="sk-SK" sz="3500" dirty="0">
                          <a:solidFill>
                            <a:srgbClr val="002060"/>
                          </a:solidFill>
                          <a:latin typeface="Arial"/>
                          <a:cs typeface="Arial"/>
                        </a:rPr>
                        <a:t> </a:t>
                      </a:r>
                      <a:r>
                        <a:rPr lang="sk-SK" sz="3500" dirty="0" err="1">
                          <a:solidFill>
                            <a:srgbClr val="002060"/>
                          </a:solidFill>
                          <a:latin typeface="Arial"/>
                          <a:cs typeface="Arial"/>
                        </a:rPr>
                        <a:t>tangential</a:t>
                      </a:r>
                      <a:r>
                        <a:rPr lang="sk-SK" sz="3500" dirty="0">
                          <a:solidFill>
                            <a:srgbClr val="002060"/>
                          </a:solidFill>
                          <a:latin typeface="Arial"/>
                          <a:cs typeface="Arial"/>
                        </a:rPr>
                        <a:t> and </a:t>
                      </a:r>
                      <a:r>
                        <a:rPr lang="sk-SK" sz="3500" dirty="0" err="1">
                          <a:solidFill>
                            <a:srgbClr val="002060"/>
                          </a:solidFill>
                          <a:latin typeface="Arial"/>
                          <a:cs typeface="Arial"/>
                        </a:rPr>
                        <a:t>axial</a:t>
                      </a:r>
                      <a:r>
                        <a:rPr lang="sk-SK" sz="3500" dirty="0">
                          <a:solidFill>
                            <a:srgbClr val="002060"/>
                          </a:solidFill>
                          <a:latin typeface="Arial"/>
                          <a:cs typeface="Arial"/>
                        </a:rPr>
                        <a:t> </a:t>
                      </a:r>
                      <a:r>
                        <a:rPr lang="sk-SK" sz="3500" dirty="0" err="1">
                          <a:solidFill>
                            <a:srgbClr val="002060"/>
                          </a:solidFill>
                          <a:latin typeface="Arial"/>
                          <a:cs typeface="Arial"/>
                        </a:rPr>
                        <a:t>reverse</a:t>
                      </a:r>
                      <a:r>
                        <a:rPr lang="sk-SK" sz="3500" dirty="0">
                          <a:solidFill>
                            <a:srgbClr val="002060"/>
                          </a:solidFill>
                          <a:latin typeface="Arial"/>
                          <a:cs typeface="Arial"/>
                        </a:rPr>
                        <a:t> </a:t>
                      </a:r>
                      <a:r>
                        <a:rPr lang="sk-SK" sz="3500" dirty="0" err="1">
                          <a:solidFill>
                            <a:srgbClr val="002060"/>
                          </a:solidFill>
                          <a:latin typeface="Arial"/>
                          <a:cs typeface="Arial"/>
                        </a:rPr>
                        <a:t>flow</a:t>
                      </a:r>
                      <a:r>
                        <a:rPr lang="sk-SK" sz="3500" dirty="0">
                          <a:solidFill>
                            <a:srgbClr val="002060"/>
                          </a:solidFill>
                          <a:latin typeface="Arial"/>
                          <a:cs typeface="Arial"/>
                        </a:rPr>
                        <a:t> </a:t>
                      </a:r>
                      <a:r>
                        <a:rPr lang="sk-SK" sz="3500" dirty="0" err="1">
                          <a:solidFill>
                            <a:srgbClr val="002060"/>
                          </a:solidFill>
                          <a:latin typeface="Arial"/>
                          <a:cs typeface="Arial"/>
                        </a:rPr>
                        <a:t>cyclone</a:t>
                      </a:r>
                      <a:r>
                        <a:rPr lang="sk-SK" sz="3500" dirty="0">
                          <a:solidFill>
                            <a:srgbClr val="002060"/>
                          </a:solidFill>
                          <a:latin typeface="Arial"/>
                          <a:cs typeface="Arial"/>
                        </a:rPr>
                        <a:t> </a:t>
                      </a:r>
                      <a:r>
                        <a:rPr lang="sk-SK" sz="3500" dirty="0" err="1">
                          <a:solidFill>
                            <a:srgbClr val="002060"/>
                          </a:solidFill>
                          <a:latin typeface="Arial"/>
                          <a:cs typeface="Arial"/>
                        </a:rPr>
                        <a:t>separators</a:t>
                      </a:r>
                      <a:r>
                        <a:rPr lang="sk-SK" sz="3500" dirty="0">
                          <a:solidFill>
                            <a:srgbClr val="002060"/>
                          </a:solidFill>
                          <a:latin typeface="Arial"/>
                          <a:cs typeface="Arial"/>
                        </a:rPr>
                        <a:t>.</a:t>
                      </a:r>
                    </a:p>
                    <a:p>
                      <a:endParaRPr lang="sk-SK" sz="3500" dirty="0">
                        <a:solidFill>
                          <a:srgbClr val="002060"/>
                        </a:solidFill>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r h="579445">
                <a:tc>
                  <a:txBody>
                    <a:bodyPr/>
                    <a:lstStyle/>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515635144"/>
                  </a:ext>
                </a:extLst>
              </a:tr>
            </a:tbl>
          </a:graphicData>
        </a:graphic>
      </p:graphicFrame>
      <p:graphicFrame>
        <p:nvGraphicFramePr>
          <p:cNvPr id="20" name="Tabuľka 19">
            <a:extLst>
              <a:ext uri="{FF2B5EF4-FFF2-40B4-BE49-F238E27FC236}">
                <a16:creationId xmlns:a16="http://schemas.microsoft.com/office/drawing/2014/main" id="{D0F106D9-201F-5D9A-4D9A-2EA92CABBE94}"/>
              </a:ext>
            </a:extLst>
          </p:cNvPr>
          <p:cNvGraphicFramePr>
            <a:graphicFrameLocks noGrp="1"/>
          </p:cNvGraphicFramePr>
          <p:nvPr>
            <p:extLst>
              <p:ext uri="{D42A27DB-BD31-4B8C-83A1-F6EECF244321}">
                <p14:modId xmlns:p14="http://schemas.microsoft.com/office/powerpoint/2010/main" val="2792420455"/>
              </p:ext>
            </p:extLst>
          </p:nvPr>
        </p:nvGraphicFramePr>
        <p:xfrm>
          <a:off x="1347570" y="29900400"/>
          <a:ext cx="29764038" cy="9111310"/>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1018870">
                <a:tc>
                  <a:txBody>
                    <a:bodyPr/>
                    <a:lstStyle/>
                    <a:p>
                      <a:pPr algn="ctr"/>
                      <a:r>
                        <a:rPr lang="sk-SK" sz="4500" cap="small" baseline="0" err="1">
                          <a:solidFill>
                            <a:schemeClr val="bg1"/>
                          </a:solidFill>
                          <a:latin typeface="Arial" panose="020B0604020202020204" pitchFamily="34" charset="0"/>
                          <a:cs typeface="Arial" panose="020B0604020202020204" pitchFamily="34" charset="0"/>
                        </a:rPr>
                        <a:t>conclusion</a:t>
                      </a:r>
                      <a:r>
                        <a:rPr lang="sk-SK" sz="4500" cap="small" baseline="0">
                          <a:solidFill>
                            <a:schemeClr val="bg1"/>
                          </a:solidFill>
                          <a:latin typeface="Arial" panose="020B0604020202020204" pitchFamily="34" charset="0"/>
                          <a:cs typeface="Arial" panose="020B0604020202020204" pitchFamily="34" charset="0"/>
                        </a:rPr>
                        <a:t> &amp; </a:t>
                      </a:r>
                      <a:r>
                        <a:rPr lang="sk-SK" sz="4500" cap="small" baseline="0" err="1">
                          <a:solidFill>
                            <a:schemeClr val="bg1"/>
                          </a:solidFill>
                          <a:latin typeface="Arial" panose="020B0604020202020204" pitchFamily="34" charset="0"/>
                          <a:cs typeface="Arial" panose="020B0604020202020204" pitchFamily="34" charset="0"/>
                        </a:rPr>
                        <a:t>implementation</a:t>
                      </a:r>
                      <a:r>
                        <a:rPr lang="sk-SK" sz="4500" cap="small" baseline="0">
                          <a:solidFill>
                            <a:schemeClr val="bg1"/>
                          </a:solidFill>
                          <a:latin typeface="Arial" panose="020B0604020202020204" pitchFamily="34" charset="0"/>
                          <a:cs typeface="Arial" panose="020B0604020202020204" pitchFamily="34" charset="0"/>
                        </a:rPr>
                        <a:t> </a:t>
                      </a:r>
                      <a:r>
                        <a:rPr lang="sk-SK" sz="4500" cap="small" baseline="0" err="1">
                          <a:solidFill>
                            <a:schemeClr val="bg1"/>
                          </a:solidFill>
                          <a:latin typeface="Arial" panose="020B0604020202020204" pitchFamily="34" charset="0"/>
                          <a:cs typeface="Arial" panose="020B0604020202020204" pitchFamily="34" charset="0"/>
                        </a:rPr>
                        <a:t>path</a:t>
                      </a:r>
                      <a:endParaRPr lang="sk-SK" sz="4500" cap="small" baseline="0">
                        <a:solidFill>
                          <a:schemeClr val="bg1"/>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8053038">
                <a:tc>
                  <a:txBody>
                    <a:bodyPr/>
                    <a:lstStyle/>
                    <a:p>
                      <a:pPr marL="0" indent="0">
                        <a:buFont typeface="Wingdings" panose="05000000000000000000" pitchFamily="2" charset="2"/>
                        <a:buNone/>
                      </a:pPr>
                      <a:endParaRPr lang="sk-SK" sz="3500" dirty="0">
                        <a:latin typeface="Arial" panose="020B0604020202020204" pitchFamily="34" charset="0"/>
                        <a:cs typeface="Arial" panose="020B0604020202020204" pitchFamily="34" charset="0"/>
                      </a:endParaRPr>
                    </a:p>
                    <a:p>
                      <a:pPr marL="457200" indent="-457200">
                        <a:buFont typeface="Wingdings" panose="05000000000000000000" pitchFamily="2" charset="2"/>
                        <a:buChar char="§"/>
                      </a:pPr>
                      <a:r>
                        <a:rPr lang="en-US" sz="3500" dirty="0">
                          <a:solidFill>
                            <a:srgbClr val="002060"/>
                          </a:solidFill>
                          <a:latin typeface="Arial" panose="020B0604020202020204" pitchFamily="34" charset="0"/>
                          <a:cs typeface="Arial" panose="020B0604020202020204" pitchFamily="34" charset="0"/>
                        </a:rPr>
                        <a:t>Although air quality is slowly improving, air pollution poses the greatest environmental risk. Such pollution causes reduced quality of life due to diseases and originates mainly from solid fuels used for heating homes, industrial activities, and road transport.</a:t>
                      </a:r>
                      <a:endParaRPr lang="sk-SK" sz="3500" dirty="0">
                        <a:solidFill>
                          <a:srgbClr val="002060"/>
                        </a:solidFill>
                        <a:latin typeface="Arial" panose="020B0604020202020204" pitchFamily="34" charset="0"/>
                        <a:cs typeface="Arial" panose="020B0604020202020204" pitchFamily="34" charset="0"/>
                      </a:endParaRPr>
                    </a:p>
                    <a:p>
                      <a:pPr marL="457200" indent="-457200">
                        <a:buFont typeface="Wingdings" panose="05000000000000000000" pitchFamily="2" charset="2"/>
                        <a:buChar char="§"/>
                      </a:pPr>
                      <a:r>
                        <a:rPr lang="en-US" sz="3500" dirty="0">
                          <a:solidFill>
                            <a:srgbClr val="002060"/>
                          </a:solidFill>
                          <a:latin typeface="Arial" panose="020B0604020202020204" pitchFamily="34" charset="0"/>
                          <a:cs typeface="Arial" panose="020B0604020202020204" pitchFamily="34" charset="0"/>
                        </a:rPr>
                        <a:t>The amount of particulate matter emissions produced by households accounts for most of the total amount of PM</a:t>
                      </a:r>
                      <a:r>
                        <a:rPr lang="en-US" sz="3500" baseline="-25000" dirty="0">
                          <a:solidFill>
                            <a:srgbClr val="002060"/>
                          </a:solidFill>
                          <a:latin typeface="Arial" panose="020B0604020202020204" pitchFamily="34" charset="0"/>
                          <a:cs typeface="Arial" panose="020B0604020202020204" pitchFamily="34" charset="0"/>
                        </a:rPr>
                        <a:t>10</a:t>
                      </a:r>
                      <a:r>
                        <a:rPr lang="en-US" sz="3500" dirty="0">
                          <a:solidFill>
                            <a:srgbClr val="002060"/>
                          </a:solidFill>
                          <a:latin typeface="Arial" panose="020B0604020202020204" pitchFamily="34" charset="0"/>
                          <a:cs typeface="Arial" panose="020B0604020202020204" pitchFamily="34" charset="0"/>
                        </a:rPr>
                        <a:t> and PM</a:t>
                      </a:r>
                      <a:r>
                        <a:rPr lang="en-US" sz="3500" baseline="-25000" dirty="0">
                          <a:solidFill>
                            <a:srgbClr val="002060"/>
                          </a:solidFill>
                          <a:latin typeface="Arial" panose="020B0604020202020204" pitchFamily="34" charset="0"/>
                          <a:cs typeface="Arial" panose="020B0604020202020204" pitchFamily="34" charset="0"/>
                        </a:rPr>
                        <a:t>2.5</a:t>
                      </a:r>
                      <a:r>
                        <a:rPr lang="en-US" sz="3500" dirty="0">
                          <a:solidFill>
                            <a:srgbClr val="002060"/>
                          </a:solidFill>
                          <a:latin typeface="Arial" panose="020B0604020202020204" pitchFamily="34" charset="0"/>
                          <a:cs typeface="Arial" panose="020B0604020202020204" pitchFamily="34" charset="0"/>
                        </a:rPr>
                        <a:t>. Therefore, it is necessary to address the issue of reducing emissions, especially in households, and to find solutions to reduce the generation or capture of particulate matter in small heat sources.</a:t>
                      </a:r>
                      <a:endParaRPr lang="sk-SK" sz="3500" dirty="0">
                        <a:solidFill>
                          <a:srgbClr val="002060"/>
                        </a:solidFill>
                        <a:latin typeface="Arial" panose="020B0604020202020204" pitchFamily="34" charset="0"/>
                        <a:cs typeface="Arial" panose="020B0604020202020204" pitchFamily="34" charset="0"/>
                      </a:endParaRPr>
                    </a:p>
                    <a:p>
                      <a:pPr marL="457200" indent="-457200">
                        <a:buFont typeface="Wingdings" panose="05000000000000000000" pitchFamily="2" charset="2"/>
                        <a:buChar char="§"/>
                      </a:pPr>
                      <a:r>
                        <a:rPr lang="en-US" sz="3500" dirty="0">
                          <a:solidFill>
                            <a:srgbClr val="002060"/>
                          </a:solidFill>
                          <a:latin typeface="Arial" panose="020B0604020202020204" pitchFamily="34" charset="0"/>
                          <a:cs typeface="Arial" panose="020B0604020202020204" pitchFamily="34" charset="0"/>
                        </a:rPr>
                        <a:t>The capture of </a:t>
                      </a:r>
                      <a:r>
                        <a:rPr lang="sk-SK" sz="3500" dirty="0" err="1">
                          <a:solidFill>
                            <a:srgbClr val="002060"/>
                          </a:solidFill>
                          <a:latin typeface="Arial" panose="020B0604020202020204" pitchFamily="34" charset="0"/>
                          <a:cs typeface="Arial" panose="020B0604020202020204" pitchFamily="34" charset="0"/>
                        </a:rPr>
                        <a:t>solid</a:t>
                      </a:r>
                      <a:r>
                        <a:rPr lang="sk-SK" sz="3500" dirty="0">
                          <a:solidFill>
                            <a:srgbClr val="002060"/>
                          </a:solidFill>
                          <a:latin typeface="Arial" panose="020B0604020202020204" pitchFamily="34" charset="0"/>
                          <a:cs typeface="Arial" panose="020B0604020202020204" pitchFamily="34" charset="0"/>
                        </a:rPr>
                        <a:t> </a:t>
                      </a:r>
                      <a:r>
                        <a:rPr lang="sk-SK" sz="3500" dirty="0" err="1">
                          <a:solidFill>
                            <a:srgbClr val="002060"/>
                          </a:solidFill>
                          <a:latin typeface="Arial" panose="020B0604020202020204" pitchFamily="34" charset="0"/>
                          <a:cs typeface="Arial" panose="020B0604020202020204" pitchFamily="34" charset="0"/>
                        </a:rPr>
                        <a:t>pollutants</a:t>
                      </a:r>
                      <a:r>
                        <a:rPr lang="en-US" sz="3500" dirty="0">
                          <a:solidFill>
                            <a:srgbClr val="002060"/>
                          </a:solidFill>
                          <a:latin typeface="Arial" panose="020B0604020202020204" pitchFamily="34" charset="0"/>
                          <a:cs typeface="Arial" panose="020B0604020202020204" pitchFamily="34" charset="0"/>
                        </a:rPr>
                        <a:t> is carried out by various types of separators. The absence of moving parts, simple design</a:t>
                      </a:r>
                      <a:r>
                        <a:rPr lang="sk-SK" sz="3500" dirty="0">
                          <a:solidFill>
                            <a:srgbClr val="002060"/>
                          </a:solidFill>
                          <a:latin typeface="Arial" panose="020B0604020202020204" pitchFamily="34" charset="0"/>
                          <a:cs typeface="Arial" panose="020B0604020202020204" pitchFamily="34" charset="0"/>
                        </a:rPr>
                        <a:t>,</a:t>
                      </a:r>
                      <a:r>
                        <a:rPr lang="en-US" sz="3500" dirty="0">
                          <a:solidFill>
                            <a:srgbClr val="002060"/>
                          </a:solidFill>
                          <a:latin typeface="Arial" panose="020B0604020202020204" pitchFamily="34" charset="0"/>
                          <a:cs typeface="Arial" panose="020B0604020202020204" pitchFamily="34" charset="0"/>
                        </a:rPr>
                        <a:t> and general use make cyclones a suitable alternative for reducing emissions at temperatures as high as those </a:t>
                      </a:r>
                      <a:r>
                        <a:rPr lang="sk-SK" sz="3500" dirty="0">
                          <a:solidFill>
                            <a:srgbClr val="002060"/>
                          </a:solidFill>
                          <a:latin typeface="Arial" panose="020B0604020202020204" pitchFamily="34" charset="0"/>
                          <a:cs typeface="Arial" panose="020B0604020202020204" pitchFamily="34" charset="0"/>
                        </a:rPr>
                        <a:t>in</a:t>
                      </a:r>
                      <a:r>
                        <a:rPr lang="en-US" sz="3500" dirty="0">
                          <a:solidFill>
                            <a:srgbClr val="002060"/>
                          </a:solidFill>
                          <a:latin typeface="Arial" panose="020B0604020202020204" pitchFamily="34" charset="0"/>
                          <a:cs typeface="Arial" panose="020B0604020202020204" pitchFamily="34" charset="0"/>
                        </a:rPr>
                        <a:t> biomass boilers.</a:t>
                      </a:r>
                      <a:r>
                        <a:rPr lang="sk-SK" sz="3500" dirty="0">
                          <a:solidFill>
                            <a:srgbClr val="002060"/>
                          </a:solidFill>
                          <a:latin typeface="Arial" panose="020B0604020202020204" pitchFamily="34" charset="0"/>
                          <a:cs typeface="Arial" panose="020B0604020202020204" pitchFamily="34" charset="0"/>
                        </a:rPr>
                        <a:t> </a:t>
                      </a:r>
                    </a:p>
                    <a:p>
                      <a:pPr marL="457200" indent="-457200">
                        <a:buFont typeface="Wingdings" panose="05000000000000000000" pitchFamily="2" charset="2"/>
                        <a:buChar char="§"/>
                      </a:pPr>
                      <a:r>
                        <a:rPr lang="en-US" sz="3500" dirty="0">
                          <a:solidFill>
                            <a:srgbClr val="002060"/>
                          </a:solidFill>
                          <a:latin typeface="Arial" panose="020B0604020202020204" pitchFamily="34" charset="0"/>
                          <a:cs typeface="Arial" panose="020B0604020202020204" pitchFamily="34" charset="0"/>
                        </a:rPr>
                        <a:t>Despite the relatively low efficiency of cyclones in terms of separating medium particles (&lt; 2.5 µm), fine particles (&lt; 1 µm), and particles with low density, cyclone separation technology can be highly efficient when supplemented with another type of separator, namely filters or electrostatic precipitators.</a:t>
                      </a:r>
                      <a:r>
                        <a:rPr lang="sk-SK" sz="3500" dirty="0">
                          <a:solidFill>
                            <a:srgbClr val="002060"/>
                          </a:solidFill>
                          <a:latin typeface="Arial" panose="020B0604020202020204" pitchFamily="34" charset="0"/>
                          <a:cs typeface="Arial" panose="020B0604020202020204" pitchFamily="34" charset="0"/>
                        </a:rPr>
                        <a:t> </a:t>
                      </a:r>
                    </a:p>
                    <a:p>
                      <a:pPr marL="457200" indent="-457200">
                        <a:buFont typeface="Wingdings" panose="05000000000000000000" pitchFamily="2" charset="2"/>
                        <a:buChar char="§"/>
                      </a:pPr>
                      <a:r>
                        <a:rPr lang="en-US" sz="3500" dirty="0">
                          <a:solidFill>
                            <a:srgbClr val="002060"/>
                          </a:solidFill>
                          <a:latin typeface="Arial" panose="020B0604020202020204" pitchFamily="34" charset="0"/>
                          <a:cs typeface="Arial" panose="020B0604020202020204" pitchFamily="34" charset="0"/>
                        </a:rPr>
                        <a:t>Filters are very effective in capturing particles and are usually financially viable, but the requirement for frequent maintenance due to filter replacement or regeneration is very high. Although an electrostatic precipitator is usually not as efficient as a filter, its efficiency is generally very high.</a:t>
                      </a:r>
                      <a:r>
                        <a:rPr lang="sk-SK" sz="3500" dirty="0">
                          <a:solidFill>
                            <a:srgbClr val="002060"/>
                          </a:solidFill>
                          <a:latin typeface="Arial" panose="020B0604020202020204" pitchFamily="34" charset="0"/>
                          <a:cs typeface="Arial" panose="020B0604020202020204" pitchFamily="34" charset="0"/>
                        </a:rPr>
                        <a:t> </a:t>
                      </a:r>
                      <a:r>
                        <a:rPr lang="en-US" sz="3500" dirty="0">
                          <a:solidFill>
                            <a:srgbClr val="002060"/>
                          </a:solidFill>
                          <a:latin typeface="Arial" panose="020B0604020202020204" pitchFamily="34" charset="0"/>
                          <a:cs typeface="Arial" panose="020B0604020202020204" pitchFamily="34" charset="0"/>
                        </a:rPr>
                        <a:t>The problem can be, for example, higher investment costs, and voltage sources. </a:t>
                      </a:r>
                      <a:endParaRPr lang="sk-SK" sz="3500" dirty="0">
                        <a:solidFill>
                          <a:srgbClr val="002060"/>
                        </a:solidFill>
                        <a:latin typeface="Arial" panose="020B0604020202020204" pitchFamily="34" charset="0"/>
                        <a:cs typeface="Arial" panose="020B0604020202020204" pitchFamily="34" charset="0"/>
                      </a:endParaRPr>
                    </a:p>
                    <a:p>
                      <a:pPr marL="0" indent="0">
                        <a:buFont typeface="Wingdings" panose="05000000000000000000" pitchFamily="2" charset="2"/>
                        <a:buNone/>
                      </a:pPr>
                      <a:endParaRPr lang="sk-SK" sz="350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2408792212"/>
                  </a:ext>
                </a:extLst>
              </a:tr>
            </a:tbl>
          </a:graphicData>
        </a:graphic>
      </p:graphicFrame>
      <p:graphicFrame>
        <p:nvGraphicFramePr>
          <p:cNvPr id="21" name="Tabuľka 20">
            <a:extLst>
              <a:ext uri="{FF2B5EF4-FFF2-40B4-BE49-F238E27FC236}">
                <a16:creationId xmlns:a16="http://schemas.microsoft.com/office/drawing/2014/main" id="{2236D02C-5E6A-15DC-1B00-CB28F0624DD4}"/>
              </a:ext>
            </a:extLst>
          </p:cNvPr>
          <p:cNvGraphicFramePr>
            <a:graphicFrameLocks noGrp="1"/>
          </p:cNvGraphicFramePr>
          <p:nvPr>
            <p:extLst>
              <p:ext uri="{D42A27DB-BD31-4B8C-83A1-F6EECF244321}">
                <p14:modId xmlns:p14="http://schemas.microsoft.com/office/powerpoint/2010/main" val="2213381849"/>
              </p:ext>
            </p:extLst>
          </p:nvPr>
        </p:nvGraphicFramePr>
        <p:xfrm>
          <a:off x="1347570" y="38972308"/>
          <a:ext cx="29764038" cy="3531222"/>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1111681">
                <a:tc>
                  <a:txBody>
                    <a:bodyPr/>
                    <a:lstStyle/>
                    <a:p>
                      <a:pPr algn="ctr"/>
                      <a:r>
                        <a:rPr lang="sk-SK" sz="4500" cap="small" baseline="0" dirty="0" err="1">
                          <a:latin typeface="Arial" panose="020B0604020202020204" pitchFamily="34" charset="0"/>
                          <a:cs typeface="Arial" panose="020B0604020202020204" pitchFamily="34" charset="0"/>
                        </a:rPr>
                        <a:t>acknowledgements</a:t>
                      </a:r>
                      <a:endParaRPr lang="sk-SK" sz="4500" cap="small" baseline="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2419541">
                <a:tc>
                  <a:txBody>
                    <a:bodyPr/>
                    <a:lstStyle/>
                    <a:p>
                      <a:pPr lvl="0" algn="l">
                        <a:buNone/>
                      </a:pPr>
                      <a:endParaRPr lang="sk-SK" sz="3500" kern="1200" dirty="0">
                        <a:solidFill>
                          <a:srgbClr val="002060"/>
                        </a:solidFill>
                        <a:latin typeface="Arial"/>
                        <a:ea typeface="+mn-ea"/>
                        <a:cs typeface="Arial"/>
                      </a:endParaRPr>
                    </a:p>
                    <a:p>
                      <a:pPr lvl="0" algn="l">
                        <a:buNone/>
                      </a:pPr>
                      <a:r>
                        <a:rPr lang="en-US" sz="3500" kern="1200" dirty="0">
                          <a:solidFill>
                            <a:srgbClr val="002060"/>
                          </a:solidFill>
                          <a:latin typeface="Arial"/>
                          <a:ea typeface="+mn-ea"/>
                          <a:cs typeface="Arial"/>
                        </a:rPr>
                        <a:t>This research is supported by the project KEGA—032ŽU-4/2022, "Implementation of knowledge about modern ways of reducing the burden on the environment in the energetic use of solid fuels and waste into the pedagogical process".</a:t>
                      </a:r>
                    </a:p>
                    <a:p>
                      <a:pPr lvl="0">
                        <a:buNone/>
                      </a:pPr>
                      <a:endParaRPr lang="en-US" sz="3500" kern="1200" dirty="0">
                        <a:solidFill>
                          <a:srgbClr val="002060"/>
                        </a:solidFill>
                        <a:latin typeface="Arial"/>
                        <a:ea typeface="+mn-ea"/>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pic>
        <p:nvPicPr>
          <p:cNvPr id="3" name="Obrázok 2" descr="Obrázok, na ktorom je čierny, temnota&#10;&#10;Automaticky generovaný popis">
            <a:extLst>
              <a:ext uri="{FF2B5EF4-FFF2-40B4-BE49-F238E27FC236}">
                <a16:creationId xmlns:a16="http://schemas.microsoft.com/office/drawing/2014/main" id="{FCB3BBD2-02D9-47DC-119D-7D97724AAF1F}"/>
              </a:ext>
            </a:extLst>
          </p:cNvPr>
          <p:cNvPicPr>
            <a:picLocks noChangeAspect="1"/>
          </p:cNvPicPr>
          <p:nvPr/>
        </p:nvPicPr>
        <p:blipFill>
          <a:blip r:embed="rId3"/>
          <a:stretch>
            <a:fillRect/>
          </a:stretch>
        </p:blipFill>
        <p:spPr>
          <a:xfrm>
            <a:off x="24186871" y="311049"/>
            <a:ext cx="6822254" cy="2870417"/>
          </a:xfrm>
          <a:prstGeom prst="rect">
            <a:avLst/>
          </a:prstGeom>
        </p:spPr>
      </p:pic>
      <p:pic>
        <p:nvPicPr>
          <p:cNvPr id="16" name="Obrázok 15" descr="Obrázok, na ktorom je text, snímka obrazovky, písmo, diagram&#10;&#10;Obsah vygenerovaný umelou inteligenciou môže byť nesprávny.">
            <a:extLst>
              <a:ext uri="{FF2B5EF4-FFF2-40B4-BE49-F238E27FC236}">
                <a16:creationId xmlns:a16="http://schemas.microsoft.com/office/drawing/2014/main" id="{7244B810-98B1-5C3A-7442-40CBD5DCE427}"/>
              </a:ext>
            </a:extLst>
          </p:cNvPr>
          <p:cNvPicPr>
            <a:picLocks noChangeAspect="1"/>
          </p:cNvPicPr>
          <p:nvPr/>
        </p:nvPicPr>
        <p:blipFill>
          <a:blip r:embed="rId4"/>
          <a:stretch>
            <a:fillRect/>
          </a:stretch>
        </p:blipFill>
        <p:spPr>
          <a:xfrm>
            <a:off x="14994848" y="15200554"/>
            <a:ext cx="16086811" cy="4445970"/>
          </a:xfrm>
          <a:prstGeom prst="rect">
            <a:avLst/>
          </a:prstGeom>
          <a:ln>
            <a:noFill/>
          </a:ln>
          <a:effectLst>
            <a:softEdge rad="112500"/>
          </a:effectLst>
        </p:spPr>
      </p:pic>
      <p:pic>
        <p:nvPicPr>
          <p:cNvPr id="27" name="Obrázok 26">
            <a:extLst>
              <a:ext uri="{FF2B5EF4-FFF2-40B4-BE49-F238E27FC236}">
                <a16:creationId xmlns:a16="http://schemas.microsoft.com/office/drawing/2014/main" id="{3623F1C7-75AA-FDF7-B817-2AE53F990D5D}"/>
              </a:ext>
            </a:extLst>
          </p:cNvPr>
          <p:cNvPicPr>
            <a:picLocks noChangeAspect="1"/>
          </p:cNvPicPr>
          <p:nvPr/>
        </p:nvPicPr>
        <p:blipFill>
          <a:blip r:embed="rId5">
            <a:extLst>
              <a:ext uri="{BEBA8EAE-BF5A-486C-A8C5-ECC9F3942E4B}">
                <a14:imgProps xmlns:a14="http://schemas.microsoft.com/office/drawing/2010/main">
                  <a14:imgLayer r:embed="rId6">
                    <a14:imgEffect>
                      <a14:sharpenSoften amount="25000"/>
                    </a14:imgEffect>
                  </a14:imgLayer>
                </a14:imgProps>
              </a:ext>
            </a:extLst>
          </a:blip>
          <a:stretch>
            <a:fillRect/>
          </a:stretch>
        </p:blipFill>
        <p:spPr>
          <a:xfrm>
            <a:off x="1358018" y="21542282"/>
            <a:ext cx="10727199" cy="6762799"/>
          </a:xfrm>
          <a:prstGeom prst="rect">
            <a:avLst/>
          </a:prstGeom>
          <a:ln>
            <a:noFill/>
          </a:ln>
          <a:effectLst>
            <a:softEdge rad="112500"/>
          </a:effectLst>
        </p:spPr>
      </p:pic>
    </p:spTree>
    <p:extLst>
      <p:ext uri="{BB962C8B-B14F-4D97-AF65-F5344CB8AC3E}">
        <p14:creationId xmlns:p14="http://schemas.microsoft.com/office/powerpoint/2010/main" val="4012650382"/>
      </p:ext>
    </p:extLst>
  </p:cSld>
  <p:clrMapOvr>
    <a:masterClrMapping/>
  </p:clrMapOvr>
</p:sld>
</file>

<file path=ppt/theme/theme1.xml><?xml version="1.0" encoding="utf-8"?>
<a:theme xmlns:a="http://schemas.openxmlformats.org/drawingml/2006/main" name="Motív Office">
  <a:themeElements>
    <a:clrScheme name="Motív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Motív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Motív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575</TotalTime>
  <Words>808</Words>
  <Application>Microsoft Office PowerPoint</Application>
  <PresentationFormat>Vlastná</PresentationFormat>
  <Paragraphs>50</Paragraphs>
  <Slides>1</Slides>
  <Notes>0</Notes>
  <HiddenSlides>0</HiddenSlides>
  <MMClips>0</MMClips>
  <ScaleCrop>false</ScaleCrop>
  <HeadingPairs>
    <vt:vector size="6" baseType="variant">
      <vt:variant>
        <vt:lpstr>Použité písma</vt:lpstr>
      </vt:variant>
      <vt:variant>
        <vt:i4>4</vt:i4>
      </vt:variant>
      <vt:variant>
        <vt:lpstr>Motív</vt:lpstr>
      </vt:variant>
      <vt:variant>
        <vt:i4>1</vt:i4>
      </vt:variant>
      <vt:variant>
        <vt:lpstr>Nadpisy snímok</vt:lpstr>
      </vt:variant>
      <vt:variant>
        <vt:i4>1</vt:i4>
      </vt:variant>
    </vt:vector>
  </HeadingPairs>
  <TitlesOfParts>
    <vt:vector size="6" baseType="lpstr">
      <vt:lpstr>Aptos</vt:lpstr>
      <vt:lpstr>Aptos Display</vt:lpstr>
      <vt:lpstr>Arial</vt:lpstr>
      <vt:lpstr>Wingdings</vt:lpstr>
      <vt:lpstr>Motív Office</vt:lpstr>
      <vt:lpstr>Capturing solid pollutants transported from small heat sources using cyclones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Katarína Poláčková</dc:creator>
  <cp:lastModifiedBy>Katarína Hornická</cp:lastModifiedBy>
  <cp:revision>13</cp:revision>
  <dcterms:created xsi:type="dcterms:W3CDTF">2024-08-16T05:44:32Z</dcterms:created>
  <dcterms:modified xsi:type="dcterms:W3CDTF">2025-04-17T06:51:49Z</dcterms:modified>
</cp:coreProperties>
</file>