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7"/>
    <p:restoredTop sz="94725"/>
  </p:normalViewPr>
  <p:slideViewPr>
    <p:cSldViewPr snapToGrid="0">
      <p:cViewPr>
        <p:scale>
          <a:sx n="11" d="100"/>
          <a:sy n="11" d="100"/>
        </p:scale>
        <p:origin x="3872" y="129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4.4.2025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4.4.2025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4.4.2025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4.4.2025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47568" y="2968785"/>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Validation of a virtual model of a contact thermocouple with real measurements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1" y="5035962"/>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Jozef Harušinec</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Kristína Kozáková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Andrej Suchánek</a:t>
            </a:r>
            <a:r>
              <a:rPr lang="sk-SK" sz="4500" baseline="30000" dirty="0">
                <a:solidFill>
                  <a:srgbClr val="002060"/>
                </a:solidFill>
                <a:latin typeface="Arial" panose="020B0604020202020204" pitchFamily="34" charset="0"/>
                <a:cs typeface="Arial" panose="020B0604020202020204" pitchFamily="34" charset="0"/>
              </a:rPr>
              <a:t>1</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47569" y="6346634"/>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University of Žilina, </a:t>
            </a:r>
            <a:r>
              <a:rPr lang="en-US" sz="3600" i="1" dirty="0" err="1">
                <a:solidFill>
                  <a:srgbClr val="002060"/>
                </a:solidFill>
                <a:latin typeface="Arial" panose="020B0604020202020204" pitchFamily="34" charset="0"/>
                <a:cs typeface="Arial" panose="020B0604020202020204" pitchFamily="34" charset="0"/>
              </a:rPr>
              <a:t>Univerzitná</a:t>
            </a:r>
            <a:r>
              <a:rPr lang="en-US" sz="3600" i="1" dirty="0">
                <a:solidFill>
                  <a:srgbClr val="002060"/>
                </a:solidFill>
                <a:latin typeface="Arial" panose="020B0604020202020204" pitchFamily="34" charset="0"/>
                <a:cs typeface="Arial" panose="020B0604020202020204" pitchFamily="34" charset="0"/>
              </a:rPr>
              <a:t> 8215, Žilina 010 26, Slovakia</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580234158"/>
              </p:ext>
            </p:extLst>
          </p:nvPr>
        </p:nvGraphicFramePr>
        <p:xfrm>
          <a:off x="1347570" y="7769152"/>
          <a:ext cx="29764038" cy="48581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l"/>
                      <a:r>
                        <a:rPr lang="en-US" sz="3500" dirty="0">
                          <a:solidFill>
                            <a:srgbClr val="002060"/>
                          </a:solidFill>
                          <a:latin typeface="Arial" panose="020B0604020202020204" pitchFamily="34" charset="0"/>
                          <a:cs typeface="Arial" panose="020B0604020202020204" pitchFamily="34" charset="0"/>
                        </a:rPr>
                        <a:t>Accurate brake temperature measurement is essential for the safety, durability, and environmental performance of modern railway vehicles. Advancements in vehicle design require more precise and reliable testing methods.</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Clamping force affects the accuracy of thermocouple readings, leading to potential errors in brake system evaluations. This impacts engineers, manufacturers, and safety authorities who depend on reliable data.</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dirty="0">
                          <a:solidFill>
                            <a:srgbClr val="002060"/>
                          </a:solidFill>
                          <a:latin typeface="Arial" panose="020B0604020202020204" pitchFamily="34" charset="0"/>
                          <a:cs typeface="Arial" panose="020B0604020202020204" pitchFamily="34" charset="0"/>
                        </a:rPr>
                        <a:t>The study uses FEM simulations and experiments to assess the influence of clamping force and improve measurement accuracy. Findings aim to enhance testing practices and increase safety in railway operations.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913067122"/>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255658512"/>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987847942"/>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691373843"/>
              </p:ext>
            </p:extLst>
          </p:nvPr>
        </p:nvGraphicFramePr>
        <p:xfrm>
          <a:off x="1317621" y="38599932"/>
          <a:ext cx="29764038" cy="431798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This publication was supported by the Cultural and Educational Grant Agency of the Ministry of Education of the Slovak Republic under the project KEGA 024ZU-4/2024: Deepening the knowledge of university students in the field of construction of means of transport by carrying out professional and scientific research activities in the field. It was also supported by the Slovak Research and Development Agency of the Ministry of Education, Science, Research, and Sport under the project VEGA 1/0513/22: Investigation of the properties of railway brake components in simulated operating conditions on a flywheel brake bench. Funded by the EU NextGenerationEU through the Recovery and Resilience Plan for Slovakia under the project No. 09I03-03-V05-00002. </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
        <p:nvSpPr>
          <p:cNvPr id="8" name="TextBox 7">
            <a:extLst>
              <a:ext uri="{FF2B5EF4-FFF2-40B4-BE49-F238E27FC236}">
                <a16:creationId xmlns:a16="http://schemas.microsoft.com/office/drawing/2014/main" id="{B1764F44-A19C-DA89-19E3-4183B5E47F3A}"/>
              </a:ext>
            </a:extLst>
          </p:cNvPr>
          <p:cNvSpPr txBox="1"/>
          <p:nvPr/>
        </p:nvSpPr>
        <p:spPr>
          <a:xfrm>
            <a:off x="1347569" y="13658098"/>
            <a:ext cx="18319288" cy="3862596"/>
          </a:xfrm>
          <a:prstGeom prst="rect">
            <a:avLst/>
          </a:prstGeom>
          <a:noFill/>
        </p:spPr>
        <p:txBody>
          <a:bodyPr wrap="square" rtlCol="0">
            <a:spAutoFit/>
          </a:bodyPr>
          <a:lstStyle/>
          <a:p>
            <a:pPr algn="just"/>
            <a:r>
              <a:rPr lang="en-US" sz="3500" dirty="0">
                <a:solidFill>
                  <a:srgbClr val="002060"/>
                </a:solidFill>
                <a:latin typeface="Arial"/>
                <a:cs typeface="Arial"/>
              </a:rPr>
              <a:t>The research combines finite element modelling and experimental validation to assess how clamping force influences thermocouple-based temperature measurements on brake discs. A CAD model of the HTA1001 thermocouple was created based on real dimensions, then simplified for FEM simulation in ANSYS (Figures</a:t>
            </a:r>
            <a:r>
              <a:rPr lang="sk-SK" sz="3500" dirty="0">
                <a:solidFill>
                  <a:srgbClr val="002060"/>
                </a:solidFill>
                <a:latin typeface="Arial"/>
                <a:cs typeface="Arial"/>
              </a:rPr>
              <a:t> 1 and 2</a:t>
            </a:r>
            <a:r>
              <a:rPr lang="en-US" sz="3500" dirty="0">
                <a:solidFill>
                  <a:srgbClr val="002060"/>
                </a:solidFill>
                <a:latin typeface="Arial"/>
                <a:cs typeface="Arial"/>
              </a:rPr>
              <a:t>). Material properties were adjusted, particularly the Young’s modulus of the support wire, to match experimental stiffness results. Experimental testing used a laser displacement sensor (ILD 1700 – 50) and a load-based setup to record slider deflections under various forces.</a:t>
            </a:r>
            <a:endParaRPr lang="sk-SK" sz="3500" dirty="0">
              <a:solidFill>
                <a:srgbClr val="002060"/>
              </a:solidFill>
              <a:latin typeface="Arial"/>
              <a:cs typeface="Arial"/>
            </a:endParaRPr>
          </a:p>
        </p:txBody>
      </p:sp>
      <p:sp>
        <p:nvSpPr>
          <p:cNvPr id="9" name="TextBox 8">
            <a:extLst>
              <a:ext uri="{FF2B5EF4-FFF2-40B4-BE49-F238E27FC236}">
                <a16:creationId xmlns:a16="http://schemas.microsoft.com/office/drawing/2014/main" id="{17ABA854-822E-24C7-5468-C93B3B423784}"/>
              </a:ext>
            </a:extLst>
          </p:cNvPr>
          <p:cNvSpPr txBox="1"/>
          <p:nvPr/>
        </p:nvSpPr>
        <p:spPr>
          <a:xfrm>
            <a:off x="1347569" y="18926629"/>
            <a:ext cx="13965002" cy="11403122"/>
          </a:xfrm>
          <a:prstGeom prst="rect">
            <a:avLst/>
          </a:prstGeom>
          <a:noFill/>
        </p:spPr>
        <p:txBody>
          <a:bodyPr wrap="square" rtlCol="0">
            <a:spAutoFit/>
          </a:bodyPr>
          <a:lstStyle/>
          <a:p>
            <a:pPr algn="just"/>
            <a:r>
              <a:rPr lang="en-US" sz="3500" dirty="0">
                <a:solidFill>
                  <a:srgbClr val="002060"/>
                </a:solidFill>
                <a:latin typeface="Arial"/>
                <a:cs typeface="Arial"/>
              </a:rPr>
              <a:t>The study confirmed that clamping force causes measurable deformation of the thermocouple slider, directly impacting the accuracy of temperature readings. Finite element simulations initially overestimated stiffness; to match experimental results, the Young’s modulus of the support wire had to be adjusted to 1.85·10⁵ </a:t>
            </a:r>
            <a:r>
              <a:rPr lang="en-US" sz="3500" dirty="0" err="1">
                <a:solidFill>
                  <a:srgbClr val="002060"/>
                </a:solidFill>
                <a:latin typeface="Arial"/>
                <a:cs typeface="Arial"/>
              </a:rPr>
              <a:t>Mpa</a:t>
            </a:r>
            <a:r>
              <a:rPr lang="sk-SK" sz="3500" dirty="0">
                <a:solidFill>
                  <a:srgbClr val="002060"/>
                </a:solidFill>
                <a:latin typeface="Arial"/>
                <a:cs typeface="Arial"/>
              </a:rPr>
              <a:t>. </a:t>
            </a:r>
            <a:r>
              <a:rPr lang="en-US" sz="3500" dirty="0">
                <a:solidFill>
                  <a:srgbClr val="002060"/>
                </a:solidFill>
                <a:latin typeface="Arial"/>
                <a:cs typeface="Arial"/>
              </a:rPr>
              <a:t>This calibration brought the simulation results in line with physical measurements, demonstrating that small changes in material assumptions significantly affect model precision.</a:t>
            </a:r>
            <a:r>
              <a:rPr lang="sk-SK" sz="3500" dirty="0">
                <a:solidFill>
                  <a:srgbClr val="002060"/>
                </a:solidFill>
                <a:latin typeface="Arial"/>
                <a:cs typeface="Arial"/>
              </a:rPr>
              <a:t> </a:t>
            </a:r>
            <a:r>
              <a:rPr lang="sk-SK" sz="3500" dirty="0" err="1">
                <a:solidFill>
                  <a:srgbClr val="002060"/>
                </a:solidFill>
                <a:latin typeface="Arial"/>
                <a:cs typeface="Arial"/>
              </a:rPr>
              <a:t>Figure</a:t>
            </a:r>
            <a:r>
              <a:rPr lang="sk-SK" sz="3500" dirty="0">
                <a:solidFill>
                  <a:srgbClr val="002060"/>
                </a:solidFill>
                <a:latin typeface="Arial"/>
                <a:cs typeface="Arial"/>
              </a:rPr>
              <a:t> 3 </a:t>
            </a:r>
            <a:r>
              <a:rPr lang="en-US" sz="3500" dirty="0">
                <a:solidFill>
                  <a:srgbClr val="002060"/>
                </a:solidFill>
                <a:latin typeface="Arial" panose="020B0604020202020204" pitchFamily="34" charset="0"/>
                <a:cs typeface="Arial" panose="020B0604020202020204" pitchFamily="34" charset="0"/>
              </a:rPr>
              <a:t>shows the measured deflection of the thermocouple slider under various applied loads. The data was obtained using a laser displacement sensor and calibrated weights, providing a reference curve for validating FEM simulation results.</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Figure </a:t>
            </a:r>
            <a:r>
              <a:rPr lang="sk-SK" sz="3500" dirty="0">
                <a:solidFill>
                  <a:srgbClr val="002060"/>
                </a:solidFill>
                <a:latin typeface="Arial" panose="020B0604020202020204" pitchFamily="34" charset="0"/>
                <a:cs typeface="Arial" panose="020B0604020202020204" pitchFamily="34" charset="0"/>
              </a:rPr>
              <a:t>4</a:t>
            </a:r>
            <a:r>
              <a:rPr lang="en-US" sz="3500" dirty="0">
                <a:solidFill>
                  <a:srgbClr val="002060"/>
                </a:solidFill>
                <a:latin typeface="Arial" panose="020B0604020202020204" pitchFamily="34" charset="0"/>
                <a:cs typeface="Arial" panose="020B0604020202020204" pitchFamily="34" charset="0"/>
              </a:rPr>
              <a:t> shows the resulting slider deflection across different applied forces, highlighting the discrepancy between uncorrected simulations and experimental measurements.</a:t>
            </a:r>
            <a:r>
              <a:rPr lang="sk-SK" sz="3500" dirty="0">
                <a:solidFill>
                  <a:srgbClr val="002060"/>
                </a:solidFill>
                <a:latin typeface="Arial"/>
                <a:cs typeface="Arial"/>
              </a:rPr>
              <a:t> </a:t>
            </a:r>
            <a:r>
              <a:rPr lang="en-US" sz="3500" dirty="0">
                <a:solidFill>
                  <a:srgbClr val="002060"/>
                </a:solidFill>
                <a:latin typeface="Arial"/>
                <a:cs typeface="Arial"/>
              </a:rPr>
              <a:t>The main innovation lies in the integration of experimental data into FEM modeling to refine the mechanical behavior of contact thermocouples. This enables a more realistic representation of preload effects during measurement.</a:t>
            </a:r>
            <a:r>
              <a:rPr lang="sk-SK" sz="3500" dirty="0">
                <a:solidFill>
                  <a:srgbClr val="002060"/>
                </a:solidFill>
                <a:latin typeface="Arial"/>
                <a:cs typeface="Arial"/>
              </a:rPr>
              <a:t> </a:t>
            </a:r>
            <a:r>
              <a:rPr lang="en-US" sz="3500" dirty="0">
                <a:solidFill>
                  <a:srgbClr val="002060"/>
                </a:solidFill>
                <a:latin typeface="Arial"/>
                <a:cs typeface="Arial"/>
              </a:rPr>
              <a:t>Practically, this leads to more reliable brake temperature readings, supports the development of accurate testing methodologies, and contributes to safer, data-driven design and evaluation of railway brake systems.</a:t>
            </a:r>
            <a:endParaRPr lang="sk-SK" dirty="0"/>
          </a:p>
        </p:txBody>
      </p:sp>
      <p:pic>
        <p:nvPicPr>
          <p:cNvPr id="11" name="Obrázok 1" descr="Diagram of a diagram of a metal beam&#10;&#10;Description automatically generated with medium confidence">
            <a:extLst>
              <a:ext uri="{FF2B5EF4-FFF2-40B4-BE49-F238E27FC236}">
                <a16:creationId xmlns:a16="http://schemas.microsoft.com/office/drawing/2014/main" id="{39135F7B-1580-4142-4850-9583CAB074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54448" y="13767990"/>
            <a:ext cx="5524010" cy="2634565"/>
          </a:xfrm>
          <a:prstGeom prst="rect">
            <a:avLst/>
          </a:prstGeom>
        </p:spPr>
      </p:pic>
      <p:pic>
        <p:nvPicPr>
          <p:cNvPr id="12" name="Obrázok 6" descr="Obrázok, na ktorom je text, diagram, snímka obrazovky">
            <a:extLst>
              <a:ext uri="{FF2B5EF4-FFF2-40B4-BE49-F238E27FC236}">
                <a16:creationId xmlns:a16="http://schemas.microsoft.com/office/drawing/2014/main" id="{7D4DD741-2EA3-461C-9717-0AE91937A5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358263" y="13767989"/>
            <a:ext cx="5643076" cy="2634565"/>
          </a:xfrm>
          <a:prstGeom prst="rect">
            <a:avLst/>
          </a:prstGeom>
        </p:spPr>
      </p:pic>
      <p:sp>
        <p:nvSpPr>
          <p:cNvPr id="13" name="TextBox 12">
            <a:extLst>
              <a:ext uri="{FF2B5EF4-FFF2-40B4-BE49-F238E27FC236}">
                <a16:creationId xmlns:a16="http://schemas.microsoft.com/office/drawing/2014/main" id="{1B6417A7-E1EE-7F63-4E01-623B4742A617}"/>
              </a:ext>
            </a:extLst>
          </p:cNvPr>
          <p:cNvSpPr txBox="1"/>
          <p:nvPr/>
        </p:nvSpPr>
        <p:spPr>
          <a:xfrm>
            <a:off x="19794351" y="16402554"/>
            <a:ext cx="5524009" cy="954107"/>
          </a:xfrm>
          <a:prstGeom prst="rect">
            <a:avLst/>
          </a:prstGeom>
          <a:noFill/>
        </p:spPr>
        <p:txBody>
          <a:bodyPr wrap="square" rtlCol="0">
            <a:spAutoFit/>
          </a:bodyPr>
          <a:lstStyle/>
          <a:p>
            <a:pPr algn="ctr"/>
            <a:r>
              <a:rPr lang="sk-SK" sz="2800" dirty="0" err="1">
                <a:solidFill>
                  <a:srgbClr val="002060"/>
                </a:solidFill>
              </a:rPr>
              <a:t>Figure</a:t>
            </a:r>
            <a:r>
              <a:rPr lang="sk-SK" sz="2800" dirty="0">
                <a:solidFill>
                  <a:srgbClr val="002060"/>
                </a:solidFill>
              </a:rPr>
              <a:t> 1. </a:t>
            </a:r>
            <a:r>
              <a:rPr lang="sk-SK" sz="2800" dirty="0" err="1">
                <a:solidFill>
                  <a:srgbClr val="002060"/>
                </a:solidFill>
              </a:rPr>
              <a:t>Thermocouple</a:t>
            </a:r>
            <a:r>
              <a:rPr lang="sk-SK" sz="2800" dirty="0">
                <a:solidFill>
                  <a:srgbClr val="002060"/>
                </a:solidFill>
              </a:rPr>
              <a:t> model </a:t>
            </a:r>
            <a:r>
              <a:rPr lang="sk-SK" sz="2800" dirty="0" err="1">
                <a:solidFill>
                  <a:srgbClr val="002060"/>
                </a:solidFill>
              </a:rPr>
              <a:t>boundary</a:t>
            </a:r>
            <a:r>
              <a:rPr lang="sk-SK" sz="2800" dirty="0">
                <a:solidFill>
                  <a:srgbClr val="002060"/>
                </a:solidFill>
              </a:rPr>
              <a:t> conditions</a:t>
            </a:r>
          </a:p>
        </p:txBody>
      </p:sp>
      <p:sp>
        <p:nvSpPr>
          <p:cNvPr id="14" name="TextBox 13">
            <a:extLst>
              <a:ext uri="{FF2B5EF4-FFF2-40B4-BE49-F238E27FC236}">
                <a16:creationId xmlns:a16="http://schemas.microsoft.com/office/drawing/2014/main" id="{72447E3B-A427-1DCF-24FD-8D8563BB0C58}"/>
              </a:ext>
            </a:extLst>
          </p:cNvPr>
          <p:cNvSpPr txBox="1"/>
          <p:nvPr/>
        </p:nvSpPr>
        <p:spPr>
          <a:xfrm>
            <a:off x="25417796" y="16394252"/>
            <a:ext cx="5524009" cy="954107"/>
          </a:xfrm>
          <a:prstGeom prst="rect">
            <a:avLst/>
          </a:prstGeom>
          <a:noFill/>
        </p:spPr>
        <p:txBody>
          <a:bodyPr wrap="square" rtlCol="0">
            <a:spAutoFit/>
          </a:bodyPr>
          <a:lstStyle/>
          <a:p>
            <a:pPr algn="ctr"/>
            <a:r>
              <a:rPr lang="sk-SK" sz="2800" dirty="0" err="1">
                <a:solidFill>
                  <a:srgbClr val="002060"/>
                </a:solidFill>
              </a:rPr>
              <a:t>Figure</a:t>
            </a:r>
            <a:r>
              <a:rPr lang="sk-SK" sz="2800" dirty="0">
                <a:solidFill>
                  <a:srgbClr val="002060"/>
                </a:solidFill>
              </a:rPr>
              <a:t> 2. </a:t>
            </a:r>
            <a:r>
              <a:rPr lang="en-US" sz="2800" dirty="0">
                <a:solidFill>
                  <a:srgbClr val="002060"/>
                </a:solidFill>
              </a:rPr>
              <a:t>The boundary conditions of the verification model</a:t>
            </a:r>
            <a:endParaRPr lang="sk-SK" sz="2800" dirty="0">
              <a:solidFill>
                <a:srgbClr val="002060"/>
              </a:solidFill>
            </a:endParaRPr>
          </a:p>
        </p:txBody>
      </p:sp>
      <p:pic>
        <p:nvPicPr>
          <p:cNvPr id="15" name="Picture 14" descr="A graph with a line and a point&#10;&#10;Description automatically generated with medium confidence">
            <a:extLst>
              <a:ext uri="{FF2B5EF4-FFF2-40B4-BE49-F238E27FC236}">
                <a16:creationId xmlns:a16="http://schemas.microsoft.com/office/drawing/2014/main" id="{9552CB3D-E6EC-6FEB-5634-ACE1BA1F7176}"/>
              </a:ext>
            </a:extLst>
          </p:cNvPr>
          <p:cNvPicPr>
            <a:picLocks noChangeAspect="1"/>
          </p:cNvPicPr>
          <p:nvPr/>
        </p:nvPicPr>
        <p:blipFill>
          <a:blip r:embed="rId6"/>
          <a:srcRect l="2018" t="1702" r="2528" b="4408"/>
          <a:stretch/>
        </p:blipFill>
        <p:spPr>
          <a:xfrm>
            <a:off x="16199644" y="31475953"/>
            <a:ext cx="10029203" cy="6608646"/>
          </a:xfrm>
          <a:prstGeom prst="rect">
            <a:avLst/>
          </a:prstGeom>
        </p:spPr>
      </p:pic>
      <p:pic>
        <p:nvPicPr>
          <p:cNvPr id="16" name="Obrázok 7" descr="A diagram of a diagram of a device&#10;&#10;Description automatically generated with medium confidence">
            <a:extLst>
              <a:ext uri="{FF2B5EF4-FFF2-40B4-BE49-F238E27FC236}">
                <a16:creationId xmlns:a16="http://schemas.microsoft.com/office/drawing/2014/main" id="{27A6080B-3D75-A7D1-999A-BC0949B83ECC}"/>
              </a:ext>
            </a:extLst>
          </p:cNvPr>
          <p:cNvPicPr>
            <a:picLocks noChangeAspect="1"/>
          </p:cNvPicPr>
          <p:nvPr/>
        </p:nvPicPr>
        <p:blipFill>
          <a:blip r:embed="rId7" cstate="print">
            <a:extLst>
              <a:ext uri="{28A0092B-C50C-407E-A947-70E740481C1C}">
                <a14:useLocalDpi xmlns:a14="http://schemas.microsoft.com/office/drawing/2010/main" val="0"/>
              </a:ext>
            </a:extLst>
          </a:blip>
          <a:srcRect t="5944" b="5944"/>
          <a:stretch>
            <a:fillRect/>
          </a:stretch>
        </p:blipFill>
        <p:spPr bwMode="auto">
          <a:xfrm>
            <a:off x="15622160" y="24450709"/>
            <a:ext cx="15233615" cy="4404434"/>
          </a:xfrm>
          <a:prstGeom prst="rect">
            <a:avLst/>
          </a:prstGeom>
          <a:ln>
            <a:noFill/>
          </a:ln>
          <a:extLst>
            <a:ext uri="{53640926-AAD7-44D8-BBD7-CCE9431645EC}">
              <a14:shadowObscured xmlns:a14="http://schemas.microsoft.com/office/drawing/2010/main"/>
            </a:ext>
          </a:extLst>
        </p:spPr>
      </p:pic>
      <p:pic>
        <p:nvPicPr>
          <p:cNvPr id="22" name="Obrázok 2" descr="Obrázok, na ktorom je náčrt, diagram, kresba, technický výkres&#10;&#10;Automaticky generovaný popis">
            <a:extLst>
              <a:ext uri="{FF2B5EF4-FFF2-40B4-BE49-F238E27FC236}">
                <a16:creationId xmlns:a16="http://schemas.microsoft.com/office/drawing/2014/main" id="{F75C8F68-C4F6-4DAA-0478-66349572162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9926" t="32460" r="16281" b="40484"/>
          <a:stretch/>
        </p:blipFill>
        <p:spPr bwMode="auto">
          <a:xfrm>
            <a:off x="15622161" y="19487766"/>
            <a:ext cx="15233614" cy="3636369"/>
          </a:xfrm>
          <a:prstGeom prst="rect">
            <a:avLst/>
          </a:prstGeom>
          <a:ln>
            <a:noFill/>
          </a:ln>
          <a:extLst>
            <a:ext uri="{53640926-AAD7-44D8-BBD7-CCE9431645EC}">
              <a14:shadowObscured xmlns:a14="http://schemas.microsoft.com/office/drawing/2010/main"/>
            </a:ext>
          </a:extLst>
        </p:spPr>
      </p:pic>
      <p:sp>
        <p:nvSpPr>
          <p:cNvPr id="24" name="TextBox 23">
            <a:extLst>
              <a:ext uri="{FF2B5EF4-FFF2-40B4-BE49-F238E27FC236}">
                <a16:creationId xmlns:a16="http://schemas.microsoft.com/office/drawing/2014/main" id="{C31069E5-5311-60D8-CB1E-741026CA1B05}"/>
              </a:ext>
            </a:extLst>
          </p:cNvPr>
          <p:cNvSpPr txBox="1"/>
          <p:nvPr/>
        </p:nvSpPr>
        <p:spPr>
          <a:xfrm>
            <a:off x="1347569" y="31354040"/>
            <a:ext cx="14274591" cy="5509200"/>
          </a:xfrm>
          <a:prstGeom prst="rect">
            <a:avLst/>
          </a:prstGeom>
          <a:noFill/>
        </p:spPr>
        <p:txBody>
          <a:bodyPr wrap="square" rtlCol="0">
            <a:spAutoFit/>
          </a:bodyPr>
          <a:lstStyle/>
          <a:p>
            <a:pPr algn="just"/>
            <a:r>
              <a:rPr lang="en-US" sz="3500" dirty="0">
                <a:solidFill>
                  <a:srgbClr val="002060"/>
                </a:solidFill>
                <a:latin typeface="Arial" panose="020B0604020202020204" pitchFamily="34" charset="0"/>
                <a:cs typeface="Arial" panose="020B0604020202020204" pitchFamily="34" charset="0"/>
              </a:rPr>
              <a:t>The research confirmed that preload affects thermocouple readings and must be accounted for during brake testing. With calibrated material properties, the FEM model now accurately predicts slider deformation under load (Figure </a:t>
            </a:r>
            <a:r>
              <a:rPr lang="sk-SK" sz="3500" dirty="0">
                <a:solidFill>
                  <a:srgbClr val="002060"/>
                </a:solidFill>
                <a:latin typeface="Arial" panose="020B0604020202020204" pitchFamily="34" charset="0"/>
                <a:cs typeface="Arial" panose="020B0604020202020204" pitchFamily="34" charset="0"/>
              </a:rPr>
              <a:t>5</a:t>
            </a:r>
            <a:r>
              <a:rPr lang="en-US" sz="3500" dirty="0">
                <a:solidFill>
                  <a:srgbClr val="002060"/>
                </a:solidFill>
                <a:latin typeface="Arial" panose="020B0604020202020204" pitchFamily="34" charset="0"/>
                <a:cs typeface="Arial" panose="020B0604020202020204" pitchFamily="34" charset="0"/>
              </a:rPr>
              <a:t>).</a:t>
            </a:r>
            <a:endParaRPr lang="sk-SK" sz="3500" dirty="0">
              <a:solidFill>
                <a:srgbClr val="002060"/>
              </a:solidFill>
              <a:latin typeface="Arial" panose="020B0604020202020204" pitchFamily="34" charset="0"/>
              <a:cs typeface="Arial" panose="020B0604020202020204" pitchFamily="34" charset="0"/>
            </a:endParaRPr>
          </a:p>
          <a:p>
            <a:pPr algn="just"/>
            <a:endParaRPr lang="sk-SK" sz="3500" dirty="0">
              <a:solidFill>
                <a:srgbClr val="002060"/>
              </a:solidFill>
              <a:latin typeface="Arial" panose="020B0604020202020204" pitchFamily="34" charset="0"/>
              <a:cs typeface="Arial" panose="020B0604020202020204" pitchFamily="34" charset="0"/>
            </a:endParaRPr>
          </a:p>
          <a:p>
            <a:pPr algn="just"/>
            <a:r>
              <a:rPr lang="en-US" sz="3500" dirty="0">
                <a:solidFill>
                  <a:srgbClr val="002060"/>
                </a:solidFill>
                <a:latin typeface="Arial" panose="020B0604020202020204" pitchFamily="34" charset="0"/>
                <a:cs typeface="Arial" panose="020B0604020202020204" pitchFamily="34" charset="0"/>
              </a:rPr>
              <a:t>This improves the reliability of brake disc temperature testing in railway applications, supporting higher safety and performance standards.</a:t>
            </a:r>
            <a:endParaRPr lang="sk-SK" sz="3500" dirty="0">
              <a:solidFill>
                <a:srgbClr val="002060"/>
              </a:solidFill>
              <a:latin typeface="Arial" panose="020B0604020202020204" pitchFamily="34" charset="0"/>
              <a:cs typeface="Arial" panose="020B0604020202020204" pitchFamily="34" charset="0"/>
            </a:endParaRPr>
          </a:p>
          <a:p>
            <a:pPr algn="just"/>
            <a:endParaRPr lang="sk-SK" sz="3500" dirty="0">
              <a:solidFill>
                <a:srgbClr val="002060"/>
              </a:solidFill>
              <a:latin typeface="Arial" panose="020B0604020202020204" pitchFamily="34" charset="0"/>
              <a:cs typeface="Arial" panose="020B0604020202020204" pitchFamily="34" charset="0"/>
            </a:endParaRPr>
          </a:p>
          <a:p>
            <a:pPr algn="just"/>
            <a:r>
              <a:rPr lang="en-US" sz="3500" dirty="0">
                <a:solidFill>
                  <a:srgbClr val="002060"/>
                </a:solidFill>
                <a:latin typeface="Arial" panose="020B0604020202020204" pitchFamily="34" charset="0"/>
                <a:cs typeface="Arial" panose="020B0604020202020204" pitchFamily="34" charset="0"/>
              </a:rPr>
              <a:t>Future research could investigate </a:t>
            </a:r>
            <a:r>
              <a:rPr lang="sk-SK" sz="3500" dirty="0" err="1">
                <a:solidFill>
                  <a:srgbClr val="002060"/>
                </a:solidFill>
                <a:latin typeface="Arial" panose="020B0604020202020204" pitchFamily="34" charset="0"/>
                <a:cs typeface="Arial" panose="020B0604020202020204" pitchFamily="34" charset="0"/>
              </a:rPr>
              <a:t>the</a:t>
            </a:r>
            <a:r>
              <a:rPr lang="en-US" sz="3500" dirty="0">
                <a:solidFill>
                  <a:srgbClr val="002060"/>
                </a:solidFill>
                <a:latin typeface="Arial" panose="020B0604020202020204" pitchFamily="34" charset="0"/>
                <a:cs typeface="Arial" panose="020B0604020202020204" pitchFamily="34" charset="0"/>
              </a:rPr>
              <a:t> integration into real-time onboard monitoring systems.</a:t>
            </a:r>
            <a:endParaRPr lang="sk-SK" sz="3500" dirty="0">
              <a:solidFill>
                <a:srgbClr val="002060"/>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D538801F-ADE2-0AE2-5464-AC59B9CF9311}"/>
              </a:ext>
            </a:extLst>
          </p:cNvPr>
          <p:cNvSpPr txBox="1"/>
          <p:nvPr/>
        </p:nvSpPr>
        <p:spPr>
          <a:xfrm>
            <a:off x="26500143" y="35406943"/>
            <a:ext cx="4004040" cy="2677656"/>
          </a:xfrm>
          <a:prstGeom prst="rect">
            <a:avLst/>
          </a:prstGeom>
          <a:noFill/>
        </p:spPr>
        <p:txBody>
          <a:bodyPr wrap="square" rtlCol="0">
            <a:spAutoFit/>
          </a:bodyPr>
          <a:lstStyle/>
          <a:p>
            <a:r>
              <a:rPr lang="sk-SK" sz="2800" dirty="0" err="1">
                <a:solidFill>
                  <a:srgbClr val="002060"/>
                </a:solidFill>
                <a:latin typeface="Arial" panose="020B0604020202020204" pitchFamily="34" charset="0"/>
                <a:cs typeface="Arial" panose="020B0604020202020204" pitchFamily="34" charset="0"/>
              </a:rPr>
              <a:t>Figure</a:t>
            </a:r>
            <a:r>
              <a:rPr lang="sk-SK" sz="2800" dirty="0">
                <a:solidFill>
                  <a:srgbClr val="002060"/>
                </a:solidFill>
                <a:latin typeface="Arial" panose="020B0604020202020204" pitchFamily="34" charset="0"/>
                <a:cs typeface="Arial" panose="020B0604020202020204" pitchFamily="34" charset="0"/>
              </a:rPr>
              <a:t> 5. </a:t>
            </a:r>
            <a:r>
              <a:rPr lang="en-US" sz="2800" dirty="0">
                <a:solidFill>
                  <a:srgbClr val="002060"/>
                </a:solidFill>
                <a:latin typeface="Arial" panose="020B0604020202020204" pitchFamily="34" charset="0"/>
                <a:cs typeface="Arial" panose="020B0604020202020204" pitchFamily="34" charset="0"/>
              </a:rPr>
              <a:t>Evaluation of the comparison between the thermocouple model and the real thermocouple</a:t>
            </a:r>
            <a:endParaRPr lang="sk-SK" sz="2800" dirty="0">
              <a:solidFill>
                <a:srgbClr val="002060"/>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5DD2B577-4D44-1D6C-86D2-B69A544964B7}"/>
              </a:ext>
            </a:extLst>
          </p:cNvPr>
          <p:cNvSpPr txBox="1"/>
          <p:nvPr/>
        </p:nvSpPr>
        <p:spPr>
          <a:xfrm>
            <a:off x="19310805" y="23268264"/>
            <a:ext cx="9805890" cy="523220"/>
          </a:xfrm>
          <a:prstGeom prst="rect">
            <a:avLst/>
          </a:prstGeom>
          <a:noFill/>
        </p:spPr>
        <p:txBody>
          <a:bodyPr wrap="none" rtlCol="0">
            <a:spAutoFit/>
          </a:bodyPr>
          <a:lstStyle/>
          <a:p>
            <a:r>
              <a:rPr lang="sk-SK" sz="28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Figure</a:t>
            </a:r>
            <a:r>
              <a:rPr lang="sk-SK" sz="2800" dirty="0">
                <a:solidFill>
                  <a:srgbClr val="002060"/>
                </a:solidFill>
                <a:effectLst/>
                <a:latin typeface="Arial" panose="020B0604020202020204" pitchFamily="34" charset="0"/>
                <a:ea typeface="SimSun" panose="02010600030101010101" pitchFamily="2" charset="-122"/>
                <a:cs typeface="Arial" panose="020B0604020202020204" pitchFamily="34" charset="0"/>
              </a:rPr>
              <a:t> 3. </a:t>
            </a:r>
            <a:r>
              <a:rPr lang="en-GB" sz="2800" dirty="0">
                <a:solidFill>
                  <a:srgbClr val="002060"/>
                </a:solidFill>
                <a:effectLst/>
                <a:latin typeface="Arial" panose="020B0604020202020204" pitchFamily="34" charset="0"/>
                <a:ea typeface="SimSun" panose="02010600030101010101" pitchFamily="2" charset="-122"/>
                <a:cs typeface="Arial" panose="020B0604020202020204" pitchFamily="34" charset="0"/>
              </a:rPr>
              <a:t>Thermocouple body deflection measurement result </a:t>
            </a:r>
            <a:endParaRPr lang="sk-SK" sz="2800" dirty="0">
              <a:solidFill>
                <a:srgbClr val="002060"/>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C57482FA-5CD1-5D4E-BFBF-2441D34A5521}"/>
              </a:ext>
            </a:extLst>
          </p:cNvPr>
          <p:cNvSpPr txBox="1"/>
          <p:nvPr/>
        </p:nvSpPr>
        <p:spPr>
          <a:xfrm>
            <a:off x="19754448" y="29024419"/>
            <a:ext cx="8044190" cy="523220"/>
          </a:xfrm>
          <a:prstGeom prst="rect">
            <a:avLst/>
          </a:prstGeom>
          <a:noFill/>
        </p:spPr>
        <p:txBody>
          <a:bodyPr wrap="none" rtlCol="0">
            <a:spAutoFit/>
          </a:bodyPr>
          <a:lstStyle/>
          <a:p>
            <a:r>
              <a:rPr lang="sk-SK" sz="28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Figure</a:t>
            </a:r>
            <a:r>
              <a:rPr lang="sk-SK" sz="2800" dirty="0">
                <a:solidFill>
                  <a:srgbClr val="002060"/>
                </a:solidFill>
                <a:effectLst/>
                <a:latin typeface="Arial" panose="020B0604020202020204" pitchFamily="34" charset="0"/>
                <a:ea typeface="SimSun" panose="02010600030101010101" pitchFamily="2" charset="-122"/>
                <a:cs typeface="Arial" panose="020B0604020202020204" pitchFamily="34" charset="0"/>
              </a:rPr>
              <a:t> 4. </a:t>
            </a:r>
            <a:r>
              <a:rPr lang="en-US" sz="2800" dirty="0">
                <a:solidFill>
                  <a:srgbClr val="002060"/>
                </a:solidFill>
                <a:effectLst/>
                <a:latin typeface="Arial" panose="020B0604020202020204" pitchFamily="34" charset="0"/>
                <a:ea typeface="SimSun" panose="02010600030101010101" pitchFamily="2" charset="-122"/>
                <a:cs typeface="Arial" panose="020B0604020202020204" pitchFamily="34" charset="0"/>
              </a:rPr>
              <a:t>Resulting deflection values on the slider</a:t>
            </a:r>
            <a:endParaRPr lang="sk-SK" sz="28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4D98FAD19290244834A9F33EB2F16A2" ma:contentTypeVersion="17" ma:contentTypeDescription="Umožňuje vytvoriť nový dokument." ma:contentTypeScope="" ma:versionID="545b99476da15a9733083cc7e1f1407c">
  <xsd:schema xmlns:xsd="http://www.w3.org/2001/XMLSchema" xmlns:xs="http://www.w3.org/2001/XMLSchema" xmlns:p="http://schemas.microsoft.com/office/2006/metadata/properties" xmlns:ns3="1e0d6452-1d0d-4763-a134-9b4a7156c379" xmlns:ns4="89b6b485-1faf-411c-a09e-887505188554" targetNamespace="http://schemas.microsoft.com/office/2006/metadata/properties" ma:root="true" ma:fieldsID="c85f5595014fe22b040da2f60f318567" ns3:_="" ns4:_="">
    <xsd:import namespace="1e0d6452-1d0d-4763-a134-9b4a7156c379"/>
    <xsd:import namespace="89b6b485-1faf-411c-a09e-88750518855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MediaServiceAutoKeyPoints" minOccurs="0"/>
                <xsd:element ref="ns4:MediaServiceKeyPoint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0d6452-1d0d-4763-a134-9b4a7156c379" elementFormDefault="qualified">
    <xsd:import namespace="http://schemas.microsoft.com/office/2006/documentManagement/types"/>
    <xsd:import namespace="http://schemas.microsoft.com/office/infopath/2007/PartnerControls"/>
    <xsd:element name="SharedWithUsers" ma:index="8" nillable="true" ma:displayName="Zdieľa sa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Zdieľané s podrobnosťami" ma:internalName="SharedWithDetails" ma:readOnly="true">
      <xsd:simpleType>
        <xsd:restriction base="dms:Note">
          <xsd:maxLength value="255"/>
        </xsd:restriction>
      </xsd:simpleType>
    </xsd:element>
    <xsd:element name="SharingHintHash" ma:index="10" nillable="true" ma:displayName="Príkaz hash indikátora zdieľania"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b6b485-1faf-411c-a09e-88750518855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89b6b485-1faf-411c-a09e-88750518855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BECBA25-B65D-4638-A7A7-F046BBF89A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0d6452-1d0d-4763-a134-9b4a7156c379"/>
    <ds:schemaRef ds:uri="89b6b485-1faf-411c-a09e-8875051885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091616-A5D2-46B4-ABCF-38B0195EEAB0}">
  <ds:schemaRefs>
    <ds:schemaRef ds:uri="http://purl.org/dc/elements/1.1/"/>
    <ds:schemaRef ds:uri="http://purl.org/dc/terms/"/>
    <ds:schemaRef ds:uri="89b6b485-1faf-411c-a09e-887505188554"/>
    <ds:schemaRef ds:uri="http://purl.org/dc/dcmitype/"/>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1e0d6452-1d0d-4763-a134-9b4a7156c379"/>
    <ds:schemaRef ds:uri="http://schemas.microsoft.com/office/2006/metadata/properties"/>
  </ds:schemaRefs>
</ds:datastoreItem>
</file>

<file path=customXml/itemProps3.xml><?xml version="1.0" encoding="utf-8"?>
<ds:datastoreItem xmlns:ds="http://schemas.openxmlformats.org/officeDocument/2006/customXml" ds:itemID="{97506D96-7104-4C6C-903B-2C896EDDE8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92</TotalTime>
  <Words>688</Words>
  <Application>Microsoft Macintosh PowerPoint</Application>
  <PresentationFormat>Custom</PresentationFormat>
  <Paragraphs>26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Motív Office</vt:lpstr>
      <vt:lpstr>Validation of a virtual model of a contact thermocouple with real measurements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Kristína Kozáková</cp:lastModifiedBy>
  <cp:revision>3</cp:revision>
  <dcterms:created xsi:type="dcterms:W3CDTF">2024-08-16T05:44:32Z</dcterms:created>
  <dcterms:modified xsi:type="dcterms:W3CDTF">2025-04-04T18:45:23Z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0x01010084D98FAD19290244834A9F33EB2F16A2</vt:lpwstr>
  </property>
</Properties>
</file>