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CCECFF"/>
    <a:srgbClr val="DCE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redný štýl 2 - zvýrazneni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redný štýl 2 - zvýrazneni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691" y="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00" cy="360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CFF2F7-481D-4F7F-A0EB-EB1CEAE063AC}" type="doc">
      <dgm:prSet loTypeId="urn:microsoft.com/office/officeart/2005/8/layout/process1" loCatId="process" qsTypeId="urn:microsoft.com/office/officeart/2005/8/quickstyle/simple1" qsCatId="simple" csTypeId="urn:microsoft.com/office/officeart/2005/8/colors/accent0_1" csCatId="mainScheme" phldr="1"/>
      <dgm:spPr/>
    </dgm:pt>
    <dgm:pt modelId="{9031D4D3-7C9E-4A82-ABEA-1333F3D6BB36}">
      <dgm:prSet phldrT="[Text]"/>
      <dgm:spPr>
        <a:solidFill>
          <a:schemeClr val="bg2"/>
        </a:solidFill>
        <a:ln w="38100">
          <a:solidFill>
            <a:srgbClr val="002060"/>
          </a:solidFill>
        </a:ln>
      </dgm:spPr>
      <dgm:t>
        <a:bodyPr/>
        <a:lstStyle/>
        <a:p>
          <a:r>
            <a:rPr lang="sk-SK" dirty="0" err="1">
              <a:solidFill>
                <a:srgbClr val="002060"/>
              </a:solidFill>
            </a:rPr>
            <a:t>Systematic</a:t>
          </a:r>
          <a:r>
            <a:rPr lang="sk-SK" dirty="0">
              <a:solidFill>
                <a:srgbClr val="002060"/>
              </a:solidFill>
            </a:rPr>
            <a:t> </a:t>
          </a:r>
          <a:r>
            <a:rPr lang="sk-SK" dirty="0" err="1">
              <a:solidFill>
                <a:srgbClr val="002060"/>
              </a:solidFill>
            </a:rPr>
            <a:t>literature</a:t>
          </a:r>
          <a:r>
            <a:rPr lang="sk-SK" dirty="0">
              <a:solidFill>
                <a:srgbClr val="002060"/>
              </a:solidFill>
            </a:rPr>
            <a:t> </a:t>
          </a:r>
          <a:r>
            <a:rPr lang="sk-SK" dirty="0" err="1">
              <a:solidFill>
                <a:srgbClr val="002060"/>
              </a:solidFill>
            </a:rPr>
            <a:t>rewiew</a:t>
          </a:r>
          <a:endParaRPr lang="sk-SK" dirty="0">
            <a:solidFill>
              <a:srgbClr val="002060"/>
            </a:solidFill>
          </a:endParaRPr>
        </a:p>
      </dgm:t>
    </dgm:pt>
    <dgm:pt modelId="{94EF53B9-33BF-4895-8807-A4200051FA77}" type="parTrans" cxnId="{DF125AC0-CA04-471D-881D-EDB13FB6D462}">
      <dgm:prSet/>
      <dgm:spPr/>
      <dgm:t>
        <a:bodyPr/>
        <a:lstStyle/>
        <a:p>
          <a:endParaRPr lang="sk-SK"/>
        </a:p>
      </dgm:t>
    </dgm:pt>
    <dgm:pt modelId="{C7B5EF04-8C9A-4149-AA1C-D657968C5A7E}" type="sibTrans" cxnId="{DF125AC0-CA04-471D-881D-EDB13FB6D462}">
      <dgm:prSet/>
      <dgm:spPr/>
      <dgm:t>
        <a:bodyPr/>
        <a:lstStyle/>
        <a:p>
          <a:endParaRPr lang="sk-SK"/>
        </a:p>
      </dgm:t>
    </dgm:pt>
    <dgm:pt modelId="{10D7A993-9D81-411E-BF16-68447048D79F}">
      <dgm:prSet phldrT="[Text]"/>
      <dgm:spPr>
        <a:solidFill>
          <a:schemeClr val="bg2"/>
        </a:solidFill>
        <a:ln w="38100">
          <a:solidFill>
            <a:srgbClr val="002060"/>
          </a:solidFill>
        </a:ln>
      </dgm:spPr>
      <dgm:t>
        <a:bodyPr/>
        <a:lstStyle/>
        <a:p>
          <a:r>
            <a:rPr lang="sk-SK" dirty="0" err="1">
              <a:solidFill>
                <a:srgbClr val="002060"/>
              </a:solidFill>
            </a:rPr>
            <a:t>Case</a:t>
          </a:r>
          <a:r>
            <a:rPr lang="sk-SK" dirty="0">
              <a:solidFill>
                <a:srgbClr val="002060"/>
              </a:solidFill>
            </a:rPr>
            <a:t> study </a:t>
          </a:r>
          <a:r>
            <a:rPr lang="sk-SK" dirty="0" err="1">
              <a:solidFill>
                <a:srgbClr val="002060"/>
              </a:solidFill>
            </a:rPr>
            <a:t>selection</a:t>
          </a:r>
          <a:endParaRPr lang="sk-SK" dirty="0">
            <a:solidFill>
              <a:srgbClr val="002060"/>
            </a:solidFill>
          </a:endParaRPr>
        </a:p>
      </dgm:t>
    </dgm:pt>
    <dgm:pt modelId="{986208CC-C781-482A-928A-75365B4BE027}" type="parTrans" cxnId="{FA4F3536-1EFB-4E88-BE69-41B807B4243D}">
      <dgm:prSet/>
      <dgm:spPr/>
      <dgm:t>
        <a:bodyPr/>
        <a:lstStyle/>
        <a:p>
          <a:endParaRPr lang="sk-SK"/>
        </a:p>
      </dgm:t>
    </dgm:pt>
    <dgm:pt modelId="{27EEE981-0ACD-4BB6-A0C9-F75A5F9FA76D}" type="sibTrans" cxnId="{FA4F3536-1EFB-4E88-BE69-41B807B4243D}">
      <dgm:prSet/>
      <dgm:spPr/>
      <dgm:t>
        <a:bodyPr/>
        <a:lstStyle/>
        <a:p>
          <a:endParaRPr lang="sk-SK"/>
        </a:p>
      </dgm:t>
    </dgm:pt>
    <dgm:pt modelId="{A89EA152-1E49-4DE3-BACC-944553BA67EE}">
      <dgm:prSet phldrT="[Text]"/>
      <dgm:spPr>
        <a:solidFill>
          <a:schemeClr val="bg2"/>
        </a:solidFill>
        <a:ln w="38100">
          <a:solidFill>
            <a:srgbClr val="002060"/>
          </a:solidFill>
        </a:ln>
      </dgm:spPr>
      <dgm:t>
        <a:bodyPr/>
        <a:lstStyle/>
        <a:p>
          <a:r>
            <a:rPr lang="sk-SK" dirty="0" err="1">
              <a:solidFill>
                <a:srgbClr val="002060"/>
              </a:solidFill>
            </a:rPr>
            <a:t>Compartive</a:t>
          </a:r>
          <a:r>
            <a:rPr lang="sk-SK" dirty="0">
              <a:solidFill>
                <a:srgbClr val="002060"/>
              </a:solidFill>
            </a:rPr>
            <a:t> </a:t>
          </a:r>
          <a:r>
            <a:rPr lang="sk-SK" dirty="0" err="1">
              <a:solidFill>
                <a:srgbClr val="002060"/>
              </a:solidFill>
            </a:rPr>
            <a:t>analysis</a:t>
          </a:r>
          <a:endParaRPr lang="sk-SK" dirty="0">
            <a:solidFill>
              <a:srgbClr val="002060"/>
            </a:solidFill>
          </a:endParaRPr>
        </a:p>
      </dgm:t>
    </dgm:pt>
    <dgm:pt modelId="{49306543-CC45-462D-9AC7-3B3631DBEB38}" type="parTrans" cxnId="{6F570094-FD2D-47D8-85F3-DCC617878467}">
      <dgm:prSet/>
      <dgm:spPr/>
      <dgm:t>
        <a:bodyPr/>
        <a:lstStyle/>
        <a:p>
          <a:endParaRPr lang="sk-SK"/>
        </a:p>
      </dgm:t>
    </dgm:pt>
    <dgm:pt modelId="{C61EB076-655F-499D-9E3C-B953D9275A49}" type="sibTrans" cxnId="{6F570094-FD2D-47D8-85F3-DCC617878467}">
      <dgm:prSet/>
      <dgm:spPr/>
      <dgm:t>
        <a:bodyPr/>
        <a:lstStyle/>
        <a:p>
          <a:endParaRPr lang="sk-SK"/>
        </a:p>
      </dgm:t>
    </dgm:pt>
    <dgm:pt modelId="{F6CCC231-48EA-4C04-803B-B7174376449A}">
      <dgm:prSet phldrT="[Text]"/>
      <dgm:spPr>
        <a:solidFill>
          <a:schemeClr val="bg2"/>
        </a:solidFill>
        <a:ln w="38100">
          <a:solidFill>
            <a:srgbClr val="002060"/>
          </a:solidFill>
        </a:ln>
      </dgm:spPr>
      <dgm:t>
        <a:bodyPr/>
        <a:lstStyle/>
        <a:p>
          <a:r>
            <a:rPr lang="sk-SK" b="0" i="0" dirty="0" err="1">
              <a:solidFill>
                <a:srgbClr val="002060"/>
              </a:solidFill>
            </a:rPr>
            <a:t>Synthesis</a:t>
          </a:r>
          <a:r>
            <a:rPr lang="sk-SK" b="0" i="0" dirty="0">
              <a:solidFill>
                <a:srgbClr val="002060"/>
              </a:solidFill>
            </a:rPr>
            <a:t> and </a:t>
          </a:r>
          <a:r>
            <a:rPr lang="sk-SK" b="0" i="0" dirty="0" err="1">
              <a:solidFill>
                <a:srgbClr val="002060"/>
              </a:solidFill>
            </a:rPr>
            <a:t>Recommendation</a:t>
          </a:r>
          <a:endParaRPr lang="sk-SK" dirty="0">
            <a:solidFill>
              <a:srgbClr val="002060"/>
            </a:solidFill>
          </a:endParaRPr>
        </a:p>
      </dgm:t>
    </dgm:pt>
    <dgm:pt modelId="{3D76B2D6-0102-4386-835B-9C3C0F4D94F3}" type="parTrans" cxnId="{93964576-21D1-4705-801D-347C77B237FC}">
      <dgm:prSet/>
      <dgm:spPr/>
      <dgm:t>
        <a:bodyPr/>
        <a:lstStyle/>
        <a:p>
          <a:endParaRPr lang="sk-SK"/>
        </a:p>
      </dgm:t>
    </dgm:pt>
    <dgm:pt modelId="{684A5DC2-80D0-4248-8A92-EFA4B9DD2520}" type="sibTrans" cxnId="{93964576-21D1-4705-801D-347C77B237FC}">
      <dgm:prSet/>
      <dgm:spPr/>
      <dgm:t>
        <a:bodyPr/>
        <a:lstStyle/>
        <a:p>
          <a:endParaRPr lang="sk-SK"/>
        </a:p>
      </dgm:t>
    </dgm:pt>
    <dgm:pt modelId="{BC368067-FC52-41CE-BEB0-E7EE8797E65F}" type="pres">
      <dgm:prSet presAssocID="{2ECFF2F7-481D-4F7F-A0EB-EB1CEAE063AC}" presName="Name0" presStyleCnt="0">
        <dgm:presLayoutVars>
          <dgm:dir/>
          <dgm:resizeHandles val="exact"/>
        </dgm:presLayoutVars>
      </dgm:prSet>
      <dgm:spPr/>
    </dgm:pt>
    <dgm:pt modelId="{96959F37-1A34-4C41-8895-AF40E7411A2B}" type="pres">
      <dgm:prSet presAssocID="{9031D4D3-7C9E-4A82-ABEA-1333F3D6BB36}" presName="node" presStyleLbl="node1" presStyleIdx="0" presStyleCnt="4">
        <dgm:presLayoutVars>
          <dgm:bulletEnabled val="1"/>
        </dgm:presLayoutVars>
      </dgm:prSet>
      <dgm:spPr/>
    </dgm:pt>
    <dgm:pt modelId="{45AA8D75-1028-4371-B5B9-AF790C3DD16F}" type="pres">
      <dgm:prSet presAssocID="{C7B5EF04-8C9A-4149-AA1C-D657968C5A7E}" presName="sibTrans" presStyleLbl="sibTrans2D1" presStyleIdx="0" presStyleCnt="3"/>
      <dgm:spPr/>
    </dgm:pt>
    <dgm:pt modelId="{943AFBBA-EEA2-4956-B163-291A4ABFB22D}" type="pres">
      <dgm:prSet presAssocID="{C7B5EF04-8C9A-4149-AA1C-D657968C5A7E}" presName="connectorText" presStyleLbl="sibTrans2D1" presStyleIdx="0" presStyleCnt="3"/>
      <dgm:spPr/>
    </dgm:pt>
    <dgm:pt modelId="{50C302F5-0123-45A9-A454-1EE10789939B}" type="pres">
      <dgm:prSet presAssocID="{10D7A993-9D81-411E-BF16-68447048D79F}" presName="node" presStyleLbl="node1" presStyleIdx="1" presStyleCnt="4">
        <dgm:presLayoutVars>
          <dgm:bulletEnabled val="1"/>
        </dgm:presLayoutVars>
      </dgm:prSet>
      <dgm:spPr/>
    </dgm:pt>
    <dgm:pt modelId="{40494C20-4368-41D7-8D9B-579077556C79}" type="pres">
      <dgm:prSet presAssocID="{27EEE981-0ACD-4BB6-A0C9-F75A5F9FA76D}" presName="sibTrans" presStyleLbl="sibTrans2D1" presStyleIdx="1" presStyleCnt="3"/>
      <dgm:spPr/>
    </dgm:pt>
    <dgm:pt modelId="{7BEC63AA-DDAC-428E-B909-6E60658C6955}" type="pres">
      <dgm:prSet presAssocID="{27EEE981-0ACD-4BB6-A0C9-F75A5F9FA76D}" presName="connectorText" presStyleLbl="sibTrans2D1" presStyleIdx="1" presStyleCnt="3"/>
      <dgm:spPr/>
    </dgm:pt>
    <dgm:pt modelId="{2E91092F-1BA0-4FB3-B60C-7EB52A299531}" type="pres">
      <dgm:prSet presAssocID="{A89EA152-1E49-4DE3-BACC-944553BA67EE}" presName="node" presStyleLbl="node1" presStyleIdx="2" presStyleCnt="4">
        <dgm:presLayoutVars>
          <dgm:bulletEnabled val="1"/>
        </dgm:presLayoutVars>
      </dgm:prSet>
      <dgm:spPr/>
    </dgm:pt>
    <dgm:pt modelId="{5F3A0272-AAE2-4959-BFD7-B9D83313E9AD}" type="pres">
      <dgm:prSet presAssocID="{C61EB076-655F-499D-9E3C-B953D9275A49}" presName="sibTrans" presStyleLbl="sibTrans2D1" presStyleIdx="2" presStyleCnt="3"/>
      <dgm:spPr/>
    </dgm:pt>
    <dgm:pt modelId="{5A3ECAC0-D29B-4835-8352-7828C58C5221}" type="pres">
      <dgm:prSet presAssocID="{C61EB076-655F-499D-9E3C-B953D9275A49}" presName="connectorText" presStyleLbl="sibTrans2D1" presStyleIdx="2" presStyleCnt="3"/>
      <dgm:spPr/>
    </dgm:pt>
    <dgm:pt modelId="{C411DDAC-1A9E-47BA-BE41-74CDE0CFE616}" type="pres">
      <dgm:prSet presAssocID="{F6CCC231-48EA-4C04-803B-B7174376449A}" presName="node" presStyleLbl="node1" presStyleIdx="3" presStyleCnt="4">
        <dgm:presLayoutVars>
          <dgm:bulletEnabled val="1"/>
        </dgm:presLayoutVars>
      </dgm:prSet>
      <dgm:spPr/>
    </dgm:pt>
  </dgm:ptLst>
  <dgm:cxnLst>
    <dgm:cxn modelId="{FA4F3536-1EFB-4E88-BE69-41B807B4243D}" srcId="{2ECFF2F7-481D-4F7F-A0EB-EB1CEAE063AC}" destId="{10D7A993-9D81-411E-BF16-68447048D79F}" srcOrd="1" destOrd="0" parTransId="{986208CC-C781-482A-928A-75365B4BE027}" sibTransId="{27EEE981-0ACD-4BB6-A0C9-F75A5F9FA76D}"/>
    <dgm:cxn modelId="{8A897860-9205-4F68-B83A-E738CCCCFC8E}" type="presOf" srcId="{C7B5EF04-8C9A-4149-AA1C-D657968C5A7E}" destId="{943AFBBA-EEA2-4956-B163-291A4ABFB22D}" srcOrd="1" destOrd="0" presId="urn:microsoft.com/office/officeart/2005/8/layout/process1"/>
    <dgm:cxn modelId="{1984A960-702C-49DB-8EF2-1D487E983B0B}" type="presOf" srcId="{27EEE981-0ACD-4BB6-A0C9-F75A5F9FA76D}" destId="{7BEC63AA-DDAC-428E-B909-6E60658C6955}" srcOrd="1" destOrd="0" presId="urn:microsoft.com/office/officeart/2005/8/layout/process1"/>
    <dgm:cxn modelId="{1AA62C61-DF45-45EF-8224-48645F8E96C8}" type="presOf" srcId="{10D7A993-9D81-411E-BF16-68447048D79F}" destId="{50C302F5-0123-45A9-A454-1EE10789939B}" srcOrd="0" destOrd="0" presId="urn:microsoft.com/office/officeart/2005/8/layout/process1"/>
    <dgm:cxn modelId="{33A7BD44-3B95-4B62-906C-431D0526338D}" type="presOf" srcId="{9031D4D3-7C9E-4A82-ABEA-1333F3D6BB36}" destId="{96959F37-1A34-4C41-8895-AF40E7411A2B}" srcOrd="0" destOrd="0" presId="urn:microsoft.com/office/officeart/2005/8/layout/process1"/>
    <dgm:cxn modelId="{6C1A5568-034F-4C00-A687-2A1FC01CA5E0}" type="presOf" srcId="{C61EB076-655F-499D-9E3C-B953D9275A49}" destId="{5F3A0272-AAE2-4959-BFD7-B9D83313E9AD}" srcOrd="0" destOrd="0" presId="urn:microsoft.com/office/officeart/2005/8/layout/process1"/>
    <dgm:cxn modelId="{7DFC704A-4F71-495E-9CCD-4760CF3CDADC}" type="presOf" srcId="{2ECFF2F7-481D-4F7F-A0EB-EB1CEAE063AC}" destId="{BC368067-FC52-41CE-BEB0-E7EE8797E65F}" srcOrd="0" destOrd="0" presId="urn:microsoft.com/office/officeart/2005/8/layout/process1"/>
    <dgm:cxn modelId="{F7F8D04E-E386-4399-90E8-B63B5CB43EB3}" type="presOf" srcId="{C7B5EF04-8C9A-4149-AA1C-D657968C5A7E}" destId="{45AA8D75-1028-4371-B5B9-AF790C3DD16F}" srcOrd="0" destOrd="0" presId="urn:microsoft.com/office/officeart/2005/8/layout/process1"/>
    <dgm:cxn modelId="{93964576-21D1-4705-801D-347C77B237FC}" srcId="{2ECFF2F7-481D-4F7F-A0EB-EB1CEAE063AC}" destId="{F6CCC231-48EA-4C04-803B-B7174376449A}" srcOrd="3" destOrd="0" parTransId="{3D76B2D6-0102-4386-835B-9C3C0F4D94F3}" sibTransId="{684A5DC2-80D0-4248-8A92-EFA4B9DD2520}"/>
    <dgm:cxn modelId="{6F570094-FD2D-47D8-85F3-DCC617878467}" srcId="{2ECFF2F7-481D-4F7F-A0EB-EB1CEAE063AC}" destId="{A89EA152-1E49-4DE3-BACC-944553BA67EE}" srcOrd="2" destOrd="0" parTransId="{49306543-CC45-462D-9AC7-3B3631DBEB38}" sibTransId="{C61EB076-655F-499D-9E3C-B953D9275A49}"/>
    <dgm:cxn modelId="{5C157EB3-99BC-4185-B51E-94F1CDFA5065}" type="presOf" srcId="{F6CCC231-48EA-4C04-803B-B7174376449A}" destId="{C411DDAC-1A9E-47BA-BE41-74CDE0CFE616}" srcOrd="0" destOrd="0" presId="urn:microsoft.com/office/officeart/2005/8/layout/process1"/>
    <dgm:cxn modelId="{DF125AC0-CA04-471D-881D-EDB13FB6D462}" srcId="{2ECFF2F7-481D-4F7F-A0EB-EB1CEAE063AC}" destId="{9031D4D3-7C9E-4A82-ABEA-1333F3D6BB36}" srcOrd="0" destOrd="0" parTransId="{94EF53B9-33BF-4895-8807-A4200051FA77}" sibTransId="{C7B5EF04-8C9A-4149-AA1C-D657968C5A7E}"/>
    <dgm:cxn modelId="{4E2BA8C9-3A5E-4CD0-906F-ED113704B0C9}" type="presOf" srcId="{C61EB076-655F-499D-9E3C-B953D9275A49}" destId="{5A3ECAC0-D29B-4835-8352-7828C58C5221}" srcOrd="1" destOrd="0" presId="urn:microsoft.com/office/officeart/2005/8/layout/process1"/>
    <dgm:cxn modelId="{9C9142F2-9A5F-4CDA-8A37-29110D8C917F}" type="presOf" srcId="{A89EA152-1E49-4DE3-BACC-944553BA67EE}" destId="{2E91092F-1BA0-4FB3-B60C-7EB52A299531}" srcOrd="0" destOrd="0" presId="urn:microsoft.com/office/officeart/2005/8/layout/process1"/>
    <dgm:cxn modelId="{C15BA6FF-0134-4F9F-8072-3EF4896D9BAF}" type="presOf" srcId="{27EEE981-0ACD-4BB6-A0C9-F75A5F9FA76D}" destId="{40494C20-4368-41D7-8D9B-579077556C79}" srcOrd="0" destOrd="0" presId="urn:microsoft.com/office/officeart/2005/8/layout/process1"/>
    <dgm:cxn modelId="{E3170917-3EF4-4F28-AE12-42416DE18ADE}" type="presParOf" srcId="{BC368067-FC52-41CE-BEB0-E7EE8797E65F}" destId="{96959F37-1A34-4C41-8895-AF40E7411A2B}" srcOrd="0" destOrd="0" presId="urn:microsoft.com/office/officeart/2005/8/layout/process1"/>
    <dgm:cxn modelId="{8B297D90-4864-4DCD-AE4C-5E45B72E7000}" type="presParOf" srcId="{BC368067-FC52-41CE-BEB0-E7EE8797E65F}" destId="{45AA8D75-1028-4371-B5B9-AF790C3DD16F}" srcOrd="1" destOrd="0" presId="urn:microsoft.com/office/officeart/2005/8/layout/process1"/>
    <dgm:cxn modelId="{ADAE9D19-5F59-4828-A56D-B59C89F21005}" type="presParOf" srcId="{45AA8D75-1028-4371-B5B9-AF790C3DD16F}" destId="{943AFBBA-EEA2-4956-B163-291A4ABFB22D}" srcOrd="0" destOrd="0" presId="urn:microsoft.com/office/officeart/2005/8/layout/process1"/>
    <dgm:cxn modelId="{CBCAEC1F-5B0B-4451-9701-97C6D10AF037}" type="presParOf" srcId="{BC368067-FC52-41CE-BEB0-E7EE8797E65F}" destId="{50C302F5-0123-45A9-A454-1EE10789939B}" srcOrd="2" destOrd="0" presId="urn:microsoft.com/office/officeart/2005/8/layout/process1"/>
    <dgm:cxn modelId="{9409F8CE-4E11-4C19-A2DE-EE7C9449190E}" type="presParOf" srcId="{BC368067-FC52-41CE-BEB0-E7EE8797E65F}" destId="{40494C20-4368-41D7-8D9B-579077556C79}" srcOrd="3" destOrd="0" presId="urn:microsoft.com/office/officeart/2005/8/layout/process1"/>
    <dgm:cxn modelId="{F5C401C1-DBDE-40CB-B72B-ADC54B151093}" type="presParOf" srcId="{40494C20-4368-41D7-8D9B-579077556C79}" destId="{7BEC63AA-DDAC-428E-B909-6E60658C6955}" srcOrd="0" destOrd="0" presId="urn:microsoft.com/office/officeart/2005/8/layout/process1"/>
    <dgm:cxn modelId="{2C630E12-2DA2-48C9-A65A-80B833637DE7}" type="presParOf" srcId="{BC368067-FC52-41CE-BEB0-E7EE8797E65F}" destId="{2E91092F-1BA0-4FB3-B60C-7EB52A299531}" srcOrd="4" destOrd="0" presId="urn:microsoft.com/office/officeart/2005/8/layout/process1"/>
    <dgm:cxn modelId="{C7A00552-D3DA-430C-A3E5-661A1B8C4612}" type="presParOf" srcId="{BC368067-FC52-41CE-BEB0-E7EE8797E65F}" destId="{5F3A0272-AAE2-4959-BFD7-B9D83313E9AD}" srcOrd="5" destOrd="0" presId="urn:microsoft.com/office/officeart/2005/8/layout/process1"/>
    <dgm:cxn modelId="{B3BF7B61-F762-464E-A7F7-0E80C653741A}" type="presParOf" srcId="{5F3A0272-AAE2-4959-BFD7-B9D83313E9AD}" destId="{5A3ECAC0-D29B-4835-8352-7828C58C5221}" srcOrd="0" destOrd="0" presId="urn:microsoft.com/office/officeart/2005/8/layout/process1"/>
    <dgm:cxn modelId="{9A20CFCA-8066-4F98-B7CB-C1990A5BE4C5}" type="presParOf" srcId="{BC368067-FC52-41CE-BEB0-E7EE8797E65F}" destId="{C411DDAC-1A9E-47BA-BE41-74CDE0CFE616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3DAFE0-9AF8-4F3E-8E55-78814F2FDF42}" type="doc">
      <dgm:prSet loTypeId="urn:microsoft.com/office/officeart/2005/8/layout/process3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sk-SK"/>
        </a:p>
      </dgm:t>
    </dgm:pt>
    <dgm:pt modelId="{3D3DBA3D-D218-414A-BB3C-8C58DED070F7}">
      <dgm:prSet phldrT="[Text]" custT="1"/>
      <dgm:spPr/>
      <dgm:t>
        <a:bodyPr/>
        <a:lstStyle/>
        <a:p>
          <a:r>
            <a:rPr lang="sk-SK" sz="3200" b="1"/>
            <a:t>🔍</a:t>
          </a:r>
          <a:r>
            <a:rPr lang="sk-SK" sz="3200"/>
            <a:t>Conclusions</a:t>
          </a:r>
          <a:endParaRPr lang="sk-SK" sz="3200" dirty="0"/>
        </a:p>
      </dgm:t>
    </dgm:pt>
    <dgm:pt modelId="{3AF6F7FC-67E2-47AD-8702-C2EC44F98ADD}" type="parTrans" cxnId="{729DBDCE-38A5-4D94-A1C4-26AAAF11BA95}">
      <dgm:prSet/>
      <dgm:spPr/>
      <dgm:t>
        <a:bodyPr/>
        <a:lstStyle/>
        <a:p>
          <a:endParaRPr lang="sk-SK" sz="1200"/>
        </a:p>
      </dgm:t>
    </dgm:pt>
    <dgm:pt modelId="{02B7A30A-0DA8-4355-817F-18D4135B7587}" type="sibTrans" cxnId="{729DBDCE-38A5-4D94-A1C4-26AAAF11BA95}">
      <dgm:prSet custT="1"/>
      <dgm:spPr/>
      <dgm:t>
        <a:bodyPr/>
        <a:lstStyle/>
        <a:p>
          <a:endParaRPr lang="sk-SK" sz="2400"/>
        </a:p>
      </dgm:t>
    </dgm:pt>
    <dgm:pt modelId="{86116D04-F463-4062-9F37-242D404DAEA6}">
      <dgm:prSet phldrT="[Text]" custT="1"/>
      <dgm:spPr/>
      <dgm:t>
        <a:bodyPr/>
        <a:lstStyle/>
        <a:p>
          <a:pPr>
            <a:buClr>
              <a:srgbClr val="002060"/>
            </a:buClr>
            <a:buFont typeface="Wingdings" panose="05000000000000000000" pitchFamily="2" charset="2"/>
            <a:buChar char="Ø"/>
          </a:pPr>
          <a:r>
            <a:rPr lang="en-US" sz="3000" dirty="0">
              <a:solidFill>
                <a:srgbClr val="002060"/>
              </a:solidFill>
            </a:rPr>
            <a:t>✅ IoT &amp; Big Data improve traffic, transit, and sustainability</a:t>
          </a:r>
          <a:endParaRPr lang="sk-SK" sz="3000" dirty="0">
            <a:solidFill>
              <a:srgbClr val="002060"/>
            </a:solidFill>
          </a:endParaRPr>
        </a:p>
      </dgm:t>
    </dgm:pt>
    <dgm:pt modelId="{38B3F715-B5C5-47D3-82C3-CFEC1A03E9E8}" type="parTrans" cxnId="{E1EAB72B-1794-4FD4-A6FE-7E1DB20D7745}">
      <dgm:prSet/>
      <dgm:spPr/>
      <dgm:t>
        <a:bodyPr/>
        <a:lstStyle/>
        <a:p>
          <a:endParaRPr lang="sk-SK" sz="1200"/>
        </a:p>
      </dgm:t>
    </dgm:pt>
    <dgm:pt modelId="{7D462912-BF2B-4FE0-A42C-3FCE58825244}" type="sibTrans" cxnId="{E1EAB72B-1794-4FD4-A6FE-7E1DB20D7745}">
      <dgm:prSet/>
      <dgm:spPr/>
      <dgm:t>
        <a:bodyPr/>
        <a:lstStyle/>
        <a:p>
          <a:endParaRPr lang="sk-SK" sz="1200"/>
        </a:p>
      </dgm:t>
    </dgm:pt>
    <dgm:pt modelId="{654923B4-9A41-4BDF-A312-C55611D07C62}">
      <dgm:prSet phldrT="[Text]" custT="1"/>
      <dgm:spPr/>
      <dgm:t>
        <a:bodyPr/>
        <a:lstStyle/>
        <a:p>
          <a:r>
            <a:rPr lang="sk-SK" sz="3200" b="1"/>
            <a:t>⚡</a:t>
          </a:r>
          <a:r>
            <a:rPr lang="sk-SK" sz="3200"/>
            <a:t>Impact</a:t>
          </a:r>
          <a:endParaRPr lang="sk-SK" sz="3200" dirty="0"/>
        </a:p>
      </dgm:t>
    </dgm:pt>
    <dgm:pt modelId="{CC175C64-4746-481C-BC2A-F862A9DB3DA1}" type="parTrans" cxnId="{9F0D5F0A-9150-4B0E-8103-B2E384DF5A49}">
      <dgm:prSet/>
      <dgm:spPr/>
      <dgm:t>
        <a:bodyPr/>
        <a:lstStyle/>
        <a:p>
          <a:endParaRPr lang="sk-SK" sz="1200"/>
        </a:p>
      </dgm:t>
    </dgm:pt>
    <dgm:pt modelId="{4F2FB0AB-61C0-4557-9BA3-93230287EF3E}" type="sibTrans" cxnId="{9F0D5F0A-9150-4B0E-8103-B2E384DF5A49}">
      <dgm:prSet custT="1"/>
      <dgm:spPr/>
      <dgm:t>
        <a:bodyPr/>
        <a:lstStyle/>
        <a:p>
          <a:endParaRPr lang="sk-SK" sz="2400"/>
        </a:p>
      </dgm:t>
    </dgm:pt>
    <dgm:pt modelId="{375F01C8-6B16-4595-951B-88D6E9C454D4}">
      <dgm:prSet phldrT="[Text]" custT="1"/>
      <dgm:spPr/>
      <dgm:t>
        <a:bodyPr/>
        <a:lstStyle/>
        <a:p>
          <a:pPr>
            <a:buClr>
              <a:srgbClr val="002060"/>
            </a:buClr>
            <a:buFont typeface="Wingdings" panose="05000000000000000000" pitchFamily="2" charset="2"/>
            <a:buChar char="Ø"/>
          </a:pPr>
          <a:r>
            <a:rPr lang="sk-SK" sz="3000" dirty="0">
              <a:solidFill>
                <a:srgbClr val="002060"/>
              </a:solidFill>
            </a:rPr>
            <a:t>⚙️ </a:t>
          </a:r>
          <a:r>
            <a:rPr lang="sk-SK" sz="3000" dirty="0" err="1">
              <a:solidFill>
                <a:srgbClr val="002060"/>
              </a:solidFill>
            </a:rPr>
            <a:t>Real-time</a:t>
          </a:r>
          <a:r>
            <a:rPr lang="sk-SK" sz="3000" dirty="0">
              <a:solidFill>
                <a:srgbClr val="002060"/>
              </a:solidFill>
            </a:rPr>
            <a:t>, </a:t>
          </a:r>
          <a:r>
            <a:rPr lang="sk-SK" sz="3000" dirty="0" err="1">
              <a:solidFill>
                <a:srgbClr val="002060"/>
              </a:solidFill>
            </a:rPr>
            <a:t>data-driven</a:t>
          </a:r>
          <a:r>
            <a:rPr lang="sk-SK" sz="3000" dirty="0">
              <a:solidFill>
                <a:srgbClr val="002060"/>
              </a:solidFill>
            </a:rPr>
            <a:t> mobility </a:t>
          </a:r>
          <a:r>
            <a:rPr lang="sk-SK" sz="3000" dirty="0" err="1">
              <a:solidFill>
                <a:srgbClr val="002060"/>
              </a:solidFill>
            </a:rPr>
            <a:t>decisions</a:t>
          </a:r>
          <a:endParaRPr lang="sk-SK" sz="3000" dirty="0">
            <a:solidFill>
              <a:srgbClr val="002060"/>
            </a:solidFill>
          </a:endParaRPr>
        </a:p>
      </dgm:t>
    </dgm:pt>
    <dgm:pt modelId="{9DF7A680-D2DA-4EF3-B42A-9F4DF53B093E}" type="parTrans" cxnId="{FB2D6354-7A87-451B-BDA3-D63AA38C892E}">
      <dgm:prSet/>
      <dgm:spPr/>
      <dgm:t>
        <a:bodyPr/>
        <a:lstStyle/>
        <a:p>
          <a:endParaRPr lang="sk-SK" sz="1200"/>
        </a:p>
      </dgm:t>
    </dgm:pt>
    <dgm:pt modelId="{F5751789-0C24-4E3C-81F1-90B2C8683BE6}" type="sibTrans" cxnId="{FB2D6354-7A87-451B-BDA3-D63AA38C892E}">
      <dgm:prSet/>
      <dgm:spPr/>
      <dgm:t>
        <a:bodyPr/>
        <a:lstStyle/>
        <a:p>
          <a:endParaRPr lang="sk-SK" sz="1200"/>
        </a:p>
      </dgm:t>
    </dgm:pt>
    <dgm:pt modelId="{2DE76594-ACF8-4DD7-91AE-5B136873D499}">
      <dgm:prSet phldrT="[Text]" custT="1"/>
      <dgm:spPr/>
      <dgm:t>
        <a:bodyPr/>
        <a:lstStyle/>
        <a:p>
          <a:r>
            <a:rPr lang="sk-SK" sz="3200" b="0" dirty="0"/>
            <a:t>🚀 </a:t>
          </a:r>
          <a:r>
            <a:rPr lang="sk-SK" sz="3200" b="0" dirty="0" err="1"/>
            <a:t>Future</a:t>
          </a:r>
          <a:r>
            <a:rPr lang="sk-SK" sz="3200" b="0" dirty="0"/>
            <a:t> </a:t>
          </a:r>
          <a:r>
            <a:rPr lang="sk-SK" sz="3200" b="0" dirty="0" err="1"/>
            <a:t>Research</a:t>
          </a:r>
          <a:endParaRPr lang="sk-SK" sz="3200" b="0" dirty="0"/>
        </a:p>
      </dgm:t>
    </dgm:pt>
    <dgm:pt modelId="{0671BD65-583F-4EC8-AD28-A9F1008E9439}" type="parTrans" cxnId="{AE09BC2A-10C2-444B-A983-2AF98B695391}">
      <dgm:prSet/>
      <dgm:spPr/>
      <dgm:t>
        <a:bodyPr/>
        <a:lstStyle/>
        <a:p>
          <a:endParaRPr lang="sk-SK" sz="1200"/>
        </a:p>
      </dgm:t>
    </dgm:pt>
    <dgm:pt modelId="{3728686B-996D-4012-8541-2947293EA65B}" type="sibTrans" cxnId="{AE09BC2A-10C2-444B-A983-2AF98B695391}">
      <dgm:prSet/>
      <dgm:spPr/>
      <dgm:t>
        <a:bodyPr/>
        <a:lstStyle/>
        <a:p>
          <a:endParaRPr lang="sk-SK" sz="1200"/>
        </a:p>
      </dgm:t>
    </dgm:pt>
    <dgm:pt modelId="{CBCDAFB7-5D32-4F05-AE85-731A9C677CE7}">
      <dgm:prSet phldrT="[Text]" custT="1"/>
      <dgm:spPr/>
      <dgm:t>
        <a:bodyPr/>
        <a:lstStyle/>
        <a:p>
          <a:pPr>
            <a:buClr>
              <a:srgbClr val="002060"/>
            </a:buClr>
            <a:buFont typeface="Wingdings" panose="05000000000000000000" pitchFamily="2" charset="2"/>
            <a:buChar char="Ø"/>
          </a:pPr>
          <a:r>
            <a:rPr lang="en-US" sz="3000" dirty="0">
              <a:solidFill>
                <a:srgbClr val="002060"/>
              </a:solidFill>
            </a:rPr>
            <a:t>🔗 Build scalable, interoperable smart systems</a:t>
          </a:r>
          <a:endParaRPr lang="sk-SK" sz="3000" dirty="0">
            <a:solidFill>
              <a:srgbClr val="002060"/>
            </a:solidFill>
          </a:endParaRPr>
        </a:p>
      </dgm:t>
    </dgm:pt>
    <dgm:pt modelId="{C5D53DEC-2D39-4FC5-9F77-428A05967AEA}" type="parTrans" cxnId="{A5F3084C-0D42-4829-882C-1BADB12B93E1}">
      <dgm:prSet/>
      <dgm:spPr/>
      <dgm:t>
        <a:bodyPr/>
        <a:lstStyle/>
        <a:p>
          <a:endParaRPr lang="sk-SK" sz="1200"/>
        </a:p>
      </dgm:t>
    </dgm:pt>
    <dgm:pt modelId="{CB9D5793-F79C-4A1E-BB0F-ADE5FC7D43FF}" type="sibTrans" cxnId="{A5F3084C-0D42-4829-882C-1BADB12B93E1}">
      <dgm:prSet/>
      <dgm:spPr/>
      <dgm:t>
        <a:bodyPr/>
        <a:lstStyle/>
        <a:p>
          <a:endParaRPr lang="sk-SK" sz="1200"/>
        </a:p>
      </dgm:t>
    </dgm:pt>
    <dgm:pt modelId="{21D1892A-959D-430A-AF14-D9119BDA81F9}">
      <dgm:prSet custT="1"/>
      <dgm:spPr/>
      <dgm:t>
        <a:bodyPr/>
        <a:lstStyle/>
        <a:p>
          <a:pPr>
            <a:buClr>
              <a:srgbClr val="002060"/>
            </a:buClr>
            <a:buFont typeface="Wingdings" panose="05000000000000000000" pitchFamily="2" charset="2"/>
            <a:buChar char="Ø"/>
          </a:pPr>
          <a:r>
            <a:rPr lang="it-IT" sz="3000" dirty="0">
              <a:solidFill>
                <a:srgbClr val="002060"/>
              </a:solidFill>
            </a:rPr>
            <a:t>📉 21% ↓ </a:t>
          </a:r>
          <a:r>
            <a:rPr lang="it-IT" sz="3000" dirty="0" err="1">
              <a:solidFill>
                <a:srgbClr val="002060"/>
              </a:solidFill>
            </a:rPr>
            <a:t>traffic</a:t>
          </a:r>
          <a:r>
            <a:rPr lang="it-IT" sz="3000" dirty="0">
              <a:solidFill>
                <a:srgbClr val="002060"/>
              </a:solidFill>
            </a:rPr>
            <a:t> in </a:t>
          </a:r>
          <a:r>
            <a:rPr lang="it-IT" sz="3000" dirty="0" err="1">
              <a:solidFill>
                <a:srgbClr val="002060"/>
              </a:solidFill>
            </a:rPr>
            <a:t>Barcelona</a:t>
          </a:r>
          <a:endParaRPr lang="it-IT" sz="3000" dirty="0">
            <a:solidFill>
              <a:srgbClr val="002060"/>
            </a:solidFill>
          </a:endParaRPr>
        </a:p>
      </dgm:t>
    </dgm:pt>
    <dgm:pt modelId="{6B978E6D-76F0-40A6-BBDF-AABCC9FF0708}" type="parTrans" cxnId="{609D300E-9F45-4783-B6AF-C9381F47A7C2}">
      <dgm:prSet/>
      <dgm:spPr/>
      <dgm:t>
        <a:bodyPr/>
        <a:lstStyle/>
        <a:p>
          <a:endParaRPr lang="sk-SK" sz="1200"/>
        </a:p>
      </dgm:t>
    </dgm:pt>
    <dgm:pt modelId="{1ED5C338-A7AF-4C97-97F1-36D1A48B9273}" type="sibTrans" cxnId="{609D300E-9F45-4783-B6AF-C9381F47A7C2}">
      <dgm:prSet/>
      <dgm:spPr/>
      <dgm:t>
        <a:bodyPr/>
        <a:lstStyle/>
        <a:p>
          <a:endParaRPr lang="sk-SK" sz="1200"/>
        </a:p>
      </dgm:t>
    </dgm:pt>
    <dgm:pt modelId="{CCDC5454-ABF9-490E-84E5-C7AF31761100}">
      <dgm:prSet custT="1"/>
      <dgm:spPr/>
      <dgm:t>
        <a:bodyPr/>
        <a:lstStyle/>
        <a:p>
          <a:pPr>
            <a:buClr>
              <a:srgbClr val="002060"/>
            </a:buClr>
            <a:buFont typeface="Wingdings" panose="05000000000000000000" pitchFamily="2" charset="2"/>
            <a:buChar char="Ø"/>
          </a:pPr>
          <a:r>
            <a:rPr lang="en-US" sz="3000" dirty="0">
              <a:solidFill>
                <a:srgbClr val="002060"/>
              </a:solidFill>
            </a:rPr>
            <a:t>🚌 25% ↓ delays in Copenhagen</a:t>
          </a:r>
        </a:p>
      </dgm:t>
    </dgm:pt>
    <dgm:pt modelId="{4AB8E645-27A7-4041-B518-EF1F4B995F54}" type="parTrans" cxnId="{AC0E8FF3-A81D-470C-8B65-F67274CDF872}">
      <dgm:prSet/>
      <dgm:spPr/>
      <dgm:t>
        <a:bodyPr/>
        <a:lstStyle/>
        <a:p>
          <a:endParaRPr lang="sk-SK" sz="1200"/>
        </a:p>
      </dgm:t>
    </dgm:pt>
    <dgm:pt modelId="{80A14365-8829-4D52-B684-E4444E6BEB72}" type="sibTrans" cxnId="{AC0E8FF3-A81D-470C-8B65-F67274CDF872}">
      <dgm:prSet/>
      <dgm:spPr/>
      <dgm:t>
        <a:bodyPr/>
        <a:lstStyle/>
        <a:p>
          <a:endParaRPr lang="sk-SK" sz="1200"/>
        </a:p>
      </dgm:t>
    </dgm:pt>
    <dgm:pt modelId="{B2904C79-8CC2-4238-BF7D-C8D2BF36BD73}">
      <dgm:prSet custT="1"/>
      <dgm:spPr/>
      <dgm:t>
        <a:bodyPr/>
        <a:lstStyle/>
        <a:p>
          <a:pPr>
            <a:buClr>
              <a:srgbClr val="002060"/>
            </a:buClr>
            <a:buFont typeface="Wingdings" panose="05000000000000000000" pitchFamily="2" charset="2"/>
            <a:buChar char="Ø"/>
          </a:pPr>
          <a:r>
            <a:rPr lang="en-US" sz="3000" dirty="0">
              <a:solidFill>
                <a:srgbClr val="002060"/>
              </a:solidFill>
            </a:rPr>
            <a:t>🚴 38% of trips by bike in Amsterdam</a:t>
          </a:r>
        </a:p>
      </dgm:t>
    </dgm:pt>
    <dgm:pt modelId="{C3D5DCE4-4863-4B5B-9FFA-21AA1A9E9C7A}" type="parTrans" cxnId="{D9113D8C-6702-48F0-9A86-C38749A8CDD8}">
      <dgm:prSet/>
      <dgm:spPr/>
      <dgm:t>
        <a:bodyPr/>
        <a:lstStyle/>
        <a:p>
          <a:endParaRPr lang="sk-SK" sz="1200"/>
        </a:p>
      </dgm:t>
    </dgm:pt>
    <dgm:pt modelId="{F617B631-5561-4DD9-9CE6-299C32F12BA0}" type="sibTrans" cxnId="{D9113D8C-6702-48F0-9A86-C38749A8CDD8}">
      <dgm:prSet/>
      <dgm:spPr/>
      <dgm:t>
        <a:bodyPr/>
        <a:lstStyle/>
        <a:p>
          <a:endParaRPr lang="sk-SK" sz="1200"/>
        </a:p>
      </dgm:t>
    </dgm:pt>
    <dgm:pt modelId="{CCCB0C2B-06E7-4F0C-BB80-5F698D4AE1B6}">
      <dgm:prSet custT="1"/>
      <dgm:spPr/>
      <dgm:t>
        <a:bodyPr/>
        <a:lstStyle/>
        <a:p>
          <a:pPr>
            <a:buClr>
              <a:srgbClr val="002060"/>
            </a:buClr>
            <a:buFont typeface="Wingdings" panose="05000000000000000000" pitchFamily="2" charset="2"/>
            <a:buChar char="Ø"/>
          </a:pPr>
          <a:r>
            <a:rPr lang="en-US" sz="3000" dirty="0">
              <a:solidFill>
                <a:srgbClr val="002060"/>
              </a:solidFill>
            </a:rPr>
            <a:t>🤝 Open data → citizen engagement</a:t>
          </a:r>
        </a:p>
      </dgm:t>
    </dgm:pt>
    <dgm:pt modelId="{61ED9402-ECCB-4F6C-A858-92941700B51C}" type="parTrans" cxnId="{015BAB6D-2645-4913-8379-225BA7546D78}">
      <dgm:prSet/>
      <dgm:spPr/>
      <dgm:t>
        <a:bodyPr/>
        <a:lstStyle/>
        <a:p>
          <a:endParaRPr lang="sk-SK" sz="1200"/>
        </a:p>
      </dgm:t>
    </dgm:pt>
    <dgm:pt modelId="{A0C49A2E-5867-47AA-A9E1-0AE9431FED9F}" type="sibTrans" cxnId="{015BAB6D-2645-4913-8379-225BA7546D78}">
      <dgm:prSet/>
      <dgm:spPr/>
      <dgm:t>
        <a:bodyPr/>
        <a:lstStyle/>
        <a:p>
          <a:endParaRPr lang="sk-SK" sz="1200"/>
        </a:p>
      </dgm:t>
    </dgm:pt>
    <dgm:pt modelId="{35DDF386-3AB8-4923-B8FB-D007E1DF4676}">
      <dgm:prSet custT="1"/>
      <dgm:spPr/>
      <dgm:t>
        <a:bodyPr/>
        <a:lstStyle/>
        <a:p>
          <a:pPr>
            <a:buClr>
              <a:srgbClr val="002060"/>
            </a:buClr>
            <a:buFont typeface="Wingdings" panose="05000000000000000000" pitchFamily="2" charset="2"/>
            <a:buChar char="Ø"/>
          </a:pPr>
          <a:r>
            <a:rPr lang="sk-SK" sz="3000" dirty="0">
              <a:solidFill>
                <a:srgbClr val="002060"/>
              </a:solidFill>
            </a:rPr>
            <a:t>🤖 </a:t>
          </a:r>
          <a:r>
            <a:rPr lang="sk-SK" sz="3000" dirty="0" err="1">
              <a:solidFill>
                <a:srgbClr val="002060"/>
              </a:solidFill>
            </a:rPr>
            <a:t>Integrate</a:t>
          </a:r>
          <a:r>
            <a:rPr lang="sk-SK" sz="3000" dirty="0">
              <a:solidFill>
                <a:srgbClr val="002060"/>
              </a:solidFill>
            </a:rPr>
            <a:t> AI </a:t>
          </a:r>
          <a:r>
            <a:rPr lang="sk-SK" sz="3000" dirty="0" err="1">
              <a:solidFill>
                <a:srgbClr val="002060"/>
              </a:solidFill>
            </a:rPr>
            <a:t>for</a:t>
          </a:r>
          <a:r>
            <a:rPr lang="sk-SK" sz="3000" dirty="0">
              <a:solidFill>
                <a:srgbClr val="002060"/>
              </a:solidFill>
            </a:rPr>
            <a:t> </a:t>
          </a:r>
          <a:r>
            <a:rPr lang="sk-SK" sz="3000" dirty="0" err="1">
              <a:solidFill>
                <a:srgbClr val="002060"/>
              </a:solidFill>
            </a:rPr>
            <a:t>smarter</a:t>
          </a:r>
          <a:r>
            <a:rPr lang="sk-SK" sz="3000" dirty="0">
              <a:solidFill>
                <a:srgbClr val="002060"/>
              </a:solidFill>
            </a:rPr>
            <a:t> transport </a:t>
          </a:r>
          <a:r>
            <a:rPr lang="sk-SK" sz="3000" dirty="0" err="1">
              <a:solidFill>
                <a:srgbClr val="002060"/>
              </a:solidFill>
            </a:rPr>
            <a:t>models</a:t>
          </a:r>
          <a:endParaRPr lang="sk-SK" sz="3000" dirty="0">
            <a:solidFill>
              <a:srgbClr val="002060"/>
            </a:solidFill>
          </a:endParaRPr>
        </a:p>
      </dgm:t>
    </dgm:pt>
    <dgm:pt modelId="{6861082A-93FA-4021-BF80-4B7723478915}" type="parTrans" cxnId="{70B3D890-C96D-41E5-A713-F4FDA63A0301}">
      <dgm:prSet/>
      <dgm:spPr/>
      <dgm:t>
        <a:bodyPr/>
        <a:lstStyle/>
        <a:p>
          <a:endParaRPr lang="sk-SK" sz="1200"/>
        </a:p>
      </dgm:t>
    </dgm:pt>
    <dgm:pt modelId="{D6F4C27B-A41A-4C6A-8A14-11FB156D2440}" type="sibTrans" cxnId="{70B3D890-C96D-41E5-A713-F4FDA63A0301}">
      <dgm:prSet/>
      <dgm:spPr/>
      <dgm:t>
        <a:bodyPr/>
        <a:lstStyle/>
        <a:p>
          <a:endParaRPr lang="sk-SK" sz="1200"/>
        </a:p>
      </dgm:t>
    </dgm:pt>
    <dgm:pt modelId="{62A86F4A-6333-4F29-873A-D9667D579564}">
      <dgm:prSet custT="1"/>
      <dgm:spPr/>
      <dgm:t>
        <a:bodyPr/>
        <a:lstStyle/>
        <a:p>
          <a:pPr>
            <a:buClr>
              <a:srgbClr val="002060"/>
            </a:buClr>
            <a:buFont typeface="Wingdings" panose="05000000000000000000" pitchFamily="2" charset="2"/>
            <a:buChar char="Ø"/>
          </a:pPr>
          <a:r>
            <a:rPr lang="en-US" sz="3000" dirty="0">
              <a:solidFill>
                <a:srgbClr val="002060"/>
              </a:solidFill>
            </a:rPr>
            <a:t>🔐 Strengthen privacy &amp; data governance</a:t>
          </a:r>
        </a:p>
      </dgm:t>
    </dgm:pt>
    <dgm:pt modelId="{C67FF42E-34EB-472B-9331-45A62383B042}" type="parTrans" cxnId="{7F87E4E7-F77C-4615-87F2-9F511DF9C0C6}">
      <dgm:prSet/>
      <dgm:spPr/>
      <dgm:t>
        <a:bodyPr/>
        <a:lstStyle/>
        <a:p>
          <a:endParaRPr lang="sk-SK" sz="1200"/>
        </a:p>
      </dgm:t>
    </dgm:pt>
    <dgm:pt modelId="{17E56368-915B-467F-BAFE-78FB960F6827}" type="sibTrans" cxnId="{7F87E4E7-F77C-4615-87F2-9F511DF9C0C6}">
      <dgm:prSet/>
      <dgm:spPr/>
      <dgm:t>
        <a:bodyPr/>
        <a:lstStyle/>
        <a:p>
          <a:endParaRPr lang="sk-SK" sz="1200"/>
        </a:p>
      </dgm:t>
    </dgm:pt>
    <dgm:pt modelId="{0C35D989-C8F6-44CF-956A-C94EEF7BF27F}">
      <dgm:prSet custT="1"/>
      <dgm:spPr/>
      <dgm:t>
        <a:bodyPr/>
        <a:lstStyle/>
        <a:p>
          <a:pPr>
            <a:buClr>
              <a:srgbClr val="002060"/>
            </a:buClr>
            <a:buFont typeface="Wingdings" panose="05000000000000000000" pitchFamily="2" charset="2"/>
            <a:buChar char="Ø"/>
          </a:pPr>
          <a:r>
            <a:rPr lang="en-US" sz="3000" dirty="0">
              <a:solidFill>
                <a:srgbClr val="002060"/>
              </a:solidFill>
            </a:rPr>
            <a:t>📈 Evaluate long-term impacts &amp; cost-effectiveness</a:t>
          </a:r>
        </a:p>
      </dgm:t>
    </dgm:pt>
    <dgm:pt modelId="{1E82CCB3-60D8-490A-837B-610739217941}" type="parTrans" cxnId="{CBA0C895-FA82-4403-A3D4-ADF8B510ADFD}">
      <dgm:prSet/>
      <dgm:spPr/>
      <dgm:t>
        <a:bodyPr/>
        <a:lstStyle/>
        <a:p>
          <a:endParaRPr lang="sk-SK" sz="1200"/>
        </a:p>
      </dgm:t>
    </dgm:pt>
    <dgm:pt modelId="{80B27A28-B135-44A2-BD5B-B50B82A3A8C4}" type="sibTrans" cxnId="{CBA0C895-FA82-4403-A3D4-ADF8B510ADFD}">
      <dgm:prSet/>
      <dgm:spPr/>
      <dgm:t>
        <a:bodyPr/>
        <a:lstStyle/>
        <a:p>
          <a:endParaRPr lang="sk-SK" sz="1200"/>
        </a:p>
      </dgm:t>
    </dgm:pt>
    <dgm:pt modelId="{D57F8ABA-4C22-40EB-837C-147BA071947F}" type="pres">
      <dgm:prSet presAssocID="{9E3DAFE0-9AF8-4F3E-8E55-78814F2FDF42}" presName="linearFlow" presStyleCnt="0">
        <dgm:presLayoutVars>
          <dgm:dir/>
          <dgm:animLvl val="lvl"/>
          <dgm:resizeHandles val="exact"/>
        </dgm:presLayoutVars>
      </dgm:prSet>
      <dgm:spPr/>
    </dgm:pt>
    <dgm:pt modelId="{68B82D87-9B80-44E2-9772-F53163BF1F2C}" type="pres">
      <dgm:prSet presAssocID="{3D3DBA3D-D218-414A-BB3C-8C58DED070F7}" presName="composite" presStyleCnt="0"/>
      <dgm:spPr/>
    </dgm:pt>
    <dgm:pt modelId="{BDF75D60-98AF-4FB8-BCFC-819CF6C1A431}" type="pres">
      <dgm:prSet presAssocID="{3D3DBA3D-D218-414A-BB3C-8C58DED070F7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E6F2457C-E59B-46BE-A3C3-F1D9035BCD1F}" type="pres">
      <dgm:prSet presAssocID="{3D3DBA3D-D218-414A-BB3C-8C58DED070F7}" presName="parSh" presStyleLbl="node1" presStyleIdx="0" presStyleCnt="3" custLinFactNeighborY="-3334"/>
      <dgm:spPr/>
    </dgm:pt>
    <dgm:pt modelId="{A640A1AB-40A2-4AC7-B48C-3C2397359D0D}" type="pres">
      <dgm:prSet presAssocID="{3D3DBA3D-D218-414A-BB3C-8C58DED070F7}" presName="desTx" presStyleLbl="fgAcc1" presStyleIdx="0" presStyleCnt="3" custScaleX="97062" custLinFactNeighborX="-10140" custLinFactNeighborY="-2316">
        <dgm:presLayoutVars>
          <dgm:bulletEnabled val="1"/>
        </dgm:presLayoutVars>
      </dgm:prSet>
      <dgm:spPr/>
    </dgm:pt>
    <dgm:pt modelId="{35FD0A1C-BEB4-4B9F-87D6-1DD9E6BBF5C1}" type="pres">
      <dgm:prSet presAssocID="{02B7A30A-0DA8-4355-817F-18D4135B7587}" presName="sibTrans" presStyleLbl="sibTrans2D1" presStyleIdx="0" presStyleCnt="2" custScaleX="134635" custLinFactNeighborX="4901" custLinFactNeighborY="19575"/>
      <dgm:spPr/>
    </dgm:pt>
    <dgm:pt modelId="{E35E7F05-F7FA-4C71-AD90-7122E0520568}" type="pres">
      <dgm:prSet presAssocID="{02B7A30A-0DA8-4355-817F-18D4135B7587}" presName="connTx" presStyleLbl="sibTrans2D1" presStyleIdx="0" presStyleCnt="2"/>
      <dgm:spPr/>
    </dgm:pt>
    <dgm:pt modelId="{BCDE38C2-187A-4E26-BE12-35A898F1ECDB}" type="pres">
      <dgm:prSet presAssocID="{654923B4-9A41-4BDF-A312-C55611D07C62}" presName="composite" presStyleCnt="0"/>
      <dgm:spPr/>
    </dgm:pt>
    <dgm:pt modelId="{5DAB0A56-9B46-4BB4-BE12-278F6DD7874C}" type="pres">
      <dgm:prSet presAssocID="{654923B4-9A41-4BDF-A312-C55611D07C62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631A6AA6-6191-46B0-A617-D9016733BB30}" type="pres">
      <dgm:prSet presAssocID="{654923B4-9A41-4BDF-A312-C55611D07C62}" presName="parSh" presStyleLbl="node1" presStyleIdx="1" presStyleCnt="3" custLinFactNeighborX="-18901" custLinFactNeighborY="-3510"/>
      <dgm:spPr/>
    </dgm:pt>
    <dgm:pt modelId="{D15ACBE5-E621-4780-A784-AA4475391344}" type="pres">
      <dgm:prSet presAssocID="{654923B4-9A41-4BDF-A312-C55611D07C62}" presName="desTx" presStyleLbl="fgAcc1" presStyleIdx="1" presStyleCnt="3" custScaleX="97062" custLinFactNeighborX="-37658" custLinFactNeighborY="-2316">
        <dgm:presLayoutVars>
          <dgm:bulletEnabled val="1"/>
        </dgm:presLayoutVars>
      </dgm:prSet>
      <dgm:spPr/>
    </dgm:pt>
    <dgm:pt modelId="{3808B4D3-9160-4A1A-8C16-F5FC57323BD2}" type="pres">
      <dgm:prSet presAssocID="{4F2FB0AB-61C0-4557-9BA3-93230287EF3E}" presName="sibTrans" presStyleLbl="sibTrans2D1" presStyleIdx="1" presStyleCnt="2" custScaleX="148657" custLinFactNeighborX="-5548" custLinFactNeighborY="19575"/>
      <dgm:spPr/>
    </dgm:pt>
    <dgm:pt modelId="{74F22F0A-8017-4CF8-B52A-BF185D2333A1}" type="pres">
      <dgm:prSet presAssocID="{4F2FB0AB-61C0-4557-9BA3-93230287EF3E}" presName="connTx" presStyleLbl="sibTrans2D1" presStyleIdx="1" presStyleCnt="2"/>
      <dgm:spPr/>
    </dgm:pt>
    <dgm:pt modelId="{FADF3E46-5A7D-471A-A60D-49EFF3BEA558}" type="pres">
      <dgm:prSet presAssocID="{2DE76594-ACF8-4DD7-91AE-5B136873D499}" presName="composite" presStyleCnt="0"/>
      <dgm:spPr/>
    </dgm:pt>
    <dgm:pt modelId="{62E46491-CFA0-4E29-B463-9CF8B80B06EE}" type="pres">
      <dgm:prSet presAssocID="{2DE76594-ACF8-4DD7-91AE-5B136873D499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CCAF39B0-EEEF-4109-9599-43B7EAAD1E36}" type="pres">
      <dgm:prSet presAssocID="{2DE76594-ACF8-4DD7-91AE-5B136873D499}" presName="parSh" presStyleLbl="node1" presStyleIdx="2" presStyleCnt="3" custLinFactNeighborX="-45122" custLinFactNeighborY="-4383"/>
      <dgm:spPr/>
    </dgm:pt>
    <dgm:pt modelId="{96F65BF2-0ACB-4FEE-966F-6DC0F1F0253D}" type="pres">
      <dgm:prSet presAssocID="{2DE76594-ACF8-4DD7-91AE-5B136873D499}" presName="desTx" presStyleLbl="fgAcc1" presStyleIdx="2" presStyleCnt="3" custScaleX="157765" custLinFactNeighborX="-38111" custLinFactNeighborY="-2316">
        <dgm:presLayoutVars>
          <dgm:bulletEnabled val="1"/>
        </dgm:presLayoutVars>
      </dgm:prSet>
      <dgm:spPr/>
    </dgm:pt>
  </dgm:ptLst>
  <dgm:cxnLst>
    <dgm:cxn modelId="{75525604-AAC5-4797-BEE0-CEF87B43C3C0}" type="presOf" srcId="{3D3DBA3D-D218-414A-BB3C-8C58DED070F7}" destId="{BDF75D60-98AF-4FB8-BCFC-819CF6C1A431}" srcOrd="0" destOrd="0" presId="urn:microsoft.com/office/officeart/2005/8/layout/process3"/>
    <dgm:cxn modelId="{2BE6CD04-2992-4CDC-B158-5328F7FA6E88}" type="presOf" srcId="{4F2FB0AB-61C0-4557-9BA3-93230287EF3E}" destId="{74F22F0A-8017-4CF8-B52A-BF185D2333A1}" srcOrd="1" destOrd="0" presId="urn:microsoft.com/office/officeart/2005/8/layout/process3"/>
    <dgm:cxn modelId="{9F0D5F0A-9150-4B0E-8103-B2E384DF5A49}" srcId="{9E3DAFE0-9AF8-4F3E-8E55-78814F2FDF42}" destId="{654923B4-9A41-4BDF-A312-C55611D07C62}" srcOrd="1" destOrd="0" parTransId="{CC175C64-4746-481C-BC2A-F862A9DB3DA1}" sibTransId="{4F2FB0AB-61C0-4557-9BA3-93230287EF3E}"/>
    <dgm:cxn modelId="{609D300E-9F45-4783-B6AF-C9381F47A7C2}" srcId="{3D3DBA3D-D218-414A-BB3C-8C58DED070F7}" destId="{21D1892A-959D-430A-AF14-D9119BDA81F9}" srcOrd="1" destOrd="0" parTransId="{6B978E6D-76F0-40A6-BBDF-AABCC9FF0708}" sibTransId="{1ED5C338-A7AF-4C97-97F1-36D1A48B9273}"/>
    <dgm:cxn modelId="{F790C016-E8B2-465E-B7AE-FFED82AEFBF4}" type="presOf" srcId="{CCCB0C2B-06E7-4F0C-BB80-5F698D4AE1B6}" destId="{D15ACBE5-E621-4780-A784-AA4475391344}" srcOrd="0" destOrd="2" presId="urn:microsoft.com/office/officeart/2005/8/layout/process3"/>
    <dgm:cxn modelId="{0113D118-8E13-4EAE-8E8B-263BA032E956}" type="presOf" srcId="{CCDC5454-ABF9-490E-84E5-C7AF31761100}" destId="{A640A1AB-40A2-4AC7-B48C-3C2397359D0D}" srcOrd="0" destOrd="2" presId="urn:microsoft.com/office/officeart/2005/8/layout/process3"/>
    <dgm:cxn modelId="{AE09BC2A-10C2-444B-A983-2AF98B695391}" srcId="{9E3DAFE0-9AF8-4F3E-8E55-78814F2FDF42}" destId="{2DE76594-ACF8-4DD7-91AE-5B136873D499}" srcOrd="2" destOrd="0" parTransId="{0671BD65-583F-4EC8-AD28-A9F1008E9439}" sibTransId="{3728686B-996D-4012-8541-2947293EA65B}"/>
    <dgm:cxn modelId="{F3FEFF2A-3E9E-4181-9EA2-000637446CFB}" type="presOf" srcId="{62A86F4A-6333-4F29-873A-D9667D579564}" destId="{96F65BF2-0ACB-4FEE-966F-6DC0F1F0253D}" srcOrd="0" destOrd="2" presId="urn:microsoft.com/office/officeart/2005/8/layout/process3"/>
    <dgm:cxn modelId="{E1EAB72B-1794-4FD4-A6FE-7E1DB20D7745}" srcId="{3D3DBA3D-D218-414A-BB3C-8C58DED070F7}" destId="{86116D04-F463-4062-9F37-242D404DAEA6}" srcOrd="0" destOrd="0" parTransId="{38B3F715-B5C5-47D3-82C3-CFEC1A03E9E8}" sibTransId="{7D462912-BF2B-4FE0-A42C-3FCE58825244}"/>
    <dgm:cxn modelId="{A5F3084C-0D42-4829-882C-1BADB12B93E1}" srcId="{2DE76594-ACF8-4DD7-91AE-5B136873D499}" destId="{CBCDAFB7-5D32-4F05-AE85-731A9C677CE7}" srcOrd="0" destOrd="0" parTransId="{C5D53DEC-2D39-4FC5-9F77-428A05967AEA}" sibTransId="{CB9D5793-F79C-4A1E-BB0F-ADE5FC7D43FF}"/>
    <dgm:cxn modelId="{015BAB6D-2645-4913-8379-225BA7546D78}" srcId="{654923B4-9A41-4BDF-A312-C55611D07C62}" destId="{CCCB0C2B-06E7-4F0C-BB80-5F698D4AE1B6}" srcOrd="2" destOrd="0" parTransId="{61ED9402-ECCB-4F6C-A858-92941700B51C}" sibTransId="{A0C49A2E-5867-47AA-A9E1-0AE9431FED9F}"/>
    <dgm:cxn modelId="{FB2D6354-7A87-451B-BDA3-D63AA38C892E}" srcId="{654923B4-9A41-4BDF-A312-C55611D07C62}" destId="{375F01C8-6B16-4595-951B-88D6E9C454D4}" srcOrd="0" destOrd="0" parTransId="{9DF7A680-D2DA-4EF3-B42A-9F4DF53B093E}" sibTransId="{F5751789-0C24-4E3C-81F1-90B2C8683BE6}"/>
    <dgm:cxn modelId="{27749F55-3B02-466E-AD22-E54227B827B6}" type="presOf" srcId="{2DE76594-ACF8-4DD7-91AE-5B136873D499}" destId="{62E46491-CFA0-4E29-B463-9CF8B80B06EE}" srcOrd="0" destOrd="0" presId="urn:microsoft.com/office/officeart/2005/8/layout/process3"/>
    <dgm:cxn modelId="{3512F178-451C-44B3-85C3-FCD1B7FC4C81}" type="presOf" srcId="{375F01C8-6B16-4595-951B-88D6E9C454D4}" destId="{D15ACBE5-E621-4780-A784-AA4475391344}" srcOrd="0" destOrd="0" presId="urn:microsoft.com/office/officeart/2005/8/layout/process3"/>
    <dgm:cxn modelId="{9DAE767B-751F-4765-80AB-6EC5029F0B49}" type="presOf" srcId="{0C35D989-C8F6-44CF-956A-C94EEF7BF27F}" destId="{96F65BF2-0ACB-4FEE-966F-6DC0F1F0253D}" srcOrd="0" destOrd="3" presId="urn:microsoft.com/office/officeart/2005/8/layout/process3"/>
    <dgm:cxn modelId="{6C01488B-8885-49BA-A552-4BD0C4A1DECD}" type="presOf" srcId="{2DE76594-ACF8-4DD7-91AE-5B136873D499}" destId="{CCAF39B0-EEEF-4109-9599-43B7EAAD1E36}" srcOrd="1" destOrd="0" presId="urn:microsoft.com/office/officeart/2005/8/layout/process3"/>
    <dgm:cxn modelId="{D9113D8C-6702-48F0-9A86-C38749A8CDD8}" srcId="{654923B4-9A41-4BDF-A312-C55611D07C62}" destId="{B2904C79-8CC2-4238-BF7D-C8D2BF36BD73}" srcOrd="1" destOrd="0" parTransId="{C3D5DCE4-4863-4B5B-9FFA-21AA1A9E9C7A}" sibTransId="{F617B631-5561-4DD9-9CE6-299C32F12BA0}"/>
    <dgm:cxn modelId="{70B3D890-C96D-41E5-A713-F4FDA63A0301}" srcId="{2DE76594-ACF8-4DD7-91AE-5B136873D499}" destId="{35DDF386-3AB8-4923-B8FB-D007E1DF4676}" srcOrd="1" destOrd="0" parTransId="{6861082A-93FA-4021-BF80-4B7723478915}" sibTransId="{D6F4C27B-A41A-4C6A-8A14-11FB156D2440}"/>
    <dgm:cxn modelId="{9EB92D93-87B3-43FD-B325-1C3647835AFD}" type="presOf" srcId="{3D3DBA3D-D218-414A-BB3C-8C58DED070F7}" destId="{E6F2457C-E59B-46BE-A3C3-F1D9035BCD1F}" srcOrd="1" destOrd="0" presId="urn:microsoft.com/office/officeart/2005/8/layout/process3"/>
    <dgm:cxn modelId="{CBA0C895-FA82-4403-A3D4-ADF8B510ADFD}" srcId="{2DE76594-ACF8-4DD7-91AE-5B136873D499}" destId="{0C35D989-C8F6-44CF-956A-C94EEF7BF27F}" srcOrd="3" destOrd="0" parTransId="{1E82CCB3-60D8-490A-837B-610739217941}" sibTransId="{80B27A28-B135-44A2-BD5B-B50B82A3A8C4}"/>
    <dgm:cxn modelId="{64103F9F-1F52-4CA0-8C29-14C6D5104F69}" type="presOf" srcId="{86116D04-F463-4062-9F37-242D404DAEA6}" destId="{A640A1AB-40A2-4AC7-B48C-3C2397359D0D}" srcOrd="0" destOrd="0" presId="urn:microsoft.com/office/officeart/2005/8/layout/process3"/>
    <dgm:cxn modelId="{65F756A3-C8BC-4CDD-9F60-616C133DB36E}" type="presOf" srcId="{4F2FB0AB-61C0-4557-9BA3-93230287EF3E}" destId="{3808B4D3-9160-4A1A-8C16-F5FC57323BD2}" srcOrd="0" destOrd="0" presId="urn:microsoft.com/office/officeart/2005/8/layout/process3"/>
    <dgm:cxn modelId="{B4BFBEAB-B89C-4FF3-B601-5B22A2D0EDC0}" type="presOf" srcId="{654923B4-9A41-4BDF-A312-C55611D07C62}" destId="{5DAB0A56-9B46-4BB4-BE12-278F6DD7874C}" srcOrd="0" destOrd="0" presId="urn:microsoft.com/office/officeart/2005/8/layout/process3"/>
    <dgm:cxn modelId="{DB790BB3-24AB-4A72-8C3D-3984B19EB95E}" type="presOf" srcId="{21D1892A-959D-430A-AF14-D9119BDA81F9}" destId="{A640A1AB-40A2-4AC7-B48C-3C2397359D0D}" srcOrd="0" destOrd="1" presId="urn:microsoft.com/office/officeart/2005/8/layout/process3"/>
    <dgm:cxn modelId="{425121C8-C5CD-4E6D-8E88-30AD74ECA965}" type="presOf" srcId="{CBCDAFB7-5D32-4F05-AE85-731A9C677CE7}" destId="{96F65BF2-0ACB-4FEE-966F-6DC0F1F0253D}" srcOrd="0" destOrd="0" presId="urn:microsoft.com/office/officeart/2005/8/layout/process3"/>
    <dgm:cxn modelId="{BC08A7CA-3F6A-4B7D-891E-2EBB29FFEA15}" type="presOf" srcId="{654923B4-9A41-4BDF-A312-C55611D07C62}" destId="{631A6AA6-6191-46B0-A617-D9016733BB30}" srcOrd="1" destOrd="0" presId="urn:microsoft.com/office/officeart/2005/8/layout/process3"/>
    <dgm:cxn modelId="{21FFC9CB-FAC1-4340-B82F-07143CDB3D39}" type="presOf" srcId="{35DDF386-3AB8-4923-B8FB-D007E1DF4676}" destId="{96F65BF2-0ACB-4FEE-966F-6DC0F1F0253D}" srcOrd="0" destOrd="1" presId="urn:microsoft.com/office/officeart/2005/8/layout/process3"/>
    <dgm:cxn modelId="{729DBDCE-38A5-4D94-A1C4-26AAAF11BA95}" srcId="{9E3DAFE0-9AF8-4F3E-8E55-78814F2FDF42}" destId="{3D3DBA3D-D218-414A-BB3C-8C58DED070F7}" srcOrd="0" destOrd="0" parTransId="{3AF6F7FC-67E2-47AD-8702-C2EC44F98ADD}" sibTransId="{02B7A30A-0DA8-4355-817F-18D4135B7587}"/>
    <dgm:cxn modelId="{DABAE3E0-6C55-4AAB-87A3-D9CA111AA927}" type="presOf" srcId="{B2904C79-8CC2-4238-BF7D-C8D2BF36BD73}" destId="{D15ACBE5-E621-4780-A784-AA4475391344}" srcOrd="0" destOrd="1" presId="urn:microsoft.com/office/officeart/2005/8/layout/process3"/>
    <dgm:cxn modelId="{7F87E4E7-F77C-4615-87F2-9F511DF9C0C6}" srcId="{2DE76594-ACF8-4DD7-91AE-5B136873D499}" destId="{62A86F4A-6333-4F29-873A-D9667D579564}" srcOrd="2" destOrd="0" parTransId="{C67FF42E-34EB-472B-9331-45A62383B042}" sibTransId="{17E56368-915B-467F-BAFE-78FB960F6827}"/>
    <dgm:cxn modelId="{0E081AEA-8B94-4CF4-883A-7CBB1E807409}" type="presOf" srcId="{02B7A30A-0DA8-4355-817F-18D4135B7587}" destId="{35FD0A1C-BEB4-4B9F-87D6-1DD9E6BBF5C1}" srcOrd="0" destOrd="0" presId="urn:microsoft.com/office/officeart/2005/8/layout/process3"/>
    <dgm:cxn modelId="{04DAB2ED-61B2-4663-B5C3-EABAC38796A9}" type="presOf" srcId="{9E3DAFE0-9AF8-4F3E-8E55-78814F2FDF42}" destId="{D57F8ABA-4C22-40EB-837C-147BA071947F}" srcOrd="0" destOrd="0" presId="urn:microsoft.com/office/officeart/2005/8/layout/process3"/>
    <dgm:cxn modelId="{EBC6A5F0-B3DB-4D87-A3DD-7BC602A49297}" type="presOf" srcId="{02B7A30A-0DA8-4355-817F-18D4135B7587}" destId="{E35E7F05-F7FA-4C71-AD90-7122E0520568}" srcOrd="1" destOrd="0" presId="urn:microsoft.com/office/officeart/2005/8/layout/process3"/>
    <dgm:cxn modelId="{AC0E8FF3-A81D-470C-8B65-F67274CDF872}" srcId="{3D3DBA3D-D218-414A-BB3C-8C58DED070F7}" destId="{CCDC5454-ABF9-490E-84E5-C7AF31761100}" srcOrd="2" destOrd="0" parTransId="{4AB8E645-27A7-4041-B518-EF1F4B995F54}" sibTransId="{80A14365-8829-4D52-B684-E4444E6BEB72}"/>
    <dgm:cxn modelId="{61296AC2-862E-4DCC-BE9F-5AC499612BE7}" type="presParOf" srcId="{D57F8ABA-4C22-40EB-837C-147BA071947F}" destId="{68B82D87-9B80-44E2-9772-F53163BF1F2C}" srcOrd="0" destOrd="0" presId="urn:microsoft.com/office/officeart/2005/8/layout/process3"/>
    <dgm:cxn modelId="{DFD2C6FB-6691-4000-92AE-8142E535303E}" type="presParOf" srcId="{68B82D87-9B80-44E2-9772-F53163BF1F2C}" destId="{BDF75D60-98AF-4FB8-BCFC-819CF6C1A431}" srcOrd="0" destOrd="0" presId="urn:microsoft.com/office/officeart/2005/8/layout/process3"/>
    <dgm:cxn modelId="{E143816B-E4E9-4097-BDC8-FAF9DBF0734A}" type="presParOf" srcId="{68B82D87-9B80-44E2-9772-F53163BF1F2C}" destId="{E6F2457C-E59B-46BE-A3C3-F1D9035BCD1F}" srcOrd="1" destOrd="0" presId="urn:microsoft.com/office/officeart/2005/8/layout/process3"/>
    <dgm:cxn modelId="{92B33268-DC4C-4163-90CE-C731C05C1718}" type="presParOf" srcId="{68B82D87-9B80-44E2-9772-F53163BF1F2C}" destId="{A640A1AB-40A2-4AC7-B48C-3C2397359D0D}" srcOrd="2" destOrd="0" presId="urn:microsoft.com/office/officeart/2005/8/layout/process3"/>
    <dgm:cxn modelId="{61C1368E-4B24-4EBD-87F5-4205BE4F71D3}" type="presParOf" srcId="{D57F8ABA-4C22-40EB-837C-147BA071947F}" destId="{35FD0A1C-BEB4-4B9F-87D6-1DD9E6BBF5C1}" srcOrd="1" destOrd="0" presId="urn:microsoft.com/office/officeart/2005/8/layout/process3"/>
    <dgm:cxn modelId="{70285569-D240-49ED-91D4-50EEA1419898}" type="presParOf" srcId="{35FD0A1C-BEB4-4B9F-87D6-1DD9E6BBF5C1}" destId="{E35E7F05-F7FA-4C71-AD90-7122E0520568}" srcOrd="0" destOrd="0" presId="urn:microsoft.com/office/officeart/2005/8/layout/process3"/>
    <dgm:cxn modelId="{5206AA03-3D2E-408B-B2E2-8E45D1F13F67}" type="presParOf" srcId="{D57F8ABA-4C22-40EB-837C-147BA071947F}" destId="{BCDE38C2-187A-4E26-BE12-35A898F1ECDB}" srcOrd="2" destOrd="0" presId="urn:microsoft.com/office/officeart/2005/8/layout/process3"/>
    <dgm:cxn modelId="{834089A9-42BC-4D04-A4C3-124988DEB9C6}" type="presParOf" srcId="{BCDE38C2-187A-4E26-BE12-35A898F1ECDB}" destId="{5DAB0A56-9B46-4BB4-BE12-278F6DD7874C}" srcOrd="0" destOrd="0" presId="urn:microsoft.com/office/officeart/2005/8/layout/process3"/>
    <dgm:cxn modelId="{41324E00-7E67-4098-A83A-152C11453CF9}" type="presParOf" srcId="{BCDE38C2-187A-4E26-BE12-35A898F1ECDB}" destId="{631A6AA6-6191-46B0-A617-D9016733BB30}" srcOrd="1" destOrd="0" presId="urn:microsoft.com/office/officeart/2005/8/layout/process3"/>
    <dgm:cxn modelId="{20EDBCFB-621C-4006-AED8-68E76D054714}" type="presParOf" srcId="{BCDE38C2-187A-4E26-BE12-35A898F1ECDB}" destId="{D15ACBE5-E621-4780-A784-AA4475391344}" srcOrd="2" destOrd="0" presId="urn:microsoft.com/office/officeart/2005/8/layout/process3"/>
    <dgm:cxn modelId="{161C4D77-E17E-4477-BE25-191BF22DD52C}" type="presParOf" srcId="{D57F8ABA-4C22-40EB-837C-147BA071947F}" destId="{3808B4D3-9160-4A1A-8C16-F5FC57323BD2}" srcOrd="3" destOrd="0" presId="urn:microsoft.com/office/officeart/2005/8/layout/process3"/>
    <dgm:cxn modelId="{93C39642-58F3-4478-AF3E-C506BEBCAFEA}" type="presParOf" srcId="{3808B4D3-9160-4A1A-8C16-F5FC57323BD2}" destId="{74F22F0A-8017-4CF8-B52A-BF185D2333A1}" srcOrd="0" destOrd="0" presId="urn:microsoft.com/office/officeart/2005/8/layout/process3"/>
    <dgm:cxn modelId="{93F09884-B4BC-49FA-AEB4-63A603D3113C}" type="presParOf" srcId="{D57F8ABA-4C22-40EB-837C-147BA071947F}" destId="{FADF3E46-5A7D-471A-A60D-49EFF3BEA558}" srcOrd="4" destOrd="0" presId="urn:microsoft.com/office/officeart/2005/8/layout/process3"/>
    <dgm:cxn modelId="{05474976-8A0F-477D-A06F-422C344D0C46}" type="presParOf" srcId="{FADF3E46-5A7D-471A-A60D-49EFF3BEA558}" destId="{62E46491-CFA0-4E29-B463-9CF8B80B06EE}" srcOrd="0" destOrd="0" presId="urn:microsoft.com/office/officeart/2005/8/layout/process3"/>
    <dgm:cxn modelId="{FBA184A6-1829-4C97-A25A-69310F8BFF7C}" type="presParOf" srcId="{FADF3E46-5A7D-471A-A60D-49EFF3BEA558}" destId="{CCAF39B0-EEEF-4109-9599-43B7EAAD1E36}" srcOrd="1" destOrd="0" presId="urn:microsoft.com/office/officeart/2005/8/layout/process3"/>
    <dgm:cxn modelId="{C6589B10-B0F2-4139-8CE0-B4E7001F5A6C}" type="presParOf" srcId="{FADF3E46-5A7D-471A-A60D-49EFF3BEA558}" destId="{96F65BF2-0ACB-4FEE-966F-6DC0F1F0253D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959F37-1A34-4C41-8895-AF40E7411A2B}">
      <dsp:nvSpPr>
        <dsp:cNvPr id="0" name=""/>
        <dsp:cNvSpPr/>
      </dsp:nvSpPr>
      <dsp:spPr>
        <a:xfrm>
          <a:off x="10332" y="0"/>
          <a:ext cx="4517399" cy="1934150"/>
        </a:xfrm>
        <a:prstGeom prst="roundRect">
          <a:avLst>
            <a:gd name="adj" fmla="val 10000"/>
          </a:avLst>
        </a:prstGeom>
        <a:solidFill>
          <a:schemeClr val="bg2"/>
        </a:solidFill>
        <a:ln w="381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4100" kern="1200" dirty="0" err="1">
              <a:solidFill>
                <a:srgbClr val="002060"/>
              </a:solidFill>
            </a:rPr>
            <a:t>Systematic</a:t>
          </a:r>
          <a:r>
            <a:rPr lang="sk-SK" sz="4100" kern="1200" dirty="0">
              <a:solidFill>
                <a:srgbClr val="002060"/>
              </a:solidFill>
            </a:rPr>
            <a:t> </a:t>
          </a:r>
          <a:r>
            <a:rPr lang="sk-SK" sz="4100" kern="1200" dirty="0" err="1">
              <a:solidFill>
                <a:srgbClr val="002060"/>
              </a:solidFill>
            </a:rPr>
            <a:t>literature</a:t>
          </a:r>
          <a:r>
            <a:rPr lang="sk-SK" sz="4100" kern="1200" dirty="0">
              <a:solidFill>
                <a:srgbClr val="002060"/>
              </a:solidFill>
            </a:rPr>
            <a:t> </a:t>
          </a:r>
          <a:r>
            <a:rPr lang="sk-SK" sz="4100" kern="1200" dirty="0" err="1">
              <a:solidFill>
                <a:srgbClr val="002060"/>
              </a:solidFill>
            </a:rPr>
            <a:t>rewiew</a:t>
          </a:r>
          <a:endParaRPr lang="sk-SK" sz="4100" kern="1200" dirty="0">
            <a:solidFill>
              <a:srgbClr val="002060"/>
            </a:solidFill>
          </a:endParaRPr>
        </a:p>
      </dsp:txBody>
      <dsp:txXfrm>
        <a:off x="66981" y="56649"/>
        <a:ext cx="4404101" cy="1820852"/>
      </dsp:txXfrm>
    </dsp:sp>
    <dsp:sp modelId="{45AA8D75-1028-4371-B5B9-AF790C3DD16F}">
      <dsp:nvSpPr>
        <dsp:cNvPr id="0" name=""/>
        <dsp:cNvSpPr/>
      </dsp:nvSpPr>
      <dsp:spPr>
        <a:xfrm>
          <a:off x="4979471" y="406917"/>
          <a:ext cx="957688" cy="1120315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3300" kern="1200"/>
        </a:p>
      </dsp:txBody>
      <dsp:txXfrm>
        <a:off x="4979471" y="630980"/>
        <a:ext cx="670382" cy="672189"/>
      </dsp:txXfrm>
    </dsp:sp>
    <dsp:sp modelId="{50C302F5-0123-45A9-A454-1EE10789939B}">
      <dsp:nvSpPr>
        <dsp:cNvPr id="0" name=""/>
        <dsp:cNvSpPr/>
      </dsp:nvSpPr>
      <dsp:spPr>
        <a:xfrm>
          <a:off x="6334690" y="0"/>
          <a:ext cx="4517399" cy="1934150"/>
        </a:xfrm>
        <a:prstGeom prst="roundRect">
          <a:avLst>
            <a:gd name="adj" fmla="val 10000"/>
          </a:avLst>
        </a:prstGeom>
        <a:solidFill>
          <a:schemeClr val="bg2"/>
        </a:solidFill>
        <a:ln w="381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4100" kern="1200" dirty="0" err="1">
              <a:solidFill>
                <a:srgbClr val="002060"/>
              </a:solidFill>
            </a:rPr>
            <a:t>Case</a:t>
          </a:r>
          <a:r>
            <a:rPr lang="sk-SK" sz="4100" kern="1200" dirty="0">
              <a:solidFill>
                <a:srgbClr val="002060"/>
              </a:solidFill>
            </a:rPr>
            <a:t> study </a:t>
          </a:r>
          <a:r>
            <a:rPr lang="sk-SK" sz="4100" kern="1200" dirty="0" err="1">
              <a:solidFill>
                <a:srgbClr val="002060"/>
              </a:solidFill>
            </a:rPr>
            <a:t>selection</a:t>
          </a:r>
          <a:endParaRPr lang="sk-SK" sz="4100" kern="1200" dirty="0">
            <a:solidFill>
              <a:srgbClr val="002060"/>
            </a:solidFill>
          </a:endParaRPr>
        </a:p>
      </dsp:txBody>
      <dsp:txXfrm>
        <a:off x="6391339" y="56649"/>
        <a:ext cx="4404101" cy="1820852"/>
      </dsp:txXfrm>
    </dsp:sp>
    <dsp:sp modelId="{40494C20-4368-41D7-8D9B-579077556C79}">
      <dsp:nvSpPr>
        <dsp:cNvPr id="0" name=""/>
        <dsp:cNvSpPr/>
      </dsp:nvSpPr>
      <dsp:spPr>
        <a:xfrm>
          <a:off x="11303830" y="406917"/>
          <a:ext cx="957688" cy="1120315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3300" kern="1200"/>
        </a:p>
      </dsp:txBody>
      <dsp:txXfrm>
        <a:off x="11303830" y="630980"/>
        <a:ext cx="670382" cy="672189"/>
      </dsp:txXfrm>
    </dsp:sp>
    <dsp:sp modelId="{2E91092F-1BA0-4FB3-B60C-7EB52A299531}">
      <dsp:nvSpPr>
        <dsp:cNvPr id="0" name=""/>
        <dsp:cNvSpPr/>
      </dsp:nvSpPr>
      <dsp:spPr>
        <a:xfrm>
          <a:off x="12659049" y="0"/>
          <a:ext cx="4517399" cy="1934150"/>
        </a:xfrm>
        <a:prstGeom prst="roundRect">
          <a:avLst>
            <a:gd name="adj" fmla="val 10000"/>
          </a:avLst>
        </a:prstGeom>
        <a:solidFill>
          <a:schemeClr val="bg2"/>
        </a:solidFill>
        <a:ln w="381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4100" kern="1200" dirty="0" err="1">
              <a:solidFill>
                <a:srgbClr val="002060"/>
              </a:solidFill>
            </a:rPr>
            <a:t>Compartive</a:t>
          </a:r>
          <a:r>
            <a:rPr lang="sk-SK" sz="4100" kern="1200" dirty="0">
              <a:solidFill>
                <a:srgbClr val="002060"/>
              </a:solidFill>
            </a:rPr>
            <a:t> </a:t>
          </a:r>
          <a:r>
            <a:rPr lang="sk-SK" sz="4100" kern="1200" dirty="0" err="1">
              <a:solidFill>
                <a:srgbClr val="002060"/>
              </a:solidFill>
            </a:rPr>
            <a:t>analysis</a:t>
          </a:r>
          <a:endParaRPr lang="sk-SK" sz="4100" kern="1200" dirty="0">
            <a:solidFill>
              <a:srgbClr val="002060"/>
            </a:solidFill>
          </a:endParaRPr>
        </a:p>
      </dsp:txBody>
      <dsp:txXfrm>
        <a:off x="12715698" y="56649"/>
        <a:ext cx="4404101" cy="1820852"/>
      </dsp:txXfrm>
    </dsp:sp>
    <dsp:sp modelId="{5F3A0272-AAE2-4959-BFD7-B9D83313E9AD}">
      <dsp:nvSpPr>
        <dsp:cNvPr id="0" name=""/>
        <dsp:cNvSpPr/>
      </dsp:nvSpPr>
      <dsp:spPr>
        <a:xfrm>
          <a:off x="17628188" y="406917"/>
          <a:ext cx="957688" cy="1120315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3300" kern="1200"/>
        </a:p>
      </dsp:txBody>
      <dsp:txXfrm>
        <a:off x="17628188" y="630980"/>
        <a:ext cx="670382" cy="672189"/>
      </dsp:txXfrm>
    </dsp:sp>
    <dsp:sp modelId="{C411DDAC-1A9E-47BA-BE41-74CDE0CFE616}">
      <dsp:nvSpPr>
        <dsp:cNvPr id="0" name=""/>
        <dsp:cNvSpPr/>
      </dsp:nvSpPr>
      <dsp:spPr>
        <a:xfrm>
          <a:off x="18983408" y="0"/>
          <a:ext cx="4517399" cy="1934150"/>
        </a:xfrm>
        <a:prstGeom prst="roundRect">
          <a:avLst>
            <a:gd name="adj" fmla="val 10000"/>
          </a:avLst>
        </a:prstGeom>
        <a:solidFill>
          <a:schemeClr val="bg2"/>
        </a:solidFill>
        <a:ln w="381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4100" b="0" i="0" kern="1200" dirty="0" err="1">
              <a:solidFill>
                <a:srgbClr val="002060"/>
              </a:solidFill>
            </a:rPr>
            <a:t>Synthesis</a:t>
          </a:r>
          <a:r>
            <a:rPr lang="sk-SK" sz="4100" b="0" i="0" kern="1200" dirty="0">
              <a:solidFill>
                <a:srgbClr val="002060"/>
              </a:solidFill>
            </a:rPr>
            <a:t> and </a:t>
          </a:r>
          <a:r>
            <a:rPr lang="sk-SK" sz="4100" b="0" i="0" kern="1200" dirty="0" err="1">
              <a:solidFill>
                <a:srgbClr val="002060"/>
              </a:solidFill>
            </a:rPr>
            <a:t>Recommendation</a:t>
          </a:r>
          <a:endParaRPr lang="sk-SK" sz="4100" kern="1200" dirty="0">
            <a:solidFill>
              <a:srgbClr val="002060"/>
            </a:solidFill>
          </a:endParaRPr>
        </a:p>
      </dsp:txBody>
      <dsp:txXfrm>
        <a:off x="19040057" y="56649"/>
        <a:ext cx="4404101" cy="18208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F2457C-E59B-46BE-A3C3-F1D9035BCD1F}">
      <dsp:nvSpPr>
        <dsp:cNvPr id="0" name=""/>
        <dsp:cNvSpPr/>
      </dsp:nvSpPr>
      <dsp:spPr>
        <a:xfrm>
          <a:off x="796425" y="-448322"/>
          <a:ext cx="4986785" cy="1344967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200" b="1" kern="1200"/>
            <a:t>🔍</a:t>
          </a:r>
          <a:r>
            <a:rPr lang="sk-SK" sz="3200" kern="1200"/>
            <a:t>Conclusions</a:t>
          </a:r>
          <a:endParaRPr lang="sk-SK" sz="3200" kern="1200" dirty="0"/>
        </a:p>
      </dsp:txBody>
      <dsp:txXfrm>
        <a:off x="796425" y="-448322"/>
        <a:ext cx="4986785" cy="896644"/>
      </dsp:txXfrm>
    </dsp:sp>
    <dsp:sp modelId="{A640A1AB-40A2-4AC7-B48C-3C2397359D0D}">
      <dsp:nvSpPr>
        <dsp:cNvPr id="0" name=""/>
        <dsp:cNvSpPr/>
      </dsp:nvSpPr>
      <dsp:spPr>
        <a:xfrm>
          <a:off x="1349079" y="357754"/>
          <a:ext cx="4169808" cy="39105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2060"/>
            </a:buClr>
            <a:buFont typeface="Wingdings" panose="05000000000000000000" pitchFamily="2" charset="2"/>
            <a:buChar char="Ø"/>
          </a:pPr>
          <a:r>
            <a:rPr lang="en-US" sz="3000" kern="1200" dirty="0">
              <a:solidFill>
                <a:srgbClr val="002060"/>
              </a:solidFill>
            </a:rPr>
            <a:t>✅ IoT &amp; Big Data improve traffic, transit, and sustainability</a:t>
          </a:r>
          <a:endParaRPr lang="sk-SK" sz="3000" kern="1200" dirty="0">
            <a:solidFill>
              <a:srgbClr val="002060"/>
            </a:solidFill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2060"/>
            </a:buClr>
            <a:buFont typeface="Wingdings" panose="05000000000000000000" pitchFamily="2" charset="2"/>
            <a:buChar char="Ø"/>
          </a:pPr>
          <a:r>
            <a:rPr lang="it-IT" sz="3000" kern="1200" dirty="0">
              <a:solidFill>
                <a:srgbClr val="002060"/>
              </a:solidFill>
            </a:rPr>
            <a:t>📉 21% ↓ </a:t>
          </a:r>
          <a:r>
            <a:rPr lang="it-IT" sz="3000" kern="1200" dirty="0" err="1">
              <a:solidFill>
                <a:srgbClr val="002060"/>
              </a:solidFill>
            </a:rPr>
            <a:t>traffic</a:t>
          </a:r>
          <a:r>
            <a:rPr lang="it-IT" sz="3000" kern="1200" dirty="0">
              <a:solidFill>
                <a:srgbClr val="002060"/>
              </a:solidFill>
            </a:rPr>
            <a:t> in </a:t>
          </a:r>
          <a:r>
            <a:rPr lang="it-IT" sz="3000" kern="1200" dirty="0" err="1">
              <a:solidFill>
                <a:srgbClr val="002060"/>
              </a:solidFill>
            </a:rPr>
            <a:t>Barcelona</a:t>
          </a:r>
          <a:endParaRPr lang="it-IT" sz="3000" kern="1200" dirty="0">
            <a:solidFill>
              <a:srgbClr val="002060"/>
            </a:solidFill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2060"/>
            </a:buClr>
            <a:buFont typeface="Wingdings" panose="05000000000000000000" pitchFamily="2" charset="2"/>
            <a:buChar char="Ø"/>
          </a:pPr>
          <a:r>
            <a:rPr lang="en-US" sz="3000" kern="1200" dirty="0">
              <a:solidFill>
                <a:srgbClr val="002060"/>
              </a:solidFill>
            </a:rPr>
            <a:t>🚌 25% ↓ delays in Copenhagen</a:t>
          </a:r>
        </a:p>
      </dsp:txBody>
      <dsp:txXfrm>
        <a:off x="1463614" y="472289"/>
        <a:ext cx="3940738" cy="3681445"/>
      </dsp:txXfrm>
    </dsp:sp>
    <dsp:sp modelId="{35FD0A1C-BEB4-4B9F-87D6-1DD9E6BBF5C1}">
      <dsp:nvSpPr>
        <dsp:cNvPr id="0" name=""/>
        <dsp:cNvSpPr/>
      </dsp:nvSpPr>
      <dsp:spPr>
        <a:xfrm>
          <a:off x="6009641" y="-377377"/>
          <a:ext cx="877194" cy="12403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2400" kern="1200"/>
        </a:p>
      </dsp:txBody>
      <dsp:txXfrm>
        <a:off x="6009641" y="-129306"/>
        <a:ext cx="614036" cy="744211"/>
      </dsp:txXfrm>
    </dsp:sp>
    <dsp:sp modelId="{631A6AA6-6191-46B0-A617-D9016733BB30}">
      <dsp:nvSpPr>
        <dsp:cNvPr id="0" name=""/>
        <dsp:cNvSpPr/>
      </dsp:nvSpPr>
      <dsp:spPr>
        <a:xfrm>
          <a:off x="7012522" y="-448322"/>
          <a:ext cx="4986785" cy="1344967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393099"/>
            <a:satOff val="-41319"/>
            <a:lumOff val="3565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200" b="1" kern="1200"/>
            <a:t>⚡</a:t>
          </a:r>
          <a:r>
            <a:rPr lang="sk-SK" sz="3200" kern="1200"/>
            <a:t>Impact</a:t>
          </a:r>
          <a:endParaRPr lang="sk-SK" sz="3200" kern="1200" dirty="0"/>
        </a:p>
      </dsp:txBody>
      <dsp:txXfrm>
        <a:off x="7012522" y="-448322"/>
        <a:ext cx="4986785" cy="896644"/>
      </dsp:txXfrm>
    </dsp:sp>
    <dsp:sp modelId="{D15ACBE5-E621-4780-A784-AA4475391344}">
      <dsp:nvSpPr>
        <dsp:cNvPr id="0" name=""/>
        <dsp:cNvSpPr/>
      </dsp:nvSpPr>
      <dsp:spPr>
        <a:xfrm>
          <a:off x="7325548" y="357754"/>
          <a:ext cx="4169808" cy="39105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50000"/>
              <a:hueOff val="393099"/>
              <a:satOff val="-41319"/>
              <a:lumOff val="356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2060"/>
            </a:buClr>
            <a:buFont typeface="Wingdings" panose="05000000000000000000" pitchFamily="2" charset="2"/>
            <a:buChar char="Ø"/>
          </a:pPr>
          <a:r>
            <a:rPr lang="sk-SK" sz="3000" kern="1200" dirty="0">
              <a:solidFill>
                <a:srgbClr val="002060"/>
              </a:solidFill>
            </a:rPr>
            <a:t>⚙️ </a:t>
          </a:r>
          <a:r>
            <a:rPr lang="sk-SK" sz="3000" kern="1200" dirty="0" err="1">
              <a:solidFill>
                <a:srgbClr val="002060"/>
              </a:solidFill>
            </a:rPr>
            <a:t>Real-time</a:t>
          </a:r>
          <a:r>
            <a:rPr lang="sk-SK" sz="3000" kern="1200" dirty="0">
              <a:solidFill>
                <a:srgbClr val="002060"/>
              </a:solidFill>
            </a:rPr>
            <a:t>, </a:t>
          </a:r>
          <a:r>
            <a:rPr lang="sk-SK" sz="3000" kern="1200" dirty="0" err="1">
              <a:solidFill>
                <a:srgbClr val="002060"/>
              </a:solidFill>
            </a:rPr>
            <a:t>data-driven</a:t>
          </a:r>
          <a:r>
            <a:rPr lang="sk-SK" sz="3000" kern="1200" dirty="0">
              <a:solidFill>
                <a:srgbClr val="002060"/>
              </a:solidFill>
            </a:rPr>
            <a:t> mobility </a:t>
          </a:r>
          <a:r>
            <a:rPr lang="sk-SK" sz="3000" kern="1200" dirty="0" err="1">
              <a:solidFill>
                <a:srgbClr val="002060"/>
              </a:solidFill>
            </a:rPr>
            <a:t>decisions</a:t>
          </a:r>
          <a:endParaRPr lang="sk-SK" sz="3000" kern="1200" dirty="0">
            <a:solidFill>
              <a:srgbClr val="002060"/>
            </a:solidFill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2060"/>
            </a:buClr>
            <a:buFont typeface="Wingdings" panose="05000000000000000000" pitchFamily="2" charset="2"/>
            <a:buChar char="Ø"/>
          </a:pPr>
          <a:r>
            <a:rPr lang="en-US" sz="3000" kern="1200" dirty="0">
              <a:solidFill>
                <a:srgbClr val="002060"/>
              </a:solidFill>
            </a:rPr>
            <a:t>🚴 38% of trips by bike in Amsterdam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2060"/>
            </a:buClr>
            <a:buFont typeface="Wingdings" panose="05000000000000000000" pitchFamily="2" charset="2"/>
            <a:buChar char="Ø"/>
          </a:pPr>
          <a:r>
            <a:rPr lang="en-US" sz="3000" kern="1200" dirty="0">
              <a:solidFill>
                <a:srgbClr val="002060"/>
              </a:solidFill>
            </a:rPr>
            <a:t>🤝 Open data → citizen engagement</a:t>
          </a:r>
        </a:p>
      </dsp:txBody>
      <dsp:txXfrm>
        <a:off x="7440083" y="472289"/>
        <a:ext cx="3940738" cy="3681445"/>
      </dsp:txXfrm>
    </dsp:sp>
    <dsp:sp modelId="{3808B4D3-9160-4A1A-8C16-F5FC57323BD2}">
      <dsp:nvSpPr>
        <dsp:cNvPr id="0" name=""/>
        <dsp:cNvSpPr/>
      </dsp:nvSpPr>
      <dsp:spPr>
        <a:xfrm>
          <a:off x="12117086" y="-377377"/>
          <a:ext cx="1012445" cy="12403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599282"/>
            <a:satOff val="-58201"/>
            <a:lumOff val="4901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2400" kern="1200"/>
        </a:p>
      </dsp:txBody>
      <dsp:txXfrm>
        <a:off x="12117086" y="-129306"/>
        <a:ext cx="708712" cy="744211"/>
      </dsp:txXfrm>
    </dsp:sp>
    <dsp:sp modelId="{CCAF39B0-EEEF-4109-9599-43B7EAAD1E36}">
      <dsp:nvSpPr>
        <dsp:cNvPr id="0" name=""/>
        <dsp:cNvSpPr/>
      </dsp:nvSpPr>
      <dsp:spPr>
        <a:xfrm>
          <a:off x="13284329" y="-448322"/>
          <a:ext cx="4986785" cy="1344967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393099"/>
            <a:satOff val="-41319"/>
            <a:lumOff val="3565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200" b="0" kern="1200" dirty="0"/>
            <a:t>🚀 </a:t>
          </a:r>
          <a:r>
            <a:rPr lang="sk-SK" sz="3200" b="0" kern="1200" dirty="0" err="1"/>
            <a:t>Future</a:t>
          </a:r>
          <a:r>
            <a:rPr lang="sk-SK" sz="3200" b="0" kern="1200" dirty="0"/>
            <a:t> </a:t>
          </a:r>
          <a:r>
            <a:rPr lang="sk-SK" sz="3200" b="0" kern="1200" dirty="0" err="1"/>
            <a:t>Research</a:t>
          </a:r>
          <a:endParaRPr lang="sk-SK" sz="3200" b="0" kern="1200" dirty="0"/>
        </a:p>
      </dsp:txBody>
      <dsp:txXfrm>
        <a:off x="13284329" y="-448322"/>
        <a:ext cx="4986785" cy="896644"/>
      </dsp:txXfrm>
    </dsp:sp>
    <dsp:sp modelId="{96F65BF2-0ACB-4FEE-966F-6DC0F1F0253D}">
      <dsp:nvSpPr>
        <dsp:cNvPr id="0" name=""/>
        <dsp:cNvSpPr/>
      </dsp:nvSpPr>
      <dsp:spPr>
        <a:xfrm>
          <a:off x="13213210" y="357754"/>
          <a:ext cx="7867402" cy="39105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50000"/>
              <a:hueOff val="393099"/>
              <a:satOff val="-41319"/>
              <a:lumOff val="356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2060"/>
            </a:buClr>
            <a:buFont typeface="Wingdings" panose="05000000000000000000" pitchFamily="2" charset="2"/>
            <a:buChar char="Ø"/>
          </a:pPr>
          <a:r>
            <a:rPr lang="en-US" sz="3000" kern="1200" dirty="0">
              <a:solidFill>
                <a:srgbClr val="002060"/>
              </a:solidFill>
            </a:rPr>
            <a:t>🔗 Build scalable, interoperable smart systems</a:t>
          </a:r>
          <a:endParaRPr lang="sk-SK" sz="3000" kern="1200" dirty="0">
            <a:solidFill>
              <a:srgbClr val="002060"/>
            </a:solidFill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2060"/>
            </a:buClr>
            <a:buFont typeface="Wingdings" panose="05000000000000000000" pitchFamily="2" charset="2"/>
            <a:buChar char="Ø"/>
          </a:pPr>
          <a:r>
            <a:rPr lang="sk-SK" sz="3000" kern="1200" dirty="0">
              <a:solidFill>
                <a:srgbClr val="002060"/>
              </a:solidFill>
            </a:rPr>
            <a:t>🤖 </a:t>
          </a:r>
          <a:r>
            <a:rPr lang="sk-SK" sz="3000" kern="1200" dirty="0" err="1">
              <a:solidFill>
                <a:srgbClr val="002060"/>
              </a:solidFill>
            </a:rPr>
            <a:t>Integrate</a:t>
          </a:r>
          <a:r>
            <a:rPr lang="sk-SK" sz="3000" kern="1200" dirty="0">
              <a:solidFill>
                <a:srgbClr val="002060"/>
              </a:solidFill>
            </a:rPr>
            <a:t> AI </a:t>
          </a:r>
          <a:r>
            <a:rPr lang="sk-SK" sz="3000" kern="1200" dirty="0" err="1">
              <a:solidFill>
                <a:srgbClr val="002060"/>
              </a:solidFill>
            </a:rPr>
            <a:t>for</a:t>
          </a:r>
          <a:r>
            <a:rPr lang="sk-SK" sz="3000" kern="1200" dirty="0">
              <a:solidFill>
                <a:srgbClr val="002060"/>
              </a:solidFill>
            </a:rPr>
            <a:t> </a:t>
          </a:r>
          <a:r>
            <a:rPr lang="sk-SK" sz="3000" kern="1200" dirty="0" err="1">
              <a:solidFill>
                <a:srgbClr val="002060"/>
              </a:solidFill>
            </a:rPr>
            <a:t>smarter</a:t>
          </a:r>
          <a:r>
            <a:rPr lang="sk-SK" sz="3000" kern="1200" dirty="0">
              <a:solidFill>
                <a:srgbClr val="002060"/>
              </a:solidFill>
            </a:rPr>
            <a:t> transport </a:t>
          </a:r>
          <a:r>
            <a:rPr lang="sk-SK" sz="3000" kern="1200" dirty="0" err="1">
              <a:solidFill>
                <a:srgbClr val="002060"/>
              </a:solidFill>
            </a:rPr>
            <a:t>models</a:t>
          </a:r>
          <a:endParaRPr lang="sk-SK" sz="3000" kern="1200" dirty="0">
            <a:solidFill>
              <a:srgbClr val="002060"/>
            </a:solidFill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2060"/>
            </a:buClr>
            <a:buFont typeface="Wingdings" panose="05000000000000000000" pitchFamily="2" charset="2"/>
            <a:buChar char="Ø"/>
          </a:pPr>
          <a:r>
            <a:rPr lang="en-US" sz="3000" kern="1200" dirty="0">
              <a:solidFill>
                <a:srgbClr val="002060"/>
              </a:solidFill>
            </a:rPr>
            <a:t>🔐 Strengthen privacy &amp; data governance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002060"/>
            </a:buClr>
            <a:buFont typeface="Wingdings" panose="05000000000000000000" pitchFamily="2" charset="2"/>
            <a:buChar char="Ø"/>
          </a:pPr>
          <a:r>
            <a:rPr lang="en-US" sz="3000" kern="1200" dirty="0">
              <a:solidFill>
                <a:srgbClr val="002060"/>
              </a:solidFill>
            </a:rPr>
            <a:t>📈 Evaluate long-term impacts &amp; cost-effectiveness</a:t>
          </a:r>
        </a:p>
      </dsp:txBody>
      <dsp:txXfrm>
        <a:off x="13327745" y="472289"/>
        <a:ext cx="7638332" cy="36814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sk-SK"/>
              <a:t>Kliknutím upravte štýl predlohy podnadpisu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21. 4. 2025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024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21. 4. 2025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881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21. 4. 2025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533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21. 4. 2025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816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21. 4. 2025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745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21. 4. 2025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4808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21. 4. 2025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0832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21. 4. 2025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181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sk-SK"/>
              <a:t>Kliknutím na ikonu pridáte obrázok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21. 4. 2025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661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21. 4. 2025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428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21. 4. 2025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395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C6A0A9-B58E-422A-8C1E-CF0C4BE9CC97}" type="datetimeFigureOut">
              <a:rPr lang="sk-SK" smtClean="0"/>
              <a:t>21. 4. 2025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794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2CC3851-E65D-893E-8470-165A783EF5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420268"/>
              </p:ext>
            </p:extLst>
          </p:nvPr>
        </p:nvGraphicFramePr>
        <p:xfrm>
          <a:off x="1377517" y="18576930"/>
          <a:ext cx="29631607" cy="6030065"/>
        </p:xfrm>
        <a:graphic>
          <a:graphicData uri="http://schemas.openxmlformats.org/drawingml/2006/table">
            <a:tbl>
              <a:tblPr/>
              <a:tblGrid>
                <a:gridCol w="29631607">
                  <a:extLst>
                    <a:ext uri="{9D8B030D-6E8A-4147-A177-3AD203B41FA5}">
                      <a16:colId xmlns:a16="http://schemas.microsoft.com/office/drawing/2014/main" val="118735104"/>
                    </a:ext>
                  </a:extLst>
                </a:gridCol>
              </a:tblGrid>
              <a:tr h="6030065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lnL w="57150" cmpd="sng">
                      <a:solidFill>
                        <a:srgbClr val="002060"/>
                      </a:solidFill>
                      <a:prstDash val="solid"/>
                    </a:lnL>
                    <a:lnR w="57150" cmpd="sng">
                      <a:solidFill>
                        <a:srgbClr val="002060"/>
                      </a:solidFill>
                      <a:prstDash val="solid"/>
                    </a:lnR>
                    <a:lnT w="57150" cmpd="sng">
                      <a:solidFill>
                        <a:srgbClr val="002060"/>
                      </a:solidFill>
                      <a:prstDash val="solid"/>
                    </a:lnT>
                    <a:lnB w="57150" cmpd="sng">
                      <a:solidFill>
                        <a:srgbClr val="00206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627455"/>
                  </a:ext>
                </a:extLst>
              </a:tr>
            </a:tbl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04485B6B-23BC-231D-64B8-F3879E81DC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7624" y="2626402"/>
            <a:ext cx="29764040" cy="2726066"/>
          </a:xfrm>
          <a:noFill/>
          <a:ln w="1524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l"/>
            <a:r>
              <a:rPr lang="en-US" sz="75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Role of IoT and Big Data in Smart City Transport Management: Lessons Learned from Case Studies in Slovakia and the EU</a:t>
            </a:r>
            <a:endParaRPr lang="sk-SK" sz="750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DC399250-BA77-3C57-F104-B092F0A54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24" y="697108"/>
            <a:ext cx="7409657" cy="1583458"/>
          </a:xfrm>
          <a:prstGeom prst="rect">
            <a:avLst/>
          </a:prstGeom>
        </p:spPr>
      </p:pic>
      <p:sp>
        <p:nvSpPr>
          <p:cNvPr id="5" name="Textové pole 2">
            <a:extLst>
              <a:ext uri="{FF2B5EF4-FFF2-40B4-BE49-F238E27FC236}">
                <a16:creationId xmlns:a16="http://schemas.microsoft.com/office/drawing/2014/main" id="{C87177C9-22F4-FEE9-0135-F1B9243AC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7946" y="1150714"/>
            <a:ext cx="1382875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sk-SK" sz="35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TRANSCOM 2025: 16th International </a:t>
            </a:r>
            <a:r>
              <a:rPr lang="sk-SK" sz="35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Scientific</a:t>
            </a:r>
            <a:r>
              <a:rPr lang="sk-SK" sz="35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5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  <a:r>
              <a:rPr lang="sk-SK" sz="35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sk-SK" sz="35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Sustainable</a:t>
            </a:r>
            <a:r>
              <a:rPr lang="sk-SK" sz="35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35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Modern</a:t>
            </a:r>
            <a:r>
              <a:rPr lang="sk-SK" sz="35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sk-SK" sz="3500" b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Safe</a:t>
            </a:r>
            <a:r>
              <a:rPr lang="sk-SK" sz="35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Transport</a:t>
            </a:r>
            <a:endParaRPr lang="sk-SK" sz="35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DF8CDE15-6E90-630A-763A-5AC0CFF0B2A5}"/>
              </a:ext>
            </a:extLst>
          </p:cNvPr>
          <p:cNvSpPr txBox="1">
            <a:spLocks/>
          </p:cNvSpPr>
          <p:nvPr/>
        </p:nvSpPr>
        <p:spPr>
          <a:xfrm>
            <a:off x="1347568" y="5209413"/>
            <a:ext cx="29764040" cy="120290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Silvia Krúpová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Gabriel Koman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20F7CD64-85F1-247D-E70C-3773FAB96CA9}"/>
              </a:ext>
            </a:extLst>
          </p:cNvPr>
          <p:cNvSpPr txBox="1">
            <a:spLocks/>
          </p:cNvSpPr>
          <p:nvPr/>
        </p:nvSpPr>
        <p:spPr>
          <a:xfrm>
            <a:off x="1317624" y="6108007"/>
            <a:ext cx="29764040" cy="1470971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numCol="2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Žilina, Žilina, Slovak </a:t>
            </a:r>
            <a:r>
              <a:rPr lang="en-US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republ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</a:t>
            </a:r>
            <a:endParaRPr lang="sk-SK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Žilina, Žilina, Slovak </a:t>
            </a:r>
            <a:r>
              <a:rPr lang="en-US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republ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</a:t>
            </a:r>
            <a:endParaRPr lang="sk-SK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Tabuľka 16">
            <a:extLst>
              <a:ext uri="{FF2B5EF4-FFF2-40B4-BE49-F238E27FC236}">
                <a16:creationId xmlns:a16="http://schemas.microsoft.com/office/drawing/2014/main" id="{DF5353FD-5685-A5A2-FD19-A44C8EE41F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588426"/>
              </p:ext>
            </p:extLst>
          </p:nvPr>
        </p:nvGraphicFramePr>
        <p:xfrm>
          <a:off x="1347570" y="7769152"/>
          <a:ext cx="29764038" cy="4858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78373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  <a:gridCol w="9564319">
                  <a:extLst>
                    <a:ext uri="{9D8B030D-6E8A-4147-A177-3AD203B41FA5}">
                      <a16:colId xmlns:a16="http://schemas.microsoft.com/office/drawing/2014/main" val="1252346389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4221354044"/>
                    </a:ext>
                  </a:extLst>
                </a:gridCol>
              </a:tblGrid>
              <a:tr h="1032916">
                <a:tc gridSpan="3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sk-SK" sz="4500" cap="small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</a:t>
                      </a:r>
                      <a:endParaRPr lang="sk-SK" sz="4500" cap="small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3400242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−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Digital technologies transforming urban environments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−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IoT and Big Data enhance urban transport systems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−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Addresses congestion,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pollution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inefficiencies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−"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Increasing urbanization demands innovative solutions</a:t>
                      </a: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−"/>
                        <a:tabLst/>
                        <a:defRPr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Urban transport faces congestion, pollution, and inefficiencies</a:t>
                      </a:r>
                    </a:p>
                    <a:p>
                      <a:pPr marL="457200" marR="0" lvl="0" indent="-45720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−"/>
                        <a:tabLst/>
                        <a:defRPr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Implementation hindered by technical, financial, and privacy concerns</a:t>
                      </a:r>
                    </a:p>
                    <a:p>
                      <a:pPr marL="457200" marR="0" lvl="0" indent="-45720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−"/>
                        <a:tabLst/>
                        <a:defRPr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 stakeholders: urban planners, policymakers, tech developers, citizens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k-SK" sz="35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Objectives</a:t>
                      </a:r>
                      <a:r>
                        <a:rPr lang="sk-SK" sz="35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(1)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Explore IoT and Big Data impact on urban mobility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(2)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Analyze case studies in Slovakia and the EU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(3)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Identify best practices for traffic flow and sustainability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35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Expected outcomes: 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calable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smart city initiative recommendations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8" name="Tabuľka 17">
            <a:extLst>
              <a:ext uri="{FF2B5EF4-FFF2-40B4-BE49-F238E27FC236}">
                <a16:creationId xmlns:a16="http://schemas.microsoft.com/office/drawing/2014/main" id="{F44B0654-B2C0-F3DE-3695-CD7C25B59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338393"/>
              </p:ext>
            </p:extLst>
          </p:nvPr>
        </p:nvGraphicFramePr>
        <p:xfrm>
          <a:off x="1317621" y="12649464"/>
          <a:ext cx="29764038" cy="4488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932036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materials</a:t>
                      </a:r>
                      <a:r>
                        <a:rPr lang="sk-SK" sz="4500" cap="small" baseline="0" dirty="0">
                          <a:latin typeface="Arial"/>
                          <a:cs typeface="Arial"/>
                        </a:rPr>
                        <a:t>,  </a:t>
                      </a:r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methods</a:t>
                      </a:r>
                      <a:r>
                        <a:rPr lang="sk-SK" sz="4500" cap="small" baseline="0" dirty="0">
                          <a:latin typeface="Arial"/>
                          <a:cs typeface="Arial"/>
                        </a:rPr>
                        <a:t> &amp; </a:t>
                      </a:r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implementation</a:t>
                      </a:r>
                      <a:endParaRPr lang="sk-SK" sz="4500" cap="small" baseline="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3556390">
                <a:tc>
                  <a:txBody>
                    <a:bodyPr/>
                    <a:lstStyle/>
                    <a:p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 comparative analysis was conducted across six cities—Barcelona, Copenhagen, Amsterdam, Bratislava, </a:t>
                      </a:r>
                      <a:r>
                        <a:rPr lang="en-US" sz="35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Košice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and Žilina—using case studies and systematic literature reviews. These cities were selected based on advancements in smart infrastructure and transportation efficiency metrics.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sk-SK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9" name="Tabuľka 18">
            <a:extLst>
              <a:ext uri="{FF2B5EF4-FFF2-40B4-BE49-F238E27FC236}">
                <a16:creationId xmlns:a16="http://schemas.microsoft.com/office/drawing/2014/main" id="{07FF1C1F-8FAD-4F1C-164D-C2C476E30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737921"/>
              </p:ext>
            </p:extLst>
          </p:nvPr>
        </p:nvGraphicFramePr>
        <p:xfrm>
          <a:off x="1317621" y="17129851"/>
          <a:ext cx="29764038" cy="15172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764462">
                <a:tc>
                  <a:txBody>
                    <a:bodyPr/>
                    <a:lstStyle/>
                    <a:p>
                      <a:pPr algn="ctr"/>
                      <a:r>
                        <a:rPr lang="en-GB" sz="4500" cap="small" baseline="0" noProof="0" dirty="0">
                          <a:latin typeface="Arial"/>
                          <a:cs typeface="Arial"/>
                        </a:rPr>
                        <a:t>results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5323070">
                <a:tc>
                  <a:txBody>
                    <a:bodyPr/>
                    <a:lstStyle/>
                    <a:p>
                      <a:r>
                        <a:rPr lang="en-GB" sz="3500" b="1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Smart City Transport Case Studies: IoT &amp; Big Data Outcomes</a:t>
                      </a:r>
                      <a:endParaRPr lang="en-GB" sz="3500" noProof="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en-GB" sz="3500" noProof="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en-GB" sz="3500" noProof="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en-GB" sz="3500" noProof="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en-GB" sz="3500" noProof="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en-GB" sz="3500" noProof="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endParaRPr lang="en-GB" sz="3500" noProof="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  <a:tr h="9071787">
                <a:tc>
                  <a:txBody>
                    <a:bodyPr/>
                    <a:lstStyle/>
                    <a:p>
                      <a:endParaRPr lang="en-GB" sz="3500" noProof="0" dirty="0">
                        <a:latin typeface="Arial"/>
                        <a:cs typeface="Arial"/>
                      </a:endParaRPr>
                    </a:p>
                    <a:p>
                      <a:endParaRPr lang="en-GB" sz="3500" noProof="0" dirty="0">
                        <a:latin typeface="Arial"/>
                        <a:cs typeface="Arial"/>
                      </a:endParaRPr>
                    </a:p>
                    <a:p>
                      <a:endParaRPr lang="en-GB" sz="3200" noProof="0" dirty="0">
                        <a:latin typeface="Arial"/>
                        <a:cs typeface="Arial"/>
                      </a:endParaRPr>
                    </a:p>
                    <a:p>
                      <a:r>
                        <a:rPr lang="en-GB" sz="3200" noProof="0" dirty="0">
                          <a:latin typeface="Arial"/>
                          <a:cs typeface="Arial"/>
                        </a:rPr>
                        <a:t>📈 </a:t>
                      </a:r>
                      <a:r>
                        <a:rPr lang="en-GB" sz="3200" b="1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Efficiency &amp; Performance Gains</a:t>
                      </a:r>
                    </a:p>
                    <a:p>
                      <a:pPr marL="2077151" lvl="1" indent="-457200">
                        <a:buFont typeface="Arial" panose="020B0604020202020204" pitchFamily="34" charset="0"/>
                        <a:buChar char="−"/>
                      </a:pPr>
                      <a:r>
                        <a:rPr lang="en-GB" sz="32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Integration of IoT and Big Data significantly improved urban mobility</a:t>
                      </a:r>
                    </a:p>
                    <a:p>
                      <a:pPr marL="2077151" lvl="1" indent="-457200">
                        <a:buFont typeface="Arial" panose="020B0604020202020204" pitchFamily="34" charset="0"/>
                        <a:buChar char="−"/>
                      </a:pPr>
                      <a:r>
                        <a:rPr lang="en-GB" sz="32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Real-time data and predictive analytics reduced traffic delays, optimized public transport, and enhanced service reliability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32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🌱 </a:t>
                      </a:r>
                      <a:r>
                        <a:rPr lang="en-GB" sz="3200" b="1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Sustainability Outcomes</a:t>
                      </a:r>
                    </a:p>
                    <a:p>
                      <a:pPr marL="2077151" lvl="1" indent="-457200">
                        <a:buFont typeface="Arial" panose="020B0604020202020204" pitchFamily="34" charset="0"/>
                        <a:buChar char="−"/>
                      </a:pPr>
                      <a:r>
                        <a:rPr lang="en-GB" sz="32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Cities like Copenhagen and Amsterdam aligned smart mobility with carbon neutrality goals</a:t>
                      </a:r>
                    </a:p>
                    <a:p>
                      <a:pPr marL="2077151" lvl="1" indent="-457200">
                        <a:buFont typeface="Arial" panose="020B0604020202020204" pitchFamily="34" charset="0"/>
                        <a:buChar char="−"/>
                      </a:pPr>
                      <a:r>
                        <a:rPr lang="en-GB" sz="32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Investments in cycling infrastructure, multimodal routing, and emissions monitoring yielded substantial environmental benefits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32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🤝 </a:t>
                      </a:r>
                      <a:r>
                        <a:rPr lang="en-GB" sz="3200" b="1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Governance &amp; Transparency</a:t>
                      </a:r>
                    </a:p>
                    <a:p>
                      <a:pPr marL="2077151" lvl="1" indent="-457200">
                        <a:buFont typeface="Arial" panose="020B0604020202020204" pitchFamily="34" charset="0"/>
                        <a:buChar char="−"/>
                      </a:pPr>
                      <a:r>
                        <a:rPr lang="en-GB" sz="32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Open data platforms promoted stakeholder engagement and innovation (e.g., Amsterdam).</a:t>
                      </a:r>
                    </a:p>
                    <a:p>
                      <a:pPr marL="2077151" lvl="1" indent="-457200">
                        <a:buFont typeface="Arial" panose="020B0604020202020204" pitchFamily="34" charset="0"/>
                        <a:buChar char="−"/>
                      </a:pPr>
                      <a:r>
                        <a:rPr lang="en-GB" sz="32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Transparent data sharing enhanced public trust and enabled regulatory compliance (e.g., GDPR).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32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🧩 </a:t>
                      </a:r>
                      <a:r>
                        <a:rPr lang="en-GB" sz="3200" b="1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Scalability &amp; Adaptability</a:t>
                      </a:r>
                    </a:p>
                    <a:p>
                      <a:pPr marL="2077151" lvl="1" indent="-457200">
                        <a:buFont typeface="Arial" panose="020B0604020202020204" pitchFamily="34" charset="0"/>
                        <a:buChar char="−"/>
                      </a:pPr>
                      <a:r>
                        <a:rPr lang="en-GB" sz="32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Mid-sized cities (</a:t>
                      </a:r>
                      <a:r>
                        <a:rPr lang="en-GB" sz="3200" noProof="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Košice</a:t>
                      </a:r>
                      <a:r>
                        <a:rPr lang="en-GB" sz="32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, Žilina) successfully adapted smart systems to local needs.</a:t>
                      </a:r>
                    </a:p>
                    <a:p>
                      <a:pPr marL="2077151" lvl="1" indent="-457200">
                        <a:buFont typeface="Arial" panose="020B0604020202020204" pitchFamily="34" charset="0"/>
                        <a:buChar char="−"/>
                      </a:pPr>
                      <a:r>
                        <a:rPr lang="en-GB" sz="32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Modular technologies and integrated planning proved effective beyond large metropolitan areas.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32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⚠️ </a:t>
                      </a:r>
                      <a:r>
                        <a:rPr lang="en-GB" sz="3200" b="1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Challenges Observed</a:t>
                      </a:r>
                    </a:p>
                    <a:p>
                      <a:pPr marL="2077151" lvl="1" indent="-457200">
                        <a:buFont typeface="Arial" panose="020B0604020202020204" pitchFamily="34" charset="0"/>
                        <a:buChar char="−"/>
                      </a:pPr>
                      <a:r>
                        <a:rPr lang="en-GB" sz="32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High implementation costs and privacy concerns persist.</a:t>
                      </a:r>
                    </a:p>
                    <a:p>
                      <a:pPr marL="2077151" lvl="1" indent="-457200">
                        <a:buFont typeface="Arial" panose="020B0604020202020204" pitchFamily="34" charset="0"/>
                        <a:buChar char="−"/>
                      </a:pPr>
                      <a:r>
                        <a:rPr lang="en-GB" sz="3200" noProof="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Cities mitigated these through robust governance frameworks, public participation, and phased investments.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635144"/>
                  </a:ext>
                </a:extLst>
              </a:tr>
            </a:tbl>
          </a:graphicData>
        </a:graphic>
      </p:graphicFrame>
      <p:graphicFrame>
        <p:nvGraphicFramePr>
          <p:cNvPr id="20" name="Tabuľka 19">
            <a:extLst>
              <a:ext uri="{FF2B5EF4-FFF2-40B4-BE49-F238E27FC236}">
                <a16:creationId xmlns:a16="http://schemas.microsoft.com/office/drawing/2014/main" id="{D0F106D9-201F-5D9A-4D9A-2EA92CABB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483387"/>
              </p:ext>
            </p:extLst>
          </p:nvPr>
        </p:nvGraphicFramePr>
        <p:xfrm>
          <a:off x="1317621" y="32301948"/>
          <a:ext cx="29764038" cy="663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1127172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</a:t>
                      </a:r>
                      <a:r>
                        <a:rPr lang="sk-SK" sz="4500" cap="small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sk-SK" sz="4500" cap="small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implementation</a:t>
                      </a:r>
                      <a:r>
                        <a:rPr lang="sk-SK" sz="4500" cap="small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4500" cap="small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path</a:t>
                      </a:r>
                      <a:endParaRPr lang="sk-SK" sz="4500" cap="small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5505068">
                <a:tc>
                  <a:txBody>
                    <a:bodyPr/>
                    <a:lstStyle/>
                    <a:p>
                      <a:endParaRPr lang="sk-SK" sz="3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21" name="Tabuľka 20">
            <a:extLst>
              <a:ext uri="{FF2B5EF4-FFF2-40B4-BE49-F238E27FC236}">
                <a16:creationId xmlns:a16="http://schemas.microsoft.com/office/drawing/2014/main" id="{2236D02C-5E6A-15DC-1B00-CB28F0624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480620"/>
              </p:ext>
            </p:extLst>
          </p:nvPr>
        </p:nvGraphicFramePr>
        <p:xfrm>
          <a:off x="1317621" y="38934188"/>
          <a:ext cx="29764038" cy="3654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940157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acknowledgements</a:t>
                      </a:r>
                      <a:endParaRPr lang="sk-SK" sz="4500" cap="small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271442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Arial"/>
                        </a:rPr>
                        <a:t>Funded by the EU </a:t>
                      </a:r>
                      <a:r>
                        <a:rPr lang="en-US" sz="3500" kern="1200" dirty="0" err="1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Arial"/>
                        </a:rPr>
                        <a:t>NextGenerationEU</a:t>
                      </a: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Arial"/>
                        </a:rPr>
                        <a:t> through the Recovery and Resilience Plan for Slovakia under the project No. 09I05-03-V02-00011.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pic>
        <p:nvPicPr>
          <p:cNvPr id="3" name="Obrázok 2" descr="Obrázok, na ktorom je čierny, temnota&#10;&#10;Automaticky generovaný popis">
            <a:extLst>
              <a:ext uri="{FF2B5EF4-FFF2-40B4-BE49-F238E27FC236}">
                <a16:creationId xmlns:a16="http://schemas.microsoft.com/office/drawing/2014/main" id="{FCB3BBD2-02D9-47DC-119D-7D97724AA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6871" y="311049"/>
            <a:ext cx="6822254" cy="2870417"/>
          </a:xfrm>
          <a:prstGeom prst="rect">
            <a:avLst/>
          </a:prstGeo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5AF976D3-03BE-05EC-73EB-CC1E28E6EC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9973893"/>
              </p:ext>
            </p:extLst>
          </p:nvPr>
        </p:nvGraphicFramePr>
        <p:xfrm>
          <a:off x="3180794" y="14893677"/>
          <a:ext cx="23511140" cy="1934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AA5682C-5818-F2C6-D57E-0E1921C6A8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920606"/>
              </p:ext>
            </p:extLst>
          </p:nvPr>
        </p:nvGraphicFramePr>
        <p:xfrm>
          <a:off x="1390164" y="18599225"/>
          <a:ext cx="29618960" cy="603810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459705">
                  <a:extLst>
                    <a:ext uri="{9D8B030D-6E8A-4147-A177-3AD203B41FA5}">
                      <a16:colId xmlns:a16="http://schemas.microsoft.com/office/drawing/2014/main" val="1231456457"/>
                    </a:ext>
                  </a:extLst>
                </a:gridCol>
                <a:gridCol w="7471775">
                  <a:extLst>
                    <a:ext uri="{9D8B030D-6E8A-4147-A177-3AD203B41FA5}">
                      <a16:colId xmlns:a16="http://schemas.microsoft.com/office/drawing/2014/main" val="1006098056"/>
                    </a:ext>
                  </a:extLst>
                </a:gridCol>
                <a:gridCol w="5374070">
                  <a:extLst>
                    <a:ext uri="{9D8B030D-6E8A-4147-A177-3AD203B41FA5}">
                      <a16:colId xmlns:a16="http://schemas.microsoft.com/office/drawing/2014/main" val="1431013147"/>
                    </a:ext>
                  </a:extLst>
                </a:gridCol>
                <a:gridCol w="13313410">
                  <a:extLst>
                    <a:ext uri="{9D8B030D-6E8A-4147-A177-3AD203B41FA5}">
                      <a16:colId xmlns:a16="http://schemas.microsoft.com/office/drawing/2014/main" val="2566484188"/>
                    </a:ext>
                  </a:extLst>
                </a:gridCol>
              </a:tblGrid>
              <a:tr h="5900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City</a:t>
                      </a:r>
                      <a:endParaRPr lang="en-US" sz="4000" b="1" i="0" u="none" strike="noStrike" noProof="0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Key Focus</a:t>
                      </a:r>
                      <a:endParaRPr lang="en-US" sz="4000" b="1" i="0" u="none" strike="noStrike" noProof="0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Technologies Used</a:t>
                      </a:r>
                      <a:endParaRPr lang="en-US" sz="4000" b="1" i="0" u="none" strike="noStrike" noProof="0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4000" b="1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Results/Impact</a:t>
                      </a:r>
                      <a:endParaRPr lang="en-US" sz="4000" b="1" i="0" u="none" strike="noStrike" noProof="0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140211"/>
                  </a:ext>
                </a:extLst>
              </a:tr>
              <a:tr h="10154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1" u="none" strike="noStrike" noProof="0" dirty="0">
                          <a:solidFill>
                            <a:srgbClr val="002060"/>
                          </a:solidFill>
                          <a:effectLst/>
                        </a:rPr>
                        <a:t>Barcelona</a:t>
                      </a:r>
                      <a:endParaRPr lang="en-US" sz="3600" b="1" i="0" u="none" strike="noStrike" noProof="0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u="none" strike="noStrike" noProof="0" dirty="0">
                          <a:solidFill>
                            <a:srgbClr val="002060"/>
                          </a:solidFill>
                          <a:effectLst/>
                        </a:rPr>
                        <a:t>Superblocks &amp; Smart Traffic Control</a:t>
                      </a:r>
                      <a:endParaRPr lang="en-US" sz="3600" b="0" i="0" u="none" strike="noStrike" noProof="0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u="none" strike="noStrike" noProof="0" dirty="0">
                          <a:solidFill>
                            <a:srgbClr val="002060"/>
                          </a:solidFill>
                          <a:effectLst/>
                        </a:rPr>
                        <a:t>IoT, Smart Urban Design</a:t>
                      </a:r>
                      <a:endParaRPr lang="en-US" sz="3600" b="0" i="0" u="none" strike="noStrike" noProof="0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600" b="0" u="none" strike="noStrike" noProof="0" dirty="0">
                          <a:solidFill>
                            <a:srgbClr val="002060"/>
                          </a:solidFill>
                          <a:effectLst/>
                        </a:rPr>
                        <a:t>🔻 21% traffic reduction; better air quality; more pedestrian zones</a:t>
                      </a:r>
                      <a:endParaRPr lang="en-US" sz="3600" b="0" i="0" u="none" strike="noStrike" noProof="0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269171"/>
                  </a:ext>
                </a:extLst>
              </a:tr>
              <a:tr h="72964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1" u="none" strike="noStrike" noProof="0" dirty="0">
                          <a:solidFill>
                            <a:srgbClr val="002060"/>
                          </a:solidFill>
                          <a:effectLst/>
                        </a:rPr>
                        <a:t>Copenhagen</a:t>
                      </a:r>
                      <a:endParaRPr lang="en-US" sz="3600" b="1" i="0" u="none" strike="noStrike" noProof="0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u="none" strike="noStrike" noProof="0" dirty="0">
                          <a:solidFill>
                            <a:srgbClr val="002060"/>
                          </a:solidFill>
                          <a:effectLst/>
                        </a:rPr>
                        <a:t>Integration &amp; Traffic Signals</a:t>
                      </a:r>
                      <a:endParaRPr lang="en-US" sz="3600" b="0" i="0" u="none" strike="noStrike" noProof="0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u="none" strike="noStrike" noProof="0" dirty="0">
                          <a:solidFill>
                            <a:srgbClr val="002060"/>
                          </a:solidFill>
                          <a:effectLst/>
                        </a:rPr>
                        <a:t>IoT, Big Data, Adaptive Signals</a:t>
                      </a:r>
                      <a:endParaRPr lang="en-US" sz="3600" b="0" i="0" u="none" strike="noStrike" noProof="0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600" b="0" u="none" strike="noStrike" noProof="0" dirty="0">
                          <a:solidFill>
                            <a:srgbClr val="002060"/>
                          </a:solidFill>
                          <a:effectLst/>
                        </a:rPr>
                        <a:t>🔻 25% delays; 🚴 &gt;40% of trips by bike; progress toward carbon neutrality</a:t>
                      </a:r>
                      <a:endParaRPr lang="en-US" sz="3600" b="0" i="0" u="none" strike="noStrike" noProof="0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8184743"/>
                  </a:ext>
                </a:extLst>
              </a:tr>
              <a:tr h="10154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1" u="none" strike="noStrike" noProof="0" dirty="0">
                          <a:solidFill>
                            <a:srgbClr val="002060"/>
                          </a:solidFill>
                          <a:effectLst/>
                        </a:rPr>
                        <a:t>Amsterdam</a:t>
                      </a:r>
                      <a:endParaRPr lang="en-US" sz="3600" b="1" i="0" u="none" strike="noStrike" noProof="0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u="none" strike="noStrike" noProof="0" dirty="0">
                          <a:solidFill>
                            <a:srgbClr val="002060"/>
                          </a:solidFill>
                          <a:effectLst/>
                        </a:rPr>
                        <a:t>Open Data &amp; Cycling Infrastructure</a:t>
                      </a:r>
                      <a:endParaRPr lang="en-US" sz="3600" b="0" i="0" u="none" strike="noStrike" noProof="0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u="none" strike="noStrike" noProof="0" dirty="0">
                          <a:solidFill>
                            <a:srgbClr val="002060"/>
                          </a:solidFill>
                          <a:effectLst/>
                        </a:rPr>
                        <a:t>IoT, Open Data Platforms</a:t>
                      </a:r>
                      <a:endParaRPr lang="en-US" sz="3600" b="0" i="0" u="none" strike="noStrike" noProof="0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600" b="0" u="none" strike="noStrike" noProof="0" dirty="0">
                          <a:solidFill>
                            <a:srgbClr val="002060"/>
                          </a:solidFill>
                          <a:effectLst/>
                        </a:rPr>
                        <a:t>🚍 15% public transport reliability boost; 🚲 38% trips by bike</a:t>
                      </a:r>
                      <a:endParaRPr lang="en-US" sz="3600" b="0" i="0" u="none" strike="noStrike" noProof="0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0800582"/>
                  </a:ext>
                </a:extLst>
              </a:tr>
              <a:tr h="5900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1" u="none" strike="noStrike" noProof="0" dirty="0">
                          <a:solidFill>
                            <a:srgbClr val="002060"/>
                          </a:solidFill>
                          <a:effectLst/>
                        </a:rPr>
                        <a:t>Bratislava</a:t>
                      </a:r>
                      <a:endParaRPr lang="en-US" sz="3600" b="1" i="0" u="none" strike="noStrike" noProof="0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>
                        <a:alpha val="3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u="none" strike="noStrike" noProof="0" dirty="0">
                          <a:solidFill>
                            <a:srgbClr val="002060"/>
                          </a:solidFill>
                          <a:effectLst/>
                        </a:rPr>
                        <a:t>Smart Parking &amp; Traffic Monitoring</a:t>
                      </a:r>
                      <a:endParaRPr lang="en-US" sz="3600" b="0" i="0" u="none" strike="noStrike" noProof="0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>
                        <a:alpha val="3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u="none" strike="noStrike" noProof="0" dirty="0">
                          <a:solidFill>
                            <a:srgbClr val="002060"/>
                          </a:solidFill>
                          <a:effectLst/>
                        </a:rPr>
                        <a:t>IoT Sensors, Mobile Apps</a:t>
                      </a:r>
                      <a:endParaRPr lang="en-US" sz="3600" b="0" i="0" u="none" strike="noStrike" noProof="0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>
                        <a:alpha val="3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600" b="0" u="none" strike="noStrike" noProof="0" dirty="0">
                          <a:solidFill>
                            <a:srgbClr val="002060"/>
                          </a:solidFill>
                          <a:effectLst/>
                        </a:rPr>
                        <a:t>🚗 30% parking efficiency increase; less congestion &amp; emissions</a:t>
                      </a:r>
                      <a:endParaRPr lang="en-US" sz="3600" b="0" i="0" u="none" strike="noStrike" noProof="0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>
                        <a:alpha val="3803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142395"/>
                  </a:ext>
                </a:extLst>
              </a:tr>
              <a:tr h="894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1" u="none" strike="noStrike" noProof="0" dirty="0" err="1">
                          <a:solidFill>
                            <a:srgbClr val="002060"/>
                          </a:solidFill>
                          <a:effectLst/>
                        </a:rPr>
                        <a:t>Košice</a:t>
                      </a:r>
                      <a:endParaRPr lang="en-US" sz="3600" b="1" i="0" u="none" strike="noStrike" noProof="0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>
                        <a:alpha val="3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u="none" strike="noStrike" noProof="0" dirty="0">
                          <a:solidFill>
                            <a:srgbClr val="002060"/>
                          </a:solidFill>
                          <a:effectLst/>
                        </a:rPr>
                        <a:t>Predictive Analytics for Bus Scheduling</a:t>
                      </a:r>
                      <a:endParaRPr lang="en-US" sz="3600" b="0" i="0" u="none" strike="noStrike" noProof="0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>
                        <a:alpha val="3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u="none" strike="noStrike" noProof="0" dirty="0">
                          <a:solidFill>
                            <a:srgbClr val="002060"/>
                          </a:solidFill>
                          <a:effectLst/>
                        </a:rPr>
                        <a:t>Big Data, AI Algorithms</a:t>
                      </a:r>
                      <a:endParaRPr lang="en-US" sz="3600" b="0" i="0" u="none" strike="noStrike" noProof="0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>
                        <a:alpha val="3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600" b="0" u="none" strike="noStrike" noProof="0" dirty="0">
                          <a:solidFill>
                            <a:srgbClr val="002060"/>
                          </a:solidFill>
                          <a:effectLst/>
                        </a:rPr>
                        <a:t>🚍 18% fewer bus delays; better fuel use &amp; rider satisfaction</a:t>
                      </a:r>
                      <a:endParaRPr lang="en-US" sz="3600" b="0" i="0" u="none" strike="noStrike" noProof="0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>
                        <a:alpha val="3803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1235171"/>
                  </a:ext>
                </a:extLst>
              </a:tr>
              <a:tr h="5900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1" u="none" strike="noStrike" noProof="0" dirty="0">
                          <a:solidFill>
                            <a:srgbClr val="002060"/>
                          </a:solidFill>
                          <a:effectLst/>
                        </a:rPr>
                        <a:t>Žilina</a:t>
                      </a:r>
                      <a:endParaRPr lang="en-US" sz="3600" b="1" i="0" u="none" strike="noStrike" noProof="0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>
                        <a:alpha val="3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u="none" strike="noStrike" noProof="0" dirty="0">
                          <a:solidFill>
                            <a:srgbClr val="002060"/>
                          </a:solidFill>
                          <a:effectLst/>
                        </a:rPr>
                        <a:t>Smart Urban Freight Logistics</a:t>
                      </a:r>
                      <a:endParaRPr lang="en-US" sz="3600" b="0" i="0" u="none" strike="noStrike" noProof="0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>
                        <a:alpha val="3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0" u="none" strike="noStrike" noProof="0" dirty="0">
                          <a:solidFill>
                            <a:srgbClr val="002060"/>
                          </a:solidFill>
                          <a:effectLst/>
                        </a:rPr>
                        <a:t>IoT for Logistics</a:t>
                      </a:r>
                      <a:endParaRPr lang="en-US" sz="3600" b="0" i="0" u="none" strike="noStrike" noProof="0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>
                        <a:alpha val="3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3600" b="0" u="none" strike="noStrike" noProof="0" dirty="0">
                          <a:solidFill>
                            <a:srgbClr val="002060"/>
                          </a:solidFill>
                          <a:effectLst/>
                        </a:rPr>
                        <a:t>📦 12% faster deliveries; less congestion; improved supply chains</a:t>
                      </a:r>
                      <a:endParaRPr lang="en-US" sz="3600" b="0" i="0" u="none" strike="noStrike" noProof="0" dirty="0">
                        <a:solidFill>
                          <a:srgbClr val="00206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>
                        <a:alpha val="3803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502268"/>
                  </a:ext>
                </a:extLst>
              </a:tr>
            </a:tbl>
          </a:graphicData>
        </a:graphic>
      </p:graphicFrame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306F71BD-B0E2-20DC-0FF5-C2008DA6A6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6456017"/>
              </p:ext>
            </p:extLst>
          </p:nvPr>
        </p:nvGraphicFramePr>
        <p:xfrm>
          <a:off x="9927946" y="34268134"/>
          <a:ext cx="23777552" cy="3910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36F6A0E9-A54D-8F02-EAE5-52FE5EA8DB72}"/>
              </a:ext>
            </a:extLst>
          </p:cNvPr>
          <p:cNvSpPr txBox="1"/>
          <p:nvPr/>
        </p:nvSpPr>
        <p:spPr>
          <a:xfrm>
            <a:off x="1347570" y="33641045"/>
            <a:ext cx="9258398" cy="5016758"/>
          </a:xfrm>
          <a:prstGeom prst="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solidFill>
                  <a:srgbClr val="002060"/>
                </a:solidFill>
              </a:rPr>
              <a:t>This study underscores the pivotal role of </a:t>
            </a:r>
            <a:r>
              <a:rPr lang="en-US" sz="3200" b="1" dirty="0">
                <a:solidFill>
                  <a:srgbClr val="002060"/>
                </a:solidFill>
              </a:rPr>
              <a:t>IoT </a:t>
            </a:r>
            <a:r>
              <a:rPr lang="en-US" sz="3200" dirty="0">
                <a:solidFill>
                  <a:srgbClr val="002060"/>
                </a:solidFill>
              </a:rPr>
              <a:t>and </a:t>
            </a:r>
            <a:r>
              <a:rPr lang="en-US" sz="3200" b="1" dirty="0">
                <a:solidFill>
                  <a:srgbClr val="002060"/>
                </a:solidFill>
              </a:rPr>
              <a:t>Big Data analytics</a:t>
            </a:r>
            <a:r>
              <a:rPr lang="en-US" sz="3200" dirty="0">
                <a:solidFill>
                  <a:srgbClr val="002060"/>
                </a:solidFill>
              </a:rPr>
              <a:t> in advancing </a:t>
            </a:r>
            <a:r>
              <a:rPr lang="en-US" sz="3200" b="1" dirty="0">
                <a:solidFill>
                  <a:srgbClr val="002060"/>
                </a:solidFill>
              </a:rPr>
              <a:t>smart city transport management</a:t>
            </a:r>
            <a:r>
              <a:rPr lang="en-US" sz="3200" dirty="0">
                <a:solidFill>
                  <a:srgbClr val="002060"/>
                </a:solidFill>
              </a:rPr>
              <a:t>. </a:t>
            </a:r>
            <a:endParaRPr lang="sk-SK" sz="3200" dirty="0">
              <a:solidFill>
                <a:srgbClr val="002060"/>
              </a:solidFill>
            </a:endParaRPr>
          </a:p>
          <a:p>
            <a:pPr algn="just"/>
            <a:r>
              <a:rPr lang="en-US" sz="3200" dirty="0">
                <a:solidFill>
                  <a:srgbClr val="002060"/>
                </a:solidFill>
              </a:rPr>
              <a:t>Through comparative case studies across </a:t>
            </a:r>
            <a:r>
              <a:rPr lang="sk-SK" sz="3200" dirty="0" err="1">
                <a:solidFill>
                  <a:srgbClr val="002060"/>
                </a:solidFill>
              </a:rPr>
              <a:t>six</a:t>
            </a:r>
            <a:r>
              <a:rPr lang="en-US" sz="3200" dirty="0">
                <a:solidFill>
                  <a:srgbClr val="002060"/>
                </a:solidFill>
              </a:rPr>
              <a:t> cities</a:t>
            </a:r>
            <a:r>
              <a:rPr lang="sk-SK" sz="3200" dirty="0">
                <a:solidFill>
                  <a:srgbClr val="002060"/>
                </a:solidFill>
              </a:rPr>
              <a:t> </a:t>
            </a:r>
            <a:r>
              <a:rPr lang="en-US" sz="3200" dirty="0">
                <a:solidFill>
                  <a:srgbClr val="002060"/>
                </a:solidFill>
              </a:rPr>
              <a:t>the research demonstrates improvements in </a:t>
            </a:r>
            <a:r>
              <a:rPr lang="en-US" sz="3200" b="1" dirty="0">
                <a:solidFill>
                  <a:srgbClr val="002060"/>
                </a:solidFill>
              </a:rPr>
              <a:t>traffic optimization</a:t>
            </a:r>
            <a:r>
              <a:rPr lang="en-US" sz="3200" dirty="0">
                <a:solidFill>
                  <a:srgbClr val="002060"/>
                </a:solidFill>
              </a:rPr>
              <a:t>, </a:t>
            </a:r>
            <a:r>
              <a:rPr lang="en-US" sz="3200" b="1" dirty="0">
                <a:solidFill>
                  <a:srgbClr val="002060"/>
                </a:solidFill>
              </a:rPr>
              <a:t>public transport efficiency</a:t>
            </a:r>
            <a:r>
              <a:rPr lang="en-US" sz="3200" dirty="0">
                <a:solidFill>
                  <a:srgbClr val="002060"/>
                </a:solidFill>
              </a:rPr>
              <a:t>, and </a:t>
            </a:r>
            <a:r>
              <a:rPr lang="en-US" sz="3200" b="1" dirty="0">
                <a:solidFill>
                  <a:srgbClr val="002060"/>
                </a:solidFill>
              </a:rPr>
              <a:t>urban sustainability</a:t>
            </a:r>
            <a:r>
              <a:rPr lang="en-US" sz="3200" dirty="0">
                <a:solidFill>
                  <a:srgbClr val="002060"/>
                </a:solidFill>
              </a:rPr>
              <a:t>.</a:t>
            </a:r>
            <a:endParaRPr lang="sk-SK" sz="3200" dirty="0">
              <a:solidFill>
                <a:srgbClr val="002060"/>
              </a:solidFill>
            </a:endParaRPr>
          </a:p>
          <a:p>
            <a:pPr algn="just"/>
            <a:r>
              <a:rPr lang="en-US" sz="3200" dirty="0">
                <a:solidFill>
                  <a:srgbClr val="002060"/>
                </a:solidFill>
              </a:rPr>
              <a:t>By identifying best practices and critical enablers, this research paves the way </a:t>
            </a:r>
            <a:r>
              <a:rPr lang="en-US" sz="3200" b="1" dirty="0">
                <a:solidFill>
                  <a:srgbClr val="002060"/>
                </a:solidFill>
              </a:rPr>
              <a:t>for smarter, greener, and resilient urban transport systems</a:t>
            </a:r>
            <a:r>
              <a:rPr lang="en-US" sz="3200" dirty="0">
                <a:solidFill>
                  <a:srgbClr val="002060"/>
                </a:solidFill>
              </a:rPr>
              <a:t> globally.</a:t>
            </a:r>
            <a:endParaRPr lang="sk-SK" sz="3200" dirty="0">
              <a:solidFill>
                <a:srgbClr val="00206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53BF160-7014-82A6-CECF-9005DFBD25D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23382" y="40574236"/>
            <a:ext cx="22042362" cy="1808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5038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Motív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ív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457</TotalTime>
  <Words>716</Words>
  <Application>Microsoft Office PowerPoint</Application>
  <PresentationFormat>Custom</PresentationFormat>
  <Paragraphs>92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Aptos Narrow</vt:lpstr>
      <vt:lpstr>Arial</vt:lpstr>
      <vt:lpstr>Wingdings</vt:lpstr>
      <vt:lpstr>Motív Office</vt:lpstr>
      <vt:lpstr>The Role of IoT and Big Data in Smart City Transport Management: Lessons Learned from Case Studies in Slovakia and the EU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Katarína Poláčková</dc:creator>
  <cp:lastModifiedBy>Silvia Krupova</cp:lastModifiedBy>
  <cp:revision>5</cp:revision>
  <dcterms:created xsi:type="dcterms:W3CDTF">2024-08-16T05:44:32Z</dcterms:created>
  <dcterms:modified xsi:type="dcterms:W3CDTF">2025-04-21T17:51:42Z</dcterms:modified>
</cp:coreProperties>
</file>