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4D3477A-54A7-4B74-904B-8B6C457C56F1}" type="datetimeFigureOut">
              <a:rPr lang="sk-SK" smtClean="0"/>
              <a:t>16. 4. 2025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9927B73-B5FD-457D-802E-57F49176123A}" type="slidenum">
              <a:rPr lang="sk-SK" smtClean="0"/>
              <a:t>‹#›</a:t>
            </a:fld>
            <a:endParaRPr lang="sk-SK"/>
          </a:p>
        </p:txBody>
      </p:sp>
    </p:spTree>
    <p:extLst>
      <p:ext uri="{BB962C8B-B14F-4D97-AF65-F5344CB8AC3E}">
        <p14:creationId xmlns:p14="http://schemas.microsoft.com/office/powerpoint/2010/main" val="2803972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49927B73-B5FD-457D-802E-57F49176123A}" type="slidenum">
              <a:rPr lang="sk-SK" smtClean="0"/>
              <a:t>1</a:t>
            </a:fld>
            <a:endParaRPr lang="sk-SK"/>
          </a:p>
        </p:txBody>
      </p:sp>
    </p:spTree>
    <p:extLst>
      <p:ext uri="{BB962C8B-B14F-4D97-AF65-F5344CB8AC3E}">
        <p14:creationId xmlns:p14="http://schemas.microsoft.com/office/powerpoint/2010/main" val="754066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16. 4. 2025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16. 4. 2025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16. 4. 2025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16. 4. 2025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16. 4. 2025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16. 4. 2025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16. 4. 2025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16. 4. 2025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16. 4. 2025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16. 4. 2025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16. 4. 2025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16. 4. 2025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r>
              <a:rPr lang="en-US" sz="5400" dirty="0">
                <a:solidFill>
                  <a:srgbClr val="0070C0"/>
                </a:solidFill>
                <a:latin typeface="Times New Roman" panose="02020603050405020304" pitchFamily="18" charset="0"/>
                <a:cs typeface="Times New Roman" panose="02020603050405020304" pitchFamily="18" charset="0"/>
              </a:rPr>
              <a:t>Seagoing Vessels Sailing through the Northern Sea Route and their Construction Materials</a:t>
            </a:r>
            <a:endParaRPr lang="sk-SK" sz="5400" dirty="0">
              <a:ln>
                <a:solidFill>
                  <a:schemeClr val="tx1">
                    <a:lumMod val="65000"/>
                    <a:lumOff val="35000"/>
                  </a:schemeClr>
                </a:solidFill>
              </a:ln>
              <a:solidFill>
                <a:srgbClr val="0070C0"/>
              </a:solidFill>
              <a:latin typeface="Times New Roman" panose="02020603050405020304" pitchFamily="18" charset="0"/>
              <a:cs typeface="Times New Roman" panose="02020603050405020304" pitchFamily="18"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257731" y="4611785"/>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00000"/>
              </a:lnSpc>
            </a:pPr>
            <a:r>
              <a:rPr lang="fr-FR" sz="4800" baseline="30000" dirty="0">
                <a:solidFill>
                  <a:srgbClr val="002060"/>
                </a:solidFill>
                <a:latin typeface="Arial" panose="020B0604020202020204" pitchFamily="34" charset="0"/>
                <a:cs typeface="Arial" panose="020B0604020202020204" pitchFamily="34" charset="0"/>
              </a:rPr>
              <a:t>         </a:t>
            </a:r>
            <a:r>
              <a:rPr lang="sk-SK" sz="4800" baseline="30000" dirty="0">
                <a:solidFill>
                  <a:srgbClr val="002060"/>
                </a:solidFill>
                <a:latin typeface="Arial" panose="020B0604020202020204" pitchFamily="34" charset="0"/>
                <a:cs typeface="Arial" panose="020B0604020202020204" pitchFamily="34" charset="0"/>
              </a:rPr>
              <a:t>Yasser Douimia, Maciej Klosak, Andrej Dávid</a:t>
            </a:r>
            <a:r>
              <a:rPr lang="fr-FR" sz="4800" baseline="30000" dirty="0">
                <a:solidFill>
                  <a:srgbClr val="002060"/>
                </a:solidFill>
                <a:latin typeface="Arial" panose="020B0604020202020204" pitchFamily="34" charset="0"/>
                <a:cs typeface="Arial" panose="020B0604020202020204" pitchFamily="34" charset="0"/>
              </a:rPr>
              <a:t>, Andrei Angelo </a:t>
            </a:r>
            <a:r>
              <a:rPr lang="fr-FR" sz="4800" baseline="30000" dirty="0" err="1">
                <a:solidFill>
                  <a:srgbClr val="002060"/>
                </a:solidFill>
                <a:latin typeface="Arial" panose="020B0604020202020204" pitchFamily="34" charset="0"/>
                <a:cs typeface="Arial" panose="020B0604020202020204" pitchFamily="34" charset="0"/>
              </a:rPr>
              <a:t>Midan</a:t>
            </a:r>
            <a:endParaRPr lang="sk-SK" sz="48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a:t>
            </a:r>
            <a:r>
              <a:rPr lang="fr-FR" sz="3600" i="1" dirty="0">
                <a:solidFill>
                  <a:srgbClr val="002060"/>
                </a:solidFill>
                <a:latin typeface="Arial" panose="020B0604020202020204" pitchFamily="34" charset="0"/>
                <a:cs typeface="Arial" panose="020B0604020202020204" pitchFamily="34" charset="0"/>
              </a:rPr>
              <a:t> Ecole Polytechnique d’Agadir</a:t>
            </a:r>
            <a:r>
              <a:rPr lang="sk-SK" sz="3600" i="1" dirty="0">
                <a:solidFill>
                  <a:srgbClr val="002060"/>
                </a:solidFill>
                <a:latin typeface="Arial" panose="020B0604020202020204" pitchFamily="34" charset="0"/>
                <a:cs typeface="Arial" panose="020B0604020202020204" pitchFamily="34" charset="0"/>
              </a:rPr>
              <a:t>, </a:t>
            </a:r>
            <a:r>
              <a:rPr lang="fr-FR" sz="3600" i="1" dirty="0">
                <a:solidFill>
                  <a:srgbClr val="002060"/>
                </a:solidFill>
                <a:latin typeface="Arial" panose="020B0604020202020204" pitchFamily="34" charset="0"/>
                <a:cs typeface="Arial" panose="020B0604020202020204" pitchFamily="34" charset="0"/>
              </a:rPr>
              <a:t>Agadir</a:t>
            </a:r>
            <a:r>
              <a:rPr lang="sk-SK" sz="3600" i="1" dirty="0">
                <a:solidFill>
                  <a:srgbClr val="002060"/>
                </a:solidFill>
                <a:latin typeface="Arial" panose="020B0604020202020204" pitchFamily="34" charset="0"/>
                <a:cs typeface="Arial" panose="020B0604020202020204" pitchFamily="34" charset="0"/>
              </a:rPr>
              <a:t>, </a:t>
            </a:r>
            <a:r>
              <a:rPr lang="fr-FR" sz="3600" i="1" dirty="0">
                <a:solidFill>
                  <a:srgbClr val="002060"/>
                </a:solidFill>
                <a:latin typeface="Arial" panose="020B0604020202020204" pitchFamily="34" charset="0"/>
                <a:cs typeface="Arial" panose="020B0604020202020204" pitchFamily="34" charset="0"/>
              </a:rPr>
              <a:t>Morocco</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a:t>
            </a:r>
            <a:r>
              <a:rPr lang="fr-FR" sz="3600" i="1" dirty="0">
                <a:solidFill>
                  <a:srgbClr val="002060"/>
                </a:solidFill>
                <a:latin typeface="Arial" panose="020B0604020202020204" pitchFamily="34" charset="0"/>
                <a:cs typeface="Arial" panose="020B0604020202020204" pitchFamily="34" charset="0"/>
              </a:rPr>
              <a:t> Ecole Polytechnique d’Agadir</a:t>
            </a:r>
            <a:r>
              <a:rPr lang="sk-SK" sz="3600" i="1" dirty="0">
                <a:solidFill>
                  <a:srgbClr val="002060"/>
                </a:solidFill>
                <a:latin typeface="Arial" panose="020B0604020202020204" pitchFamily="34" charset="0"/>
                <a:cs typeface="Arial" panose="020B0604020202020204" pitchFamily="34" charset="0"/>
              </a:rPr>
              <a:t>, </a:t>
            </a:r>
            <a:r>
              <a:rPr lang="fr-FR" sz="3600" i="1" dirty="0">
                <a:solidFill>
                  <a:srgbClr val="002060"/>
                </a:solidFill>
                <a:latin typeface="Arial" panose="020B0604020202020204" pitchFamily="34" charset="0"/>
                <a:cs typeface="Arial" panose="020B0604020202020204" pitchFamily="34" charset="0"/>
              </a:rPr>
              <a:t>Agadir, Morocco</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University</a:t>
            </a:r>
            <a:r>
              <a:rPr lang="fr-FR" sz="3600" i="1" dirty="0">
                <a:solidFill>
                  <a:srgbClr val="002060"/>
                </a:solidFill>
                <a:latin typeface="Arial" panose="020B0604020202020204" pitchFamily="34" charset="0"/>
                <a:cs typeface="Arial" panose="020B0604020202020204" pitchFamily="34" charset="0"/>
              </a:rPr>
              <a:t> </a:t>
            </a:r>
            <a:r>
              <a:rPr lang="sk-SK" sz="3600" i="1" dirty="0">
                <a:solidFill>
                  <a:srgbClr val="002060"/>
                </a:solidFill>
                <a:latin typeface="Arial" panose="020B0604020202020204" pitchFamily="34" charset="0"/>
                <a:cs typeface="Arial" panose="020B0604020202020204" pitchFamily="34" charset="0"/>
              </a:rPr>
              <a:t>of Zilina</a:t>
            </a:r>
            <a:r>
              <a:rPr lang="fr-FR" sz="3600" i="1" dirty="0">
                <a:solidFill>
                  <a:srgbClr val="002060"/>
                </a:solidFill>
                <a:latin typeface="Arial" panose="020B0604020202020204" pitchFamily="34" charset="0"/>
                <a:cs typeface="Arial" panose="020B0604020202020204" pitchFamily="34" charset="0"/>
              </a:rPr>
              <a:t> </a:t>
            </a:r>
            <a:r>
              <a:rPr lang="sk-SK" sz="3600" i="1" dirty="0">
                <a:solidFill>
                  <a:srgbClr val="002060"/>
                </a:solidFill>
                <a:latin typeface="Arial" panose="020B0604020202020204" pitchFamily="34" charset="0"/>
                <a:cs typeface="Arial" panose="020B0604020202020204" pitchFamily="34" charset="0"/>
              </a:rPr>
              <a:t>,</a:t>
            </a:r>
            <a:r>
              <a:rPr lang="fr-FR" sz="3600" i="1" dirty="0">
                <a:solidFill>
                  <a:srgbClr val="002060"/>
                </a:solidFill>
                <a:latin typeface="Arial" panose="020B0604020202020204" pitchFamily="34" charset="0"/>
                <a:cs typeface="Arial" panose="020B0604020202020204" pitchFamily="34" charset="0"/>
              </a:rPr>
              <a:t> Zilina</a:t>
            </a:r>
            <a:r>
              <a:rPr lang="sk-SK" sz="3600" i="1" dirty="0">
                <a:solidFill>
                  <a:srgbClr val="002060"/>
                </a:solidFill>
                <a:latin typeface="Arial" panose="020B0604020202020204" pitchFamily="34" charset="0"/>
                <a:cs typeface="Arial" panose="020B0604020202020204" pitchFamily="34" charset="0"/>
              </a:rPr>
              <a:t>, </a:t>
            </a:r>
            <a:r>
              <a:rPr lang="fr-FR" sz="3600" i="1" dirty="0" err="1">
                <a:solidFill>
                  <a:srgbClr val="002060"/>
                </a:solidFill>
                <a:latin typeface="Arial" panose="020B0604020202020204" pitchFamily="34" charset="0"/>
                <a:cs typeface="Arial" panose="020B0604020202020204" pitchFamily="34" charset="0"/>
              </a:rPr>
              <a:t>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fr-FR" sz="3600" i="1" dirty="0" err="1">
                <a:solidFill>
                  <a:srgbClr val="002060"/>
                </a:solidFill>
                <a:latin typeface="Arial" panose="020B0604020202020204" pitchFamily="34" charset="0"/>
                <a:cs typeface="Arial" panose="020B0604020202020204" pitchFamily="34" charset="0"/>
              </a:rPr>
              <a:t>University</a:t>
            </a:r>
            <a:r>
              <a:rPr lang="fr-FR" sz="3600" i="1" dirty="0">
                <a:solidFill>
                  <a:srgbClr val="002060"/>
                </a:solidFill>
                <a:latin typeface="Arial" panose="020B0604020202020204" pitchFamily="34" charset="0"/>
                <a:cs typeface="Arial" panose="020B0604020202020204" pitchFamily="34" charset="0"/>
              </a:rPr>
              <a:t> of Craiova ,Craiova</a:t>
            </a:r>
            <a:r>
              <a:rPr lang="sk-SK" sz="3600" i="1" dirty="0">
                <a:solidFill>
                  <a:srgbClr val="002060"/>
                </a:solidFill>
                <a:latin typeface="Arial" panose="020B0604020202020204" pitchFamily="34" charset="0"/>
                <a:cs typeface="Arial" panose="020B0604020202020204" pitchFamily="34" charset="0"/>
              </a:rPr>
              <a:t>, </a:t>
            </a:r>
            <a:r>
              <a:rPr lang="fr-FR" sz="3600" i="1" dirty="0">
                <a:solidFill>
                  <a:srgbClr val="002060"/>
                </a:solidFill>
                <a:latin typeface="Arial" panose="020B0604020202020204" pitchFamily="34" charset="0"/>
                <a:cs typeface="Arial" panose="020B0604020202020204" pitchFamily="34" charset="0"/>
              </a:rPr>
              <a:t>Romania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843162596"/>
              </p:ext>
            </p:extLst>
          </p:nvPr>
        </p:nvGraphicFramePr>
        <p:xfrm>
          <a:off x="1347570" y="7871273"/>
          <a:ext cx="29764038" cy="964692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10321084">
                  <a:extLst>
                    <a:ext uri="{9D8B030D-6E8A-4147-A177-3AD203B41FA5}">
                      <a16:colId xmlns:a16="http://schemas.microsoft.com/office/drawing/2014/main" val="1252346389"/>
                    </a:ext>
                  </a:extLst>
                </a:gridCol>
                <a:gridCol w="9521608">
                  <a:extLst>
                    <a:ext uri="{9D8B030D-6E8A-4147-A177-3AD203B41FA5}">
                      <a16:colId xmlns:a16="http://schemas.microsoft.com/office/drawing/2014/main" val="4221354044"/>
                    </a:ext>
                  </a:extLst>
                </a:gridCol>
              </a:tblGrid>
              <a:tr h="740873">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8207716">
                <a:tc>
                  <a:txBody>
                    <a:bodyPr/>
                    <a:lstStyle/>
                    <a:p>
                      <a:pPr algn="just"/>
                      <a:r>
                        <a:rPr lang="en-US" sz="3600" dirty="0">
                          <a:latin typeface="Times New Roman" panose="02020603050405020304" pitchFamily="18" charset="0"/>
                          <a:cs typeface="Times New Roman" panose="02020603050405020304" pitchFamily="18" charset="0"/>
                        </a:rPr>
                        <a:t>The Northern Sea Route (NSR) represents a new shipping route in the Arctic, significantly reducing the distance between Europe and Asia, making it strategically important due to diminishing ice and the growing needs of global trade. Vessels navigating in these harsh conditions require specific construction materials, such as steels specially designed to withstand low temperatures and ice forces, to withstand the extreme cold. With increasing investment in ice-capable fleets, the shipbuilding industry is seeing a growing demand for sustainable and energy-efficient vessels designed for polar missions.</a:t>
                      </a:r>
                      <a:endParaRPr lang="sk-SK" sz="3600" dirty="0">
                        <a:solidFill>
                          <a:srgbClr val="002060"/>
                        </a:solidFill>
                        <a:latin typeface="Times New Roman" panose="02020603050405020304" pitchFamily="18" charset="0"/>
                        <a:cs typeface="Times New Roman" panose="02020603050405020304" pitchFamily="18" charset="0"/>
                      </a:endParaRPr>
                    </a:p>
                    <a:p>
                      <a:pPr algn="just"/>
                      <a:endParaRPr lang="sk-SK" sz="3600" dirty="0">
                        <a:solidFill>
                          <a:srgbClr val="002060"/>
                        </a:solidFill>
                        <a:latin typeface="Times New Roman" panose="02020603050405020304" pitchFamily="18" charset="0"/>
                        <a:cs typeface="Times New Roman" panose="02020603050405020304" pitchFamily="18" charset="0"/>
                      </a:endParaRPr>
                    </a:p>
                    <a:p>
                      <a:pPr algn="just"/>
                      <a:endParaRPr lang="sk-SK" sz="3600" dirty="0">
                        <a:latin typeface="Times New Roman" panose="02020603050405020304" pitchFamily="18" charset="0"/>
                        <a:cs typeface="Times New Roman" panose="02020603050405020304" pitchFamily="18" charset="0"/>
                      </a:endParaRPr>
                    </a:p>
                    <a:p>
                      <a:pPr algn="just"/>
                      <a:endParaRPr lang="sk-SK" sz="3600" dirty="0">
                        <a:latin typeface="Times New Roman" panose="02020603050405020304" pitchFamily="18" charset="0"/>
                        <a:cs typeface="Times New Roman" panose="02020603050405020304" pitchFamily="18"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dirty="0">
                          <a:latin typeface="Times New Roman" panose="02020603050405020304" pitchFamily="18" charset="0"/>
                          <a:cs typeface="Times New Roman" panose="02020603050405020304" pitchFamily="18" charset="0"/>
                        </a:rPr>
                        <a:t>Vessels plying the Northern Sea Route encounter harsh Arctic conditions that require robust construction materials suitable for low temperatures. Striking the right balance between safety, efficiency, and cost is a significant challenge for shipbuilders and operators. Key stakeholders include naval architects, shipping companies, regulatory authorities, material suppliers, and environmental organizations.</a:t>
                      </a:r>
                      <a:endParaRPr lang="sk-SK" sz="3600" dirty="0">
                        <a:solidFill>
                          <a:srgbClr val="002060"/>
                        </a:solidFill>
                        <a:latin typeface="Times New Roman" panose="02020603050405020304" pitchFamily="18" charset="0"/>
                        <a:cs typeface="Times New Roman" panose="02020603050405020304" pitchFamily="18" charset="0"/>
                      </a:endParaRPr>
                    </a:p>
                    <a:p>
                      <a:pPr algn="just"/>
                      <a:endParaRPr lang="sk-SK" sz="3600" dirty="0">
                        <a:latin typeface="Times New Roman" panose="02020603050405020304" pitchFamily="18" charset="0"/>
                        <a:cs typeface="Times New Roman" panose="02020603050405020304" pitchFamily="18"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sk-SK" sz="3600" dirty="0" err="1">
                          <a:latin typeface="Times New Roman" panose="02020603050405020304" pitchFamily="18" charset="0"/>
                          <a:cs typeface="Times New Roman" panose="02020603050405020304" pitchFamily="18" charset="0"/>
                        </a:rPr>
                        <a:t>This</a:t>
                      </a:r>
                      <a:r>
                        <a:rPr lang="sk-SK" sz="3600" dirty="0">
                          <a:latin typeface="Times New Roman" panose="02020603050405020304" pitchFamily="18" charset="0"/>
                          <a:cs typeface="Times New Roman" panose="02020603050405020304" pitchFamily="18" charset="0"/>
                        </a:rPr>
                        <a:t> study </a:t>
                      </a:r>
                      <a:r>
                        <a:rPr lang="sk-SK" sz="3600" dirty="0" err="1">
                          <a:latin typeface="Times New Roman" panose="02020603050405020304" pitchFamily="18" charset="0"/>
                          <a:cs typeface="Times New Roman" panose="02020603050405020304" pitchFamily="18" charset="0"/>
                        </a:rPr>
                        <a:t>aims</a:t>
                      </a:r>
                      <a:r>
                        <a:rPr lang="en-US" sz="3600" dirty="0">
                          <a:latin typeface="Times New Roman" panose="02020603050405020304" pitchFamily="18" charset="0"/>
                          <a:cs typeface="Times New Roman" panose="02020603050405020304" pitchFamily="18" charset="0"/>
                        </a:rPr>
                        <a:t> to identify and evaluate the most appropriate construction materials for vessels operating in extreme Arctic conditions along the Northern Sea Route. It seeks to enhance the durability, safety, and energy efficiency of vessels through advanced material selection and design methods. Anticipated outcomes include improved vessel performance in polar environments, enhanced operational safety, and support for sustainable Arctic shipping while minimizing maintenance requirements and environmental risks.</a:t>
                      </a:r>
                      <a:endParaRPr lang="sk-SK" sz="3600" dirty="0">
                        <a:solidFill>
                          <a:srgbClr val="002060"/>
                        </a:solidFill>
                        <a:latin typeface="Times New Roman" panose="02020603050405020304" pitchFamily="18" charset="0"/>
                        <a:cs typeface="Times New Roman" panose="02020603050405020304" pitchFamily="18" charset="0"/>
                      </a:endParaRPr>
                    </a:p>
                    <a:p>
                      <a:pPr algn="just"/>
                      <a:endParaRPr lang="sk-SK" sz="3600" dirty="0">
                        <a:latin typeface="Times New Roman" panose="02020603050405020304" pitchFamily="18" charset="0"/>
                        <a:cs typeface="Times New Roman" panose="02020603050405020304" pitchFamily="18"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217873195"/>
              </p:ext>
            </p:extLst>
          </p:nvPr>
        </p:nvGraphicFramePr>
        <p:xfrm>
          <a:off x="1377519" y="17636491"/>
          <a:ext cx="29764038" cy="593470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56519">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078190">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dirty="0">
                          <a:latin typeface="Times New Roman" panose="02020603050405020304" pitchFamily="18" charset="0"/>
                          <a:cs typeface="Times New Roman" panose="02020603050405020304" pitchFamily="18" charset="0"/>
                        </a:rPr>
                        <a:t>This study integrates a literature review, a materials comparison, and a simulation evaluation. First, previous research on ship performance in the Arctic is reviewed to determine material requirements, such as low-temperature resistance, corrosion resistance, and mechanical strength. Subsequently, a selection of potential materials, including cryogenic steel, high-strength alloys, and composite materials, is compared using data on thermal expansion, yield strength, and fracture toughness. Advanced finite element simulations are performed to analyze the behavior of these materials under ice loads, temperature variations, and fatigue scenarios. In addition, international standards such as the IMO Polar Code and the IACS Polar Class are used as references to judge compliance.</a:t>
                      </a:r>
                      <a:endParaRPr lang="en-US" sz="3600" dirty="0">
                        <a:solidFill>
                          <a:schemeClr val="tx2"/>
                        </a:solidFill>
                        <a:effectLst/>
                        <a:latin typeface="Times New Roman" panose="02020603050405020304" pitchFamily="18" charset="0"/>
                        <a:cs typeface="Times New Roman" panose="02020603050405020304" pitchFamily="18" charset="0"/>
                      </a:endParaRPr>
                    </a:p>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990640979"/>
              </p:ext>
            </p:extLst>
          </p:nvPr>
        </p:nvGraphicFramePr>
        <p:xfrm>
          <a:off x="1257731" y="24303168"/>
          <a:ext cx="29883826" cy="8524416"/>
        </p:xfrm>
        <a:graphic>
          <a:graphicData uri="http://schemas.openxmlformats.org/drawingml/2006/table">
            <a:tbl>
              <a:tblPr firstRow="1" bandRow="1">
                <a:tableStyleId>{5C22544A-7EE6-4342-B048-85BDC9FD1C3A}</a:tableStyleId>
              </a:tblPr>
              <a:tblGrid>
                <a:gridCol w="29883826">
                  <a:extLst>
                    <a:ext uri="{9D8B030D-6E8A-4147-A177-3AD203B41FA5}">
                      <a16:colId xmlns:a16="http://schemas.microsoft.com/office/drawing/2014/main" val="3004831674"/>
                    </a:ext>
                  </a:extLst>
                </a:gridCol>
              </a:tblGrid>
              <a:tr h="592560">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122336">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dirty="0">
                          <a:latin typeface="Times New Roman" panose="02020603050405020304" pitchFamily="18" charset="0"/>
                          <a:cs typeface="Times New Roman" panose="02020603050405020304" pitchFamily="18" charset="0"/>
                        </a:rPr>
                        <a:t>Recent academic studies have revealed that conventional maritime steel loses strength at subzero temperatures, posing structural threats to Arctic shipping. Innovations include the creation of cryogenic steels, hybrid composite panels, and nanotechnology-enhanced coatings, which provide increased strength, insulation, and resistance to abrasion caused by ice. In addition, simulation-based methods now allow for accurate stress and wear analysis in severe polar conditions, facilitating the design of safer and more efficient vessels.</a:t>
                      </a:r>
                    </a:p>
                    <a:p>
                      <a:pPr marL="0" marR="0" lvl="0" indent="0" algn="just" defTabSz="3239902" rtl="0" eaLnBrk="1" fontAlgn="auto" latinLnBrk="0" hangingPunct="1">
                        <a:lnSpc>
                          <a:spcPct val="100000"/>
                        </a:lnSpc>
                        <a:spcBef>
                          <a:spcPts val="0"/>
                        </a:spcBef>
                        <a:spcAft>
                          <a:spcPts val="0"/>
                        </a:spcAft>
                        <a:buClrTx/>
                        <a:buSzTx/>
                        <a:buFontTx/>
                        <a:buNone/>
                        <a:tabLst/>
                        <a:defRPr/>
                      </a:pPr>
                      <a:endParaRPr lang="en-US" sz="3600" dirty="0">
                        <a:solidFill>
                          <a:schemeClr val="tx2"/>
                        </a:solidFill>
                        <a:effectLst/>
                        <a:latin typeface="Times New Roman" panose="02020603050405020304" pitchFamily="18" charset="0"/>
                        <a:cs typeface="Times New Roman" panose="02020603050405020304" pitchFamily="18"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dirty="0">
                          <a:latin typeface="Times New Roman" panose="02020603050405020304" pitchFamily="18" charset="0"/>
                          <a:cs typeface="Times New Roman" panose="02020603050405020304" pitchFamily="18" charset="0"/>
                        </a:rPr>
                        <a:t>These advances have direct applications in the creation of ice-resistant vessels, the retrofitting of existing maritime vessels, and the design of offshore structures such as Arctic platforms and LNG terminals. The use of optimized materials reduces maintenance costs, increases energy efficiency, and ensures compliance with international safety standards such as the IMO Polar Code. As a result, shipping companies enjoy greater reliability and reduced hazards when navigating the Northern Sea Route.</a:t>
                      </a:r>
                      <a:endParaRPr lang="en-US" sz="3600" dirty="0">
                        <a:solidFill>
                          <a:schemeClr val="tx2"/>
                        </a:solidFill>
                        <a:effectLst/>
                        <a:latin typeface="Times New Roman" panose="02020603050405020304" pitchFamily="18" charset="0"/>
                        <a:cs typeface="Times New Roman" panose="02020603050405020304" pitchFamily="18" charset="0"/>
                      </a:endParaRPr>
                    </a:p>
                    <a:p>
                      <a:pPr algn="just"/>
                      <a:endParaRPr lang="sk-SK" sz="3600" dirty="0">
                        <a:solidFill>
                          <a:srgbClr val="002060"/>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7637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437023977"/>
              </p:ext>
            </p:extLst>
          </p:nvPr>
        </p:nvGraphicFramePr>
        <p:xfrm>
          <a:off x="1317621" y="33705800"/>
          <a:ext cx="29764038" cy="608946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11605">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077858">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600" dirty="0">
                          <a:latin typeface="Times New Roman" panose="02020603050405020304" pitchFamily="18" charset="0"/>
                          <a:cs typeface="Times New Roman" panose="02020603050405020304" pitchFamily="18" charset="0"/>
                        </a:rPr>
                        <a:t>Research on ships traveling along the Northern Sea Route highlights that several technological and environmental challenges remain despite the economic potential of reducing distances between Europe and Asia. These findings call for continued research into improving construction materials, expanding infrastructure capacity, and comprehensive environmental impact assessments to ensure the safe and sustainable operation of the Northern Sea Route.</a:t>
                      </a:r>
                      <a:endParaRPr lang="en-US" sz="3600" dirty="0">
                        <a:solidFill>
                          <a:schemeClr val="tx2"/>
                        </a:solidFill>
                        <a:effectLst/>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089020325"/>
              </p:ext>
            </p:extLst>
          </p:nvPr>
        </p:nvGraphicFramePr>
        <p:xfrm>
          <a:off x="1317621" y="38460943"/>
          <a:ext cx="29764038" cy="584120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375885">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363811">
                <a:tc>
                  <a:txBody>
                    <a:bodyPr/>
                    <a:lstStyle/>
                    <a:p>
                      <a:pPr algn="just"/>
                      <a:r>
                        <a:rPr lang="en-US" sz="3600" dirty="0"/>
                        <a:t>Acknowledgments</a:t>
                      </a:r>
                      <a:r>
                        <a:rPr lang="sk-SK" sz="3600" dirty="0"/>
                        <a:t>: </a:t>
                      </a:r>
                      <a:r>
                        <a:rPr lang="en-US" sz="3600" dirty="0"/>
                        <a:t>The paper is supported by the VEGA Agency by the Project 1/0485/24 "Increasing the efficiency and sustainability of rail and water transport in the context of environmental impacts" that is solved at Faculty of Operation and Economics of Transport and Communications, University of Žilina.</a:t>
                      </a:r>
                      <a:endParaRPr lang="sk-SK" sz="3600" dirty="0"/>
                    </a:p>
                    <a:p>
                      <a:r>
                        <a:rPr lang="sk-SK" sz="3600" dirty="0" err="1"/>
                        <a:t>References</a:t>
                      </a:r>
                      <a:r>
                        <a:rPr lang="sk-SK" sz="3600" dirty="0"/>
                        <a:t> </a:t>
                      </a:r>
                    </a:p>
                    <a:p>
                      <a:r>
                        <a:rPr lang="sk-SK" sz="3600" dirty="0" err="1"/>
                        <a:t>Decarbonization</a:t>
                      </a:r>
                      <a:r>
                        <a:rPr lang="sk-SK" sz="3600" dirty="0"/>
                        <a:t> </a:t>
                      </a:r>
                      <a:r>
                        <a:rPr lang="sk-SK" sz="3600" dirty="0" err="1"/>
                        <a:t>Roadmap</a:t>
                      </a:r>
                      <a:r>
                        <a:rPr lang="sk-SK" sz="3600" dirty="0"/>
                        <a:t> </a:t>
                      </a:r>
                      <a:r>
                        <a:rPr lang="sk-SK" sz="3600" dirty="0" err="1"/>
                        <a:t>for</a:t>
                      </a:r>
                      <a:r>
                        <a:rPr lang="sk-SK" sz="3600" dirty="0"/>
                        <a:t> </a:t>
                      </a:r>
                      <a:r>
                        <a:rPr lang="sk-SK" sz="3600" dirty="0" err="1"/>
                        <a:t>the</a:t>
                      </a:r>
                      <a:r>
                        <a:rPr lang="sk-SK" sz="3600" dirty="0"/>
                        <a:t> </a:t>
                      </a:r>
                      <a:r>
                        <a:rPr lang="sk-SK" sz="3600" dirty="0" err="1"/>
                        <a:t>Maritime</a:t>
                      </a:r>
                      <a:r>
                        <a:rPr lang="sk-SK" sz="3600" dirty="0"/>
                        <a:t> </a:t>
                      </a:r>
                      <a:r>
                        <a:rPr lang="sk-SK" sz="3600" dirty="0" err="1"/>
                        <a:t>Sector</a:t>
                      </a:r>
                      <a:r>
                        <a:rPr lang="sk-SK" sz="3600" dirty="0"/>
                        <a:t> (</a:t>
                      </a:r>
                      <a:r>
                        <a:rPr lang="sk-SK" sz="3600" dirty="0" err="1"/>
                        <a:t>originally</a:t>
                      </a:r>
                      <a:r>
                        <a:rPr lang="sk-SK" sz="3600" dirty="0"/>
                        <a:t> in </a:t>
                      </a:r>
                      <a:r>
                        <a:rPr lang="sk-SK" sz="3600" dirty="0" err="1"/>
                        <a:t>the</a:t>
                      </a:r>
                      <a:r>
                        <a:rPr lang="sk-SK" sz="3600" dirty="0"/>
                        <a:t> </a:t>
                      </a:r>
                      <a:r>
                        <a:rPr lang="sk-SK" sz="3600" dirty="0" err="1"/>
                        <a:t>French</a:t>
                      </a:r>
                      <a:r>
                        <a:rPr lang="sk-SK" sz="3600" dirty="0"/>
                        <a:t> </a:t>
                      </a:r>
                      <a:r>
                        <a:rPr lang="sk-SK" sz="3600" dirty="0" err="1"/>
                        <a:t>language</a:t>
                      </a:r>
                      <a:r>
                        <a:rPr lang="sk-SK" sz="3600" dirty="0"/>
                        <a:t>: </a:t>
                      </a:r>
                      <a:r>
                        <a:rPr lang="sk-SK" sz="3600" dirty="0" err="1"/>
                        <a:t>Feuille</a:t>
                      </a:r>
                      <a:r>
                        <a:rPr lang="sk-SK" sz="3600" dirty="0"/>
                        <a:t> de </a:t>
                      </a:r>
                      <a:r>
                        <a:rPr lang="sk-SK" sz="3600" dirty="0" err="1"/>
                        <a:t>route</a:t>
                      </a:r>
                      <a:r>
                        <a:rPr lang="sk-SK" sz="3600" dirty="0"/>
                        <a:t> de </a:t>
                      </a:r>
                      <a:r>
                        <a:rPr lang="sk-SK" sz="3600" dirty="0" err="1"/>
                        <a:t>décarbonation</a:t>
                      </a:r>
                      <a:r>
                        <a:rPr lang="sk-SK" sz="3600" dirty="0"/>
                        <a:t> de la </a:t>
                      </a:r>
                      <a:r>
                        <a:rPr lang="sk-SK" sz="3600" dirty="0" err="1"/>
                        <a:t>filière</a:t>
                      </a:r>
                      <a:r>
                        <a:rPr lang="sk-SK" sz="3600" dirty="0"/>
                        <a:t> </a:t>
                      </a:r>
                      <a:r>
                        <a:rPr lang="sk-SK" sz="3600" dirty="0" err="1"/>
                        <a:t>maritime</a:t>
                      </a:r>
                      <a:r>
                        <a:rPr lang="sk-SK" sz="3600" dirty="0"/>
                        <a:t>), online: https://www.isemar.org/wp-content/uploads/2023/04/23059_Feuille-de-route-de carbonation_compressed.pdf, 18 </a:t>
                      </a:r>
                      <a:r>
                        <a:rPr lang="sk-SK" sz="3600" dirty="0" err="1"/>
                        <a:t>January</a:t>
                      </a:r>
                      <a:r>
                        <a:rPr lang="sk-SK" sz="3600" dirty="0"/>
                        <a:t> 2025 </a:t>
                      </a:r>
                    </a:p>
                    <a:p>
                      <a:endParaRPr lang="en-US" sz="3600" dirty="0"/>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5460075" y="-1291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3152</TotalTime>
  <Words>765</Words>
  <Application>Microsoft Office PowerPoint</Application>
  <PresentationFormat>Vlastná</PresentationFormat>
  <Paragraphs>25</Paragraphs>
  <Slides>1</Slides>
  <Notes>1</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Times New Roman</vt:lpstr>
      <vt:lpstr>Motív Office</vt:lpstr>
      <vt:lpstr>Seagoing Vessels Sailing through the Northern Sea Route and their Construction Materials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Andrej Dávid</cp:lastModifiedBy>
  <cp:revision>6</cp:revision>
  <dcterms:created xsi:type="dcterms:W3CDTF">2024-08-16T05:44:32Z</dcterms:created>
  <dcterms:modified xsi:type="dcterms:W3CDTF">2025-04-16T04:54:39Z</dcterms:modified>
</cp:coreProperties>
</file>