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32399288" cy="43200638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3A4A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redný štýl 2 - zvýrazneni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0" d="100"/>
          <a:sy n="20" d="100"/>
        </p:scale>
        <p:origin x="349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390A8-EF3B-4158-BECB-6A282C64DF81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5614FF-413B-4804-8987-A7EE14BE88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30405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5614FF-413B-4804-8987-A7EE14BE88FD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47546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sk-SK"/>
              <a:t>Kliknutím upravte štýl predlohy podnadpisu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024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881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533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816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745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4808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083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181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sk-SK"/>
              <a:t>Kliknutím na ikonu pridáte obrázok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661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428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395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794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485B6B-23BC-231D-64B8-F3879E81DC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7624" y="2626402"/>
            <a:ext cx="29764040" cy="1831297"/>
          </a:xfrm>
          <a:noFill/>
          <a:ln w="1524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l"/>
            <a:r>
              <a:rPr lang="sk-SK" sz="72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</a:t>
            </a:r>
            <a:r>
              <a:rPr lang="sk-SK" sz="72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72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sk-SK" sz="72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3D-Printed PLA </a:t>
            </a:r>
            <a:r>
              <a:rPr lang="sk-SK" sz="72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Materials</a:t>
            </a:r>
            <a:r>
              <a:rPr lang="sk-SK" sz="72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72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lang="sk-SK" sz="72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72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Pulsed</a:t>
            </a:r>
            <a:r>
              <a:rPr lang="sk-SK" sz="72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Thermography and </a:t>
            </a:r>
            <a:r>
              <a:rPr lang="sk-SK" sz="72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Advanced</a:t>
            </a:r>
            <a:r>
              <a:rPr lang="sk-SK" sz="72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Post-</a:t>
            </a:r>
            <a:r>
              <a:rPr lang="sk-SK" sz="72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Processing</a:t>
            </a:r>
            <a:r>
              <a:rPr lang="sk-SK" sz="72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72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Technique</a:t>
            </a:r>
            <a:endParaRPr lang="sk-SK" sz="720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DC399250-BA77-3C57-F104-B092F0A54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24" y="697108"/>
            <a:ext cx="7409657" cy="1583458"/>
          </a:xfrm>
          <a:prstGeom prst="rect">
            <a:avLst/>
          </a:prstGeom>
        </p:spPr>
      </p:pic>
      <p:sp>
        <p:nvSpPr>
          <p:cNvPr id="5" name="Textové pole 2">
            <a:extLst>
              <a:ext uri="{FF2B5EF4-FFF2-40B4-BE49-F238E27FC236}">
                <a16:creationId xmlns:a16="http://schemas.microsoft.com/office/drawing/2014/main" id="{C87177C9-22F4-FEE9-0135-F1B9243AC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7946" y="1150714"/>
            <a:ext cx="1382875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TRANSCOM 2025: 16th International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Scientific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Sustainable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Modern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Transport</a:t>
            </a:r>
            <a:endParaRPr lang="sk-SK" sz="35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DF8CDE15-6E90-630A-763A-5AC0CFF0B2A5}"/>
              </a:ext>
            </a:extLst>
          </p:cNvPr>
          <p:cNvSpPr txBox="1">
            <a:spLocks/>
          </p:cNvSpPr>
          <p:nvPr/>
        </p:nvSpPr>
        <p:spPr>
          <a:xfrm>
            <a:off x="1317624" y="4600706"/>
            <a:ext cx="29764040" cy="120290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Lucia Deganová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Vladimír Dekýš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Barbora Drvárová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Michal Švantner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Alžbeta Sapietová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sk-SK" sz="4500" baseline="30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20F7CD64-85F1-247D-E70C-3773FAB96CA9}"/>
              </a:ext>
            </a:extLst>
          </p:cNvPr>
          <p:cNvSpPr txBox="1">
            <a:spLocks/>
          </p:cNvSpPr>
          <p:nvPr/>
        </p:nvSpPr>
        <p:spPr>
          <a:xfrm>
            <a:off x="1317624" y="6108007"/>
            <a:ext cx="29764040" cy="1470971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numCol="2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Žilina, Žilina, Slovakia</a:t>
            </a:r>
          </a:p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West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Bohemia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Pilsen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Czech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Republic</a:t>
            </a:r>
            <a:endParaRPr lang="sk-SK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Tabuľka 16">
            <a:extLst>
              <a:ext uri="{FF2B5EF4-FFF2-40B4-BE49-F238E27FC236}">
                <a16:creationId xmlns:a16="http://schemas.microsoft.com/office/drawing/2014/main" id="{DF5353FD-5685-A5A2-FD19-A44C8EE41F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40206"/>
              </p:ext>
            </p:extLst>
          </p:nvPr>
        </p:nvGraphicFramePr>
        <p:xfrm>
          <a:off x="1347570" y="7769152"/>
          <a:ext cx="29764038" cy="4599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21346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1252346389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4221354044"/>
                    </a:ext>
                  </a:extLst>
                </a:gridCol>
              </a:tblGrid>
              <a:tr h="1032916">
                <a:tc gridSpan="3"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</a:t>
                      </a:r>
                      <a:endParaRPr lang="sk-SK" sz="4500" cap="small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3400242">
                <a:tc>
                  <a:txBody>
                    <a:bodyPr/>
                    <a:lstStyle/>
                    <a:p>
                      <a:pPr algn="just"/>
                      <a:r>
                        <a:rPr lang="sk-SK" sz="3800" b="1" dirty="0" err="1">
                          <a:solidFill>
                            <a:srgbClr val="002060"/>
                          </a:solidFill>
                          <a:latin typeface="+mn-lt"/>
                          <a:cs typeface="Arial" panose="020B0604020202020204" pitchFamily="34" charset="0"/>
                        </a:rPr>
                        <a:t>Background</a:t>
                      </a:r>
                      <a:r>
                        <a:rPr lang="sk-SK" sz="3800" b="1" dirty="0">
                          <a:solidFill>
                            <a:srgbClr val="002060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800" b="1" dirty="0" err="1">
                          <a:solidFill>
                            <a:srgbClr val="002060"/>
                          </a:solidFill>
                          <a:latin typeface="+mn-lt"/>
                          <a:cs typeface="Arial" panose="020B0604020202020204" pitchFamily="34" charset="0"/>
                        </a:rPr>
                        <a:t>Information</a:t>
                      </a:r>
                      <a:endParaRPr lang="sk-SK" sz="3800" b="1" dirty="0">
                        <a:solidFill>
                          <a:srgbClr val="00206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n-US" sz="3800" dirty="0">
                          <a:solidFill>
                            <a:srgbClr val="002060"/>
                          </a:solidFill>
                          <a:latin typeface="+mn-lt"/>
                        </a:rPr>
                        <a:t>PLA is a biodegradable polymer commonly used for lightweight components in transportation. However, it is susceptible to defects such as voids and </a:t>
                      </a:r>
                      <a:r>
                        <a:rPr lang="en-US" sz="3800" dirty="0" err="1">
                          <a:solidFill>
                            <a:srgbClr val="002060"/>
                          </a:solidFill>
                          <a:latin typeface="+mn-lt"/>
                        </a:rPr>
                        <a:t>delaminations</a:t>
                      </a:r>
                      <a:r>
                        <a:rPr lang="en-US" sz="3800" dirty="0">
                          <a:solidFill>
                            <a:srgbClr val="002060"/>
                          </a:solidFill>
                          <a:latin typeface="+mn-lt"/>
                        </a:rPr>
                        <a:t>, which can compromise its structural integrity.</a:t>
                      </a:r>
                      <a:endParaRPr lang="sk-SK" sz="3800" b="1" dirty="0">
                        <a:solidFill>
                          <a:srgbClr val="00206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3800" b="1" dirty="0" err="1">
                          <a:solidFill>
                            <a:srgbClr val="002060"/>
                          </a:solidFill>
                          <a:latin typeface="+mn-lt"/>
                          <a:cs typeface="Arial" panose="020B0604020202020204" pitchFamily="34" charset="0"/>
                        </a:rPr>
                        <a:t>Problem</a:t>
                      </a:r>
                      <a:r>
                        <a:rPr lang="sk-SK" sz="3800" b="1" dirty="0">
                          <a:solidFill>
                            <a:srgbClr val="002060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800" b="1" dirty="0" err="1">
                          <a:solidFill>
                            <a:srgbClr val="002060"/>
                          </a:solidFill>
                          <a:latin typeface="+mn-lt"/>
                          <a:cs typeface="Arial" panose="020B0604020202020204" pitchFamily="34" charset="0"/>
                        </a:rPr>
                        <a:t>statement</a:t>
                      </a:r>
                      <a:endParaRPr lang="sk-SK" sz="3800" b="1" dirty="0">
                        <a:solidFill>
                          <a:srgbClr val="00206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800" dirty="0">
                          <a:solidFill>
                            <a:srgbClr val="002060"/>
                          </a:solidFill>
                          <a:latin typeface="+mn-lt"/>
                        </a:rPr>
                        <a:t>PLA's low thermal conductivity often results in raw thermographic data lacking sufficient contrast, which makes defect detection in deeper layers challenging.</a:t>
                      </a:r>
                      <a:endParaRPr lang="sk-SK" sz="3800" b="1" dirty="0">
                        <a:solidFill>
                          <a:srgbClr val="00206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k-SK" sz="3800" b="1" dirty="0" err="1">
                          <a:solidFill>
                            <a:srgbClr val="002060"/>
                          </a:solidFill>
                          <a:latin typeface="+mn-lt"/>
                          <a:cs typeface="Arial" panose="020B0604020202020204" pitchFamily="34" charset="0"/>
                        </a:rPr>
                        <a:t>Research</a:t>
                      </a:r>
                      <a:r>
                        <a:rPr lang="sk-SK" sz="3800" b="1" dirty="0">
                          <a:solidFill>
                            <a:srgbClr val="002060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800" b="1" dirty="0" err="1">
                          <a:solidFill>
                            <a:srgbClr val="002060"/>
                          </a:solidFill>
                          <a:latin typeface="+mn-lt"/>
                          <a:cs typeface="Arial" panose="020B0604020202020204" pitchFamily="34" charset="0"/>
                        </a:rPr>
                        <a:t>objective</a:t>
                      </a:r>
                      <a:endParaRPr lang="sk-SK" sz="3800" b="1" dirty="0">
                        <a:solidFill>
                          <a:srgbClr val="00206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n-US" sz="3800" dirty="0">
                          <a:solidFill>
                            <a:srgbClr val="002060"/>
                          </a:solidFill>
                          <a:latin typeface="+mn-lt"/>
                        </a:rPr>
                        <a:t>This study assesses Thermographic Signal Reconstruction (TSR) to improve defect visibility and minimize noise in pulsed thermography, thereby enhancing the reliability of defect interpretation.</a:t>
                      </a:r>
                      <a:endParaRPr lang="sk-SK" sz="3800" b="1" dirty="0">
                        <a:solidFill>
                          <a:srgbClr val="00206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8" name="Tabuľka 17">
            <a:extLst>
              <a:ext uri="{FF2B5EF4-FFF2-40B4-BE49-F238E27FC236}">
                <a16:creationId xmlns:a16="http://schemas.microsoft.com/office/drawing/2014/main" id="{F44B0654-B2C0-F3DE-3695-CD7C25B59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321521"/>
              </p:ext>
            </p:extLst>
          </p:nvPr>
        </p:nvGraphicFramePr>
        <p:xfrm>
          <a:off x="1317621" y="12662926"/>
          <a:ext cx="29764038" cy="7040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1006017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materials</a:t>
                      </a:r>
                      <a:r>
                        <a:rPr lang="sk-SK" sz="4500" cap="small" baseline="0" dirty="0">
                          <a:latin typeface="Arial"/>
                          <a:cs typeface="Arial"/>
                        </a:rPr>
                        <a:t>,  </a:t>
                      </a:r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methods</a:t>
                      </a:r>
                      <a:r>
                        <a:rPr lang="sk-SK" sz="4500" cap="small" baseline="0" dirty="0">
                          <a:latin typeface="Arial"/>
                          <a:cs typeface="Arial"/>
                        </a:rPr>
                        <a:t> &amp; </a:t>
                      </a:r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implementation</a:t>
                      </a:r>
                      <a:endParaRPr lang="sk-SK" sz="4500" cap="small" baseline="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6034200">
                <a:tc>
                  <a:txBody>
                    <a:bodyPr/>
                    <a:lstStyle/>
                    <a:p>
                      <a:pPr marL="571500" indent="-571500" algn="just">
                        <a:buFont typeface="Arial" panose="020B0604020202020204" pitchFamily="34" charset="0"/>
                        <a:buChar char="•"/>
                      </a:pPr>
                      <a:endParaRPr lang="en-US" sz="4400" b="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9" name="Tabuľka 18">
            <a:extLst>
              <a:ext uri="{FF2B5EF4-FFF2-40B4-BE49-F238E27FC236}">
                <a16:creationId xmlns:a16="http://schemas.microsoft.com/office/drawing/2014/main" id="{07FF1C1F-8FAD-4F1C-164D-C2C476E30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021299"/>
              </p:ext>
            </p:extLst>
          </p:nvPr>
        </p:nvGraphicFramePr>
        <p:xfrm>
          <a:off x="1347570" y="19878069"/>
          <a:ext cx="29764038" cy="131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643002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err="1">
                          <a:latin typeface="Arial"/>
                          <a:cs typeface="Arial"/>
                        </a:rPr>
                        <a:t>results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4767050">
                <a:tc>
                  <a:txBody>
                    <a:bodyPr/>
                    <a:lstStyle/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  <a:tr h="7626670">
                <a:tc>
                  <a:txBody>
                    <a:bodyPr/>
                    <a:lstStyle/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635144"/>
                  </a:ext>
                </a:extLst>
              </a:tr>
            </a:tbl>
          </a:graphicData>
        </a:graphic>
      </p:graphicFrame>
      <p:graphicFrame>
        <p:nvGraphicFramePr>
          <p:cNvPr id="20" name="Tabuľka 19">
            <a:extLst>
              <a:ext uri="{FF2B5EF4-FFF2-40B4-BE49-F238E27FC236}">
                <a16:creationId xmlns:a16="http://schemas.microsoft.com/office/drawing/2014/main" id="{D0F106D9-201F-5D9A-4D9A-2EA92CABB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468013"/>
              </p:ext>
            </p:extLst>
          </p:nvPr>
        </p:nvGraphicFramePr>
        <p:xfrm>
          <a:off x="1317621" y="33135009"/>
          <a:ext cx="29764038" cy="7729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</a:t>
                      </a:r>
                      <a:r>
                        <a:rPr lang="sk-SK" sz="4500" cap="small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sk-SK" sz="4500" cap="small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implementation</a:t>
                      </a:r>
                      <a:r>
                        <a:rPr lang="sk-SK" sz="4500" cap="small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4500" cap="small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path</a:t>
                      </a:r>
                      <a:endParaRPr lang="sk-SK" sz="4500" cap="small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6951906">
                <a:tc>
                  <a:txBody>
                    <a:bodyPr/>
                    <a:lstStyle/>
                    <a:p>
                      <a:pPr algn="just"/>
                      <a:r>
                        <a:rPr lang="en-US" sz="4100" b="0" dirty="0">
                          <a:solidFill>
                            <a:srgbClr val="002060"/>
                          </a:solidFill>
                        </a:rPr>
                        <a:t>This study demonstrated the effectiveness of Thermographic Signal Reconstruction (TSR) in enhancing defect detection in 3D-printed PLA materials using infrared non-destructive testing (IRNDT). By applying TSR to thermal image sequences, we achieved significant noise reduction and improved thermal contrast between defective and non-defective areas. This enhancement enabled clearer visualization of both surface-near and deeper subsurface defects. Histogram analysis and Contrast-to-Noise Ratio (CNR) evaluations confirmed that TSR provides sharper transitions and better separation of defective zones from surrounding material. </a:t>
                      </a:r>
                      <a:endParaRPr lang="sk-SK" sz="4100" b="0" dirty="0">
                        <a:solidFill>
                          <a:srgbClr val="002060"/>
                        </a:solidFill>
                      </a:endParaRPr>
                    </a:p>
                    <a:p>
                      <a:pPr algn="just"/>
                      <a:r>
                        <a:rPr lang="en-US" sz="4100" b="0" dirty="0">
                          <a:solidFill>
                            <a:srgbClr val="002060"/>
                          </a:solidFill>
                        </a:rPr>
                        <a:t>The findings suggest that TSR is well-suited not only for PLA but also holds promise for broader applications in other polymeric and composite materials, including ABS, PET-G, and CFRP.</a:t>
                      </a:r>
                      <a:endParaRPr lang="sk-SK" sz="4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21" name="Tabuľka 20">
            <a:extLst>
              <a:ext uri="{FF2B5EF4-FFF2-40B4-BE49-F238E27FC236}">
                <a16:creationId xmlns:a16="http://schemas.microsoft.com/office/drawing/2014/main" id="{2236D02C-5E6A-15DC-1B00-CB28F0624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5742209"/>
              </p:ext>
            </p:extLst>
          </p:nvPr>
        </p:nvGraphicFramePr>
        <p:xfrm>
          <a:off x="1317621" y="38599932"/>
          <a:ext cx="29764038" cy="3988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1026146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acknowledgements</a:t>
                      </a:r>
                      <a:endParaRPr lang="sk-SK" sz="4500" cap="small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29626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52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work has been supported by project VEGA 1/0753/24</a:t>
                      </a:r>
                      <a:r>
                        <a:rPr lang="sk-SK" sz="52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5200" kern="1200" dirty="0">
                        <a:solidFill>
                          <a:srgbClr val="00206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pic>
        <p:nvPicPr>
          <p:cNvPr id="3" name="Obrázok 2" descr="Obrázok, na ktorom je čierny, temnota&#10;&#10;Automaticky generovaný popis">
            <a:extLst>
              <a:ext uri="{FF2B5EF4-FFF2-40B4-BE49-F238E27FC236}">
                <a16:creationId xmlns:a16="http://schemas.microsoft.com/office/drawing/2014/main" id="{FCB3BBD2-02D9-47DC-119D-7D97724AAF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86871" y="311049"/>
            <a:ext cx="6822254" cy="2870417"/>
          </a:xfrm>
          <a:prstGeom prst="rect">
            <a:avLst/>
          </a:prstGeom>
        </p:spPr>
      </p:pic>
      <p:pic>
        <p:nvPicPr>
          <p:cNvPr id="8" name="Picture 4" descr="Close-up of a camera and a microscope&#10;&#10;Description automatically generated">
            <a:extLst>
              <a:ext uri="{FF2B5EF4-FFF2-40B4-BE49-F238E27FC236}">
                <a16:creationId xmlns:a16="http://schemas.microsoft.com/office/drawing/2014/main" id="{D32822C9-CB26-6B9E-D382-624AED027B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7806" y="13738035"/>
            <a:ext cx="4407330" cy="5877327"/>
          </a:xfrm>
          <a:prstGeom prst="rect">
            <a:avLst/>
          </a:prstGeom>
        </p:spPr>
      </p:pic>
      <p:sp>
        <p:nvSpPr>
          <p:cNvPr id="11" name="BlokTextu 10">
            <a:extLst>
              <a:ext uri="{FF2B5EF4-FFF2-40B4-BE49-F238E27FC236}">
                <a16:creationId xmlns:a16="http://schemas.microsoft.com/office/drawing/2014/main" id="{16541000-A7C4-1556-3D5C-A7D68986401F}"/>
              </a:ext>
            </a:extLst>
          </p:cNvPr>
          <p:cNvSpPr txBox="1"/>
          <p:nvPr/>
        </p:nvSpPr>
        <p:spPr>
          <a:xfrm>
            <a:off x="1704348" y="14091352"/>
            <a:ext cx="2408391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600" b="0" dirty="0">
                <a:solidFill>
                  <a:srgbClr val="002060"/>
                </a:solidFill>
              </a:rPr>
              <a:t>Two PLA samples with </a:t>
            </a:r>
            <a:r>
              <a:rPr lang="sk-SK" sz="4600" b="0" dirty="0" err="1">
                <a:solidFill>
                  <a:srgbClr val="002060"/>
                </a:solidFill>
              </a:rPr>
              <a:t>artificial</a:t>
            </a:r>
            <a:r>
              <a:rPr lang="sk-SK" sz="4600" b="0" dirty="0">
                <a:solidFill>
                  <a:srgbClr val="002060"/>
                </a:solidFill>
              </a:rPr>
              <a:t> </a:t>
            </a:r>
            <a:r>
              <a:rPr lang="en-US" sz="4600" b="0" dirty="0">
                <a:solidFill>
                  <a:srgbClr val="002060"/>
                </a:solidFill>
              </a:rPr>
              <a:t>void-type defects at different depths</a:t>
            </a:r>
            <a:endParaRPr lang="sk-SK" sz="4600" b="0" dirty="0">
              <a:solidFill>
                <a:srgbClr val="002060"/>
              </a:solidFill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600" b="0" dirty="0">
                <a:solidFill>
                  <a:srgbClr val="002060"/>
                </a:solidFill>
              </a:rPr>
              <a:t>Pulsed thermography (PT) was employed, utilizing a 6 kJ Hensel flash lamp and a </a:t>
            </a:r>
            <a:endParaRPr lang="sk-SK" sz="4600" b="0" dirty="0">
              <a:solidFill>
                <a:srgbClr val="002060"/>
              </a:solidFill>
            </a:endParaRP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sk-SK" sz="4600" b="0" dirty="0">
                <a:solidFill>
                  <a:srgbClr val="002060"/>
                </a:solidFill>
              </a:rPr>
              <a:t>     </a:t>
            </a:r>
            <a:r>
              <a:rPr lang="en-US" sz="4600" b="0" dirty="0">
                <a:solidFill>
                  <a:srgbClr val="002060"/>
                </a:solidFill>
              </a:rPr>
              <a:t>FLIR A6751 IR camera</a:t>
            </a:r>
            <a:endParaRPr lang="sk-SK" sz="4600" b="0" dirty="0">
              <a:solidFill>
                <a:srgbClr val="002060"/>
              </a:solidFill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600" b="0" dirty="0">
                <a:solidFill>
                  <a:srgbClr val="002060"/>
                </a:solidFill>
              </a:rPr>
              <a:t> Each sample was recorded at a frequency of 20 Hz</a:t>
            </a:r>
            <a:endParaRPr lang="sk-SK" sz="4600" b="0" dirty="0">
              <a:solidFill>
                <a:srgbClr val="002060"/>
              </a:solidFill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600" b="0" dirty="0">
                <a:solidFill>
                  <a:srgbClr val="002060"/>
                </a:solidFill>
              </a:rPr>
              <a:t>The thermographic data were analyzed in MATLAB using TSR with a 4th-degree polynomial fit</a:t>
            </a:r>
            <a:endParaRPr lang="sk-SK" sz="4600" b="0" dirty="0">
              <a:solidFill>
                <a:srgbClr val="002060"/>
              </a:solidFill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600" b="0" dirty="0">
                <a:solidFill>
                  <a:srgbClr val="002060"/>
                </a:solidFill>
              </a:rPr>
              <a:t>Measurements were conducted under controlled conditions, maintaining a temperature of </a:t>
            </a:r>
            <a:endParaRPr lang="sk-SK" sz="4600" b="0" dirty="0">
              <a:solidFill>
                <a:srgbClr val="002060"/>
              </a:solidFill>
            </a:endParaRP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sk-SK" sz="4600" b="0" dirty="0">
                <a:solidFill>
                  <a:srgbClr val="002060"/>
                </a:solidFill>
              </a:rPr>
              <a:t>     </a:t>
            </a:r>
            <a:r>
              <a:rPr lang="en-US" sz="4600" b="0" dirty="0">
                <a:solidFill>
                  <a:srgbClr val="002060"/>
                </a:solidFill>
              </a:rPr>
              <a:t>22°C and humidity at 42%</a:t>
            </a:r>
            <a:endParaRPr lang="sk-SK" sz="4600" dirty="0"/>
          </a:p>
        </p:txBody>
      </p:sp>
      <p:pic>
        <p:nvPicPr>
          <p:cNvPr id="9" name="Picture 1" descr="Obrázok, na ktorom je pestrofarebnosť, snímka obrazovky, žltý, pomaranč&#10;&#10;Obsah vygenerovaný umelou inteligenciou môže byť nesprávny.">
            <a:extLst>
              <a:ext uri="{FF2B5EF4-FFF2-40B4-BE49-F238E27FC236}">
                <a16:creationId xmlns:a16="http://schemas.microsoft.com/office/drawing/2014/main" id="{701002B3-3578-B6FE-6ABE-516BFA62072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1" b="13"/>
          <a:stretch/>
        </p:blipFill>
        <p:spPr bwMode="auto">
          <a:xfrm>
            <a:off x="1347575" y="20647828"/>
            <a:ext cx="6373583" cy="540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1">
            <a:extLst>
              <a:ext uri="{FF2B5EF4-FFF2-40B4-BE49-F238E27FC236}">
                <a16:creationId xmlns:a16="http://schemas.microsoft.com/office/drawing/2014/main" id="{EFF31FEF-8DEF-A82E-4810-F26E4E00E22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8" r="912"/>
          <a:stretch/>
        </p:blipFill>
        <p:spPr>
          <a:xfrm>
            <a:off x="10063865" y="25363715"/>
            <a:ext cx="10166832" cy="7672410"/>
          </a:xfrm>
          <a:prstGeom prst="rect">
            <a:avLst/>
          </a:prstGeom>
        </p:spPr>
      </p:pic>
      <p:pic>
        <p:nvPicPr>
          <p:cNvPr id="12" name="Picture 1">
            <a:extLst>
              <a:ext uri="{FF2B5EF4-FFF2-40B4-BE49-F238E27FC236}">
                <a16:creationId xmlns:a16="http://schemas.microsoft.com/office/drawing/2014/main" id="{FBC83009-27DE-C161-116F-116F2BAE3C4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" r="929"/>
          <a:stretch/>
        </p:blipFill>
        <p:spPr>
          <a:xfrm>
            <a:off x="20520118" y="21493828"/>
            <a:ext cx="10561541" cy="3708000"/>
          </a:xfrm>
          <a:prstGeom prst="rect">
            <a:avLst/>
          </a:prstGeom>
        </p:spPr>
      </p:pic>
      <p:sp>
        <p:nvSpPr>
          <p:cNvPr id="13" name="BlokTextu 12">
            <a:extLst>
              <a:ext uri="{FF2B5EF4-FFF2-40B4-BE49-F238E27FC236}">
                <a16:creationId xmlns:a16="http://schemas.microsoft.com/office/drawing/2014/main" id="{C95D71DB-8B20-1CDA-EC14-003B5A052096}"/>
              </a:ext>
            </a:extLst>
          </p:cNvPr>
          <p:cNvSpPr txBox="1"/>
          <p:nvPr/>
        </p:nvSpPr>
        <p:spPr>
          <a:xfrm>
            <a:off x="20125590" y="27244907"/>
            <a:ext cx="1095606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</a:rPr>
              <a:t>a &amp; c) Raw data</a:t>
            </a:r>
            <a:br>
              <a:rPr lang="en-US" sz="3600" dirty="0">
                <a:solidFill>
                  <a:srgbClr val="002060"/>
                </a:solidFill>
              </a:rPr>
            </a:br>
            <a:r>
              <a:rPr lang="en-US" sz="3600" dirty="0">
                <a:solidFill>
                  <a:srgbClr val="002060"/>
                </a:solidFill>
              </a:rPr>
              <a:t>The main peak represents the background</a:t>
            </a:r>
            <a:r>
              <a:rPr lang="sk-SK" sz="3600" dirty="0">
                <a:solidFill>
                  <a:srgbClr val="002060"/>
                </a:solidFill>
              </a:rPr>
              <a:t> </a:t>
            </a:r>
            <a:r>
              <a:rPr lang="sk-SK" sz="3600" dirty="0" err="1">
                <a:solidFill>
                  <a:srgbClr val="002060"/>
                </a:solidFill>
              </a:rPr>
              <a:t>while</a:t>
            </a:r>
            <a:r>
              <a:rPr lang="en-US" sz="3600" dirty="0">
                <a:solidFill>
                  <a:srgbClr val="002060"/>
                </a:solidFill>
              </a:rPr>
              <a:t> a secondary peak </a:t>
            </a:r>
            <a:r>
              <a:rPr lang="sk-SK" sz="3600" dirty="0" err="1">
                <a:solidFill>
                  <a:srgbClr val="002060"/>
                </a:solidFill>
              </a:rPr>
              <a:t>indicates</a:t>
            </a:r>
            <a:r>
              <a:rPr lang="en-US" sz="3600" dirty="0">
                <a:solidFill>
                  <a:srgbClr val="002060"/>
                </a:solidFill>
              </a:rPr>
              <a:t> the defect. Wide intensity spread </a:t>
            </a:r>
            <a:r>
              <a:rPr lang="sk-SK" sz="3600" dirty="0" err="1">
                <a:solidFill>
                  <a:srgbClr val="002060"/>
                </a:solidFill>
              </a:rPr>
              <a:t>suggests</a:t>
            </a:r>
            <a:r>
              <a:rPr lang="en-US" sz="3600" dirty="0">
                <a:solidFill>
                  <a:srgbClr val="002060"/>
                </a:solidFill>
              </a:rPr>
              <a:t> noise and </a:t>
            </a:r>
            <a:r>
              <a:rPr lang="sk-SK" sz="3600" dirty="0" err="1">
                <a:solidFill>
                  <a:srgbClr val="002060"/>
                </a:solidFill>
              </a:rPr>
              <a:t>low</a:t>
            </a:r>
            <a:r>
              <a:rPr lang="en-US" sz="3600" dirty="0">
                <a:solidFill>
                  <a:srgbClr val="002060"/>
                </a:solidFill>
              </a:rPr>
              <a:t> contrast.</a:t>
            </a:r>
            <a:endParaRPr lang="sk-SK" sz="3600" dirty="0">
              <a:solidFill>
                <a:srgbClr val="002060"/>
              </a:solidFill>
            </a:endParaRPr>
          </a:p>
          <a:p>
            <a:br>
              <a:rPr lang="en-US" sz="3600" dirty="0">
                <a:solidFill>
                  <a:srgbClr val="002060"/>
                </a:solidFill>
              </a:rPr>
            </a:br>
            <a:r>
              <a:rPr lang="en-US" sz="3600" b="1" dirty="0">
                <a:solidFill>
                  <a:srgbClr val="002060"/>
                </a:solidFill>
              </a:rPr>
              <a:t>b &amp; d) After TSR</a:t>
            </a:r>
            <a:br>
              <a:rPr lang="en-US" sz="3600" dirty="0">
                <a:solidFill>
                  <a:srgbClr val="002060"/>
                </a:solidFill>
              </a:rPr>
            </a:br>
            <a:r>
              <a:rPr lang="en-US" sz="3600" dirty="0">
                <a:solidFill>
                  <a:srgbClr val="002060"/>
                </a:solidFill>
              </a:rPr>
              <a:t>Peaks become smoother and more distinct, showing improved contrast and reduced noise.</a:t>
            </a:r>
            <a:endParaRPr lang="sk-SK" sz="3600" dirty="0">
              <a:solidFill>
                <a:srgbClr val="002060"/>
              </a:solidFill>
            </a:endParaRP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C309C3FF-1B71-923F-90F8-59019139BFDA}"/>
              </a:ext>
            </a:extLst>
          </p:cNvPr>
          <p:cNvSpPr txBox="1"/>
          <p:nvPr/>
        </p:nvSpPr>
        <p:spPr>
          <a:xfrm>
            <a:off x="20388394" y="26485206"/>
            <a:ext cx="9166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b="1" dirty="0">
                <a:solidFill>
                  <a:srgbClr val="002060"/>
                </a:solidFill>
              </a:rPr>
              <a:t>HISTOGRAMS OF PIXEL INTENSITIES</a:t>
            </a:r>
          </a:p>
        </p:txBody>
      </p:sp>
      <p:sp>
        <p:nvSpPr>
          <p:cNvPr id="15" name="BlokTextu 14">
            <a:extLst>
              <a:ext uri="{FF2B5EF4-FFF2-40B4-BE49-F238E27FC236}">
                <a16:creationId xmlns:a16="http://schemas.microsoft.com/office/drawing/2014/main" id="{5466DF7E-A7CC-7603-B79F-D8C8723A2AD5}"/>
              </a:ext>
            </a:extLst>
          </p:cNvPr>
          <p:cNvSpPr txBox="1"/>
          <p:nvPr/>
        </p:nvSpPr>
        <p:spPr>
          <a:xfrm>
            <a:off x="1366529" y="26967087"/>
            <a:ext cx="885515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</a:rPr>
              <a:t>a &amp; c) Raw data (Turbo colormap)</a:t>
            </a:r>
            <a:br>
              <a:rPr lang="en-US" sz="3600" dirty="0">
                <a:solidFill>
                  <a:srgbClr val="002060"/>
                </a:solidFill>
              </a:rPr>
            </a:br>
            <a:r>
              <a:rPr lang="en-US" sz="3600" dirty="0">
                <a:solidFill>
                  <a:srgbClr val="002060"/>
                </a:solidFill>
              </a:rPr>
              <a:t>Defects </a:t>
            </a:r>
            <a:r>
              <a:rPr lang="sk-SK" sz="3600" dirty="0">
                <a:solidFill>
                  <a:srgbClr val="002060"/>
                </a:solidFill>
              </a:rPr>
              <a:t>are </a:t>
            </a:r>
            <a:r>
              <a:rPr lang="sk-SK" sz="3600" dirty="0" err="1">
                <a:solidFill>
                  <a:srgbClr val="002060"/>
                </a:solidFill>
              </a:rPr>
              <a:t>represented</a:t>
            </a:r>
            <a:r>
              <a:rPr lang="en-US" sz="3600" dirty="0">
                <a:solidFill>
                  <a:srgbClr val="002060"/>
                </a:solidFill>
              </a:rPr>
              <a:t> as dark areas but are partially obscured by background noise, especially in deeper regions.</a:t>
            </a:r>
            <a:endParaRPr lang="sk-SK" sz="3600" dirty="0">
              <a:solidFill>
                <a:srgbClr val="002060"/>
              </a:solidFill>
            </a:endParaRPr>
          </a:p>
          <a:p>
            <a:br>
              <a:rPr lang="en-US" sz="3600" dirty="0">
                <a:solidFill>
                  <a:srgbClr val="002060"/>
                </a:solidFill>
              </a:rPr>
            </a:br>
            <a:r>
              <a:rPr lang="en-US" sz="3600" b="1" dirty="0">
                <a:solidFill>
                  <a:srgbClr val="002060"/>
                </a:solidFill>
              </a:rPr>
              <a:t>b &amp; d) After T</a:t>
            </a:r>
            <a:r>
              <a:rPr lang="sk-SK" sz="3600" b="1" dirty="0" err="1">
                <a:solidFill>
                  <a:srgbClr val="002060"/>
                </a:solidFill>
              </a:rPr>
              <a:t>hermographic</a:t>
            </a:r>
            <a:r>
              <a:rPr lang="sk-SK" sz="3600" b="1" dirty="0">
                <a:solidFill>
                  <a:srgbClr val="002060"/>
                </a:solidFill>
              </a:rPr>
              <a:t> </a:t>
            </a:r>
            <a:r>
              <a:rPr lang="sk-SK" sz="3600" b="1" dirty="0" err="1">
                <a:solidFill>
                  <a:srgbClr val="002060"/>
                </a:solidFill>
              </a:rPr>
              <a:t>Signal</a:t>
            </a:r>
            <a:r>
              <a:rPr lang="sk-SK" sz="3600" b="1" dirty="0">
                <a:solidFill>
                  <a:srgbClr val="002060"/>
                </a:solidFill>
              </a:rPr>
              <a:t> </a:t>
            </a:r>
            <a:r>
              <a:rPr lang="sk-SK" sz="3600" b="1" dirty="0" err="1">
                <a:solidFill>
                  <a:srgbClr val="002060"/>
                </a:solidFill>
              </a:rPr>
              <a:t>Reconstruction</a:t>
            </a:r>
            <a:br>
              <a:rPr lang="en-US" sz="3600" dirty="0">
                <a:solidFill>
                  <a:srgbClr val="002060"/>
                </a:solidFill>
              </a:rPr>
            </a:br>
            <a:r>
              <a:rPr lang="en-US" sz="3600" dirty="0">
                <a:solidFill>
                  <a:srgbClr val="002060"/>
                </a:solidFill>
              </a:rPr>
              <a:t>TSR </a:t>
            </a:r>
            <a:r>
              <a:rPr lang="sk-SK" sz="3600" dirty="0" err="1">
                <a:solidFill>
                  <a:srgbClr val="002060"/>
                </a:solidFill>
              </a:rPr>
              <a:t>enhances</a:t>
            </a:r>
            <a:r>
              <a:rPr lang="sk-SK" sz="3600" dirty="0">
                <a:solidFill>
                  <a:srgbClr val="002060"/>
                </a:solidFill>
              </a:rPr>
              <a:t> </a:t>
            </a:r>
            <a:r>
              <a:rPr lang="sk-SK" sz="3600" dirty="0" err="1">
                <a:solidFill>
                  <a:srgbClr val="002060"/>
                </a:solidFill>
              </a:rPr>
              <a:t>the</a:t>
            </a:r>
            <a:r>
              <a:rPr lang="sk-SK" sz="3600" dirty="0">
                <a:solidFill>
                  <a:srgbClr val="002060"/>
                </a:solidFill>
              </a:rPr>
              <a:t> </a:t>
            </a:r>
            <a:r>
              <a:rPr lang="sk-SK" sz="3600" dirty="0" err="1">
                <a:solidFill>
                  <a:srgbClr val="002060"/>
                </a:solidFill>
              </a:rPr>
              <a:t>visibility</a:t>
            </a:r>
            <a:r>
              <a:rPr lang="sk-SK" sz="3600" dirty="0">
                <a:solidFill>
                  <a:srgbClr val="002060"/>
                </a:solidFill>
              </a:rPr>
              <a:t> of </a:t>
            </a:r>
            <a:r>
              <a:rPr lang="sk-SK" sz="3600" dirty="0" err="1">
                <a:solidFill>
                  <a:srgbClr val="002060"/>
                </a:solidFill>
              </a:rPr>
              <a:t>defects</a:t>
            </a:r>
            <a:r>
              <a:rPr lang="en-US" sz="3600" dirty="0">
                <a:solidFill>
                  <a:srgbClr val="002060"/>
                </a:solidFill>
              </a:rPr>
              <a:t> by reducing noise and </a:t>
            </a:r>
            <a:r>
              <a:rPr lang="sk-SK" sz="3600" dirty="0" err="1">
                <a:solidFill>
                  <a:srgbClr val="002060"/>
                </a:solidFill>
              </a:rPr>
              <a:t>improving</a:t>
            </a:r>
            <a:r>
              <a:rPr lang="en-US" sz="3600" dirty="0">
                <a:solidFill>
                  <a:srgbClr val="002060"/>
                </a:solidFill>
              </a:rPr>
              <a:t> contrast, particularly for the deeper defect.</a:t>
            </a:r>
            <a:endParaRPr lang="sk-SK" sz="3200" dirty="0">
              <a:solidFill>
                <a:srgbClr val="002060"/>
              </a:solidFill>
            </a:endParaRPr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81702F47-3CE2-D074-83EB-CB37EA2AD58C}"/>
              </a:ext>
            </a:extLst>
          </p:cNvPr>
          <p:cNvSpPr txBox="1"/>
          <p:nvPr/>
        </p:nvSpPr>
        <p:spPr>
          <a:xfrm>
            <a:off x="1704348" y="26232812"/>
            <a:ext cx="71134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b="1" dirty="0">
                <a:solidFill>
                  <a:srgbClr val="002060"/>
                </a:solidFill>
              </a:rPr>
              <a:t>THERMOGRAMS</a:t>
            </a:r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B2B04BF5-F99B-E25D-5622-27B12FC16291}"/>
              </a:ext>
            </a:extLst>
          </p:cNvPr>
          <p:cNvSpPr txBox="1"/>
          <p:nvPr/>
        </p:nvSpPr>
        <p:spPr>
          <a:xfrm>
            <a:off x="8817760" y="21911790"/>
            <a:ext cx="116184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</a:rPr>
              <a:t>a &amp; b) Raw vs TSR</a:t>
            </a:r>
            <a:br>
              <a:rPr lang="en-US" sz="3600" dirty="0">
                <a:solidFill>
                  <a:srgbClr val="002060"/>
                </a:solidFill>
              </a:rPr>
            </a:br>
            <a:r>
              <a:rPr lang="en-US" sz="3600" dirty="0">
                <a:solidFill>
                  <a:srgbClr val="002060"/>
                </a:solidFill>
              </a:rPr>
              <a:t>Raw data curves (red) exhibit noticeable fluctuations due to noise, particularly for deeper defects. TSR (blue) offers smoother transitions and sharper defect boundaries by reducing noise and enhancing contrast.</a:t>
            </a:r>
            <a:endParaRPr lang="sk-SK" sz="3600" dirty="0">
              <a:solidFill>
                <a:srgbClr val="002060"/>
              </a:solidFill>
            </a:endParaRPr>
          </a:p>
        </p:txBody>
      </p:sp>
      <p:sp>
        <p:nvSpPr>
          <p:cNvPr id="23" name="BlokTextu 22">
            <a:extLst>
              <a:ext uri="{FF2B5EF4-FFF2-40B4-BE49-F238E27FC236}">
                <a16:creationId xmlns:a16="http://schemas.microsoft.com/office/drawing/2014/main" id="{9EAF04CC-959C-F304-A2EE-7FEC8507D20D}"/>
              </a:ext>
            </a:extLst>
          </p:cNvPr>
          <p:cNvSpPr txBox="1"/>
          <p:nvPr/>
        </p:nvSpPr>
        <p:spPr>
          <a:xfrm>
            <a:off x="9024588" y="21131569"/>
            <a:ext cx="91827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b="1" dirty="0">
                <a:solidFill>
                  <a:srgbClr val="002060"/>
                </a:solidFill>
              </a:rPr>
              <a:t>CNR PROFILES</a:t>
            </a:r>
          </a:p>
        </p:txBody>
      </p:sp>
    </p:spTree>
    <p:extLst>
      <p:ext uri="{BB962C8B-B14F-4D97-AF65-F5344CB8AC3E}">
        <p14:creationId xmlns:p14="http://schemas.microsoft.com/office/powerpoint/2010/main" val="401265038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Motív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ív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743</TotalTime>
  <Words>533</Words>
  <Application>Microsoft Office PowerPoint</Application>
  <PresentationFormat>Vlastná</PresentationFormat>
  <Paragraphs>37</Paragraphs>
  <Slides>1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Motív Office</vt:lpstr>
      <vt:lpstr>Defect Analysis in 3D-Printed PLA Materials Using Pulsed Thermography and Advanced Post-Processing Technique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Katarína Poláčková</dc:creator>
  <cp:lastModifiedBy>Lucia Deganová</cp:lastModifiedBy>
  <cp:revision>23</cp:revision>
  <dcterms:created xsi:type="dcterms:W3CDTF">2024-08-16T05:44:32Z</dcterms:created>
  <dcterms:modified xsi:type="dcterms:W3CDTF">2025-04-04T12:09:29Z</dcterms:modified>
</cp:coreProperties>
</file>