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redný štýl 2 - zvýrazneni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redný štýl 2 - zvýrazneni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53" autoAdjust="0"/>
  </p:normalViewPr>
  <p:slideViewPr>
    <p:cSldViewPr snapToGrid="0">
      <p:cViewPr>
        <p:scale>
          <a:sx n="33" d="100"/>
          <a:sy n="33" d="100"/>
        </p:scale>
        <p:origin x="509" y="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00" cy="360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sk-SK"/>
              <a:t>Kliknutím upravte štýl predlohy podnadpisu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23. 4. 2025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0249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23. 4. 2025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1881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23. 4. 2025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25339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23. 4. 2025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8163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23. 4. 2025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97450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23. 4. 2025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48084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23. 4. 2025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10832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23. 4. 2025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7181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sk-SK"/>
              <a:t>Kliknutím na ikonu pridáte obrázok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23. 4. 2025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46613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23. 4. 2025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2428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23. 4. 2025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13955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C6A0A9-B58E-422A-8C1E-CF0C4BE9CC97}" type="datetimeFigureOut">
              <a:rPr lang="sk-SK" smtClean="0"/>
              <a:t>23. 4. 2025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7944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485B6B-23BC-231D-64B8-F3879E81DC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7624" y="2626402"/>
            <a:ext cx="29764040" cy="1831297"/>
          </a:xfrm>
          <a:noFill/>
          <a:ln w="1524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fontScale="90000"/>
          </a:bodyPr>
          <a:lstStyle/>
          <a:p>
            <a:pPr algn="l"/>
            <a:r>
              <a:rPr lang="en-US" sz="90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Comparison of Switching Conditions in </a:t>
            </a:r>
            <a:r>
              <a:rPr lang="en-US" sz="9000" noProof="0" dirty="0" err="1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</a:t>
            </a:r>
            <a:r>
              <a:rPr lang="en-US" sz="90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MOSFET Driving </a:t>
            </a:r>
            <a:endParaRPr lang="sk-SK" sz="9000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ok 3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DC399250-BA77-3C57-F104-B092F0A54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624" y="697108"/>
            <a:ext cx="7409657" cy="1583458"/>
          </a:xfrm>
          <a:prstGeom prst="rect">
            <a:avLst/>
          </a:prstGeom>
        </p:spPr>
      </p:pic>
      <p:sp>
        <p:nvSpPr>
          <p:cNvPr id="5" name="Textové pole 2">
            <a:extLst>
              <a:ext uri="{FF2B5EF4-FFF2-40B4-BE49-F238E27FC236}">
                <a16:creationId xmlns:a16="http://schemas.microsoft.com/office/drawing/2014/main" id="{C87177C9-22F4-FEE9-0135-F1B9243AC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7946" y="1150714"/>
            <a:ext cx="1382875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/>
            <a:r>
              <a:rPr lang="en-US" sz="3500" b="1" noProof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TRANSCOM 2025: 16th International Scientific Conference on Sustainable, Modern and Safe Transport</a:t>
            </a:r>
            <a:endParaRPr lang="en-US" sz="3500" noProof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DF8CDE15-6E90-630A-763A-5AC0CFF0B2A5}"/>
              </a:ext>
            </a:extLst>
          </p:cNvPr>
          <p:cNvSpPr txBox="1">
            <a:spLocks/>
          </p:cNvSpPr>
          <p:nvPr/>
        </p:nvSpPr>
        <p:spPr>
          <a:xfrm>
            <a:off x="1317624" y="4600706"/>
            <a:ext cx="29764040" cy="120290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Veronika Švárna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Michal Frivaldský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20F7CD64-85F1-247D-E70C-3773FAB96CA9}"/>
              </a:ext>
            </a:extLst>
          </p:cNvPr>
          <p:cNvSpPr txBox="1">
            <a:spLocks/>
          </p:cNvSpPr>
          <p:nvPr/>
        </p:nvSpPr>
        <p:spPr>
          <a:xfrm>
            <a:off x="1317624" y="6108007"/>
            <a:ext cx="29764040" cy="1470971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numCol="2" rtlCol="0" anchor="ctr">
            <a:norm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of Žilina, Žilina, Slovakia</a:t>
            </a:r>
            <a:endParaRPr lang="sk-SK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Tabuľka 16">
            <a:extLst>
              <a:ext uri="{FF2B5EF4-FFF2-40B4-BE49-F238E27FC236}">
                <a16:creationId xmlns:a16="http://schemas.microsoft.com/office/drawing/2014/main" id="{DF5353FD-5685-A5A2-FD19-A44C8EE41F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180623"/>
              </p:ext>
            </p:extLst>
          </p:nvPr>
        </p:nvGraphicFramePr>
        <p:xfrm>
          <a:off x="1347570" y="7769152"/>
          <a:ext cx="29764038" cy="5391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21346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  <a:gridCol w="9921346">
                  <a:extLst>
                    <a:ext uri="{9D8B030D-6E8A-4147-A177-3AD203B41FA5}">
                      <a16:colId xmlns:a16="http://schemas.microsoft.com/office/drawing/2014/main" val="1252346389"/>
                    </a:ext>
                  </a:extLst>
                </a:gridCol>
                <a:gridCol w="9921346">
                  <a:extLst>
                    <a:ext uri="{9D8B030D-6E8A-4147-A177-3AD203B41FA5}">
                      <a16:colId xmlns:a16="http://schemas.microsoft.com/office/drawing/2014/main" val="4221354044"/>
                    </a:ext>
                  </a:extLst>
                </a:gridCol>
              </a:tblGrid>
              <a:tr h="1032916">
                <a:tc gridSpan="3">
                  <a:txBody>
                    <a:bodyPr/>
                    <a:lstStyle/>
                    <a:p>
                      <a:pPr algn="ctr"/>
                      <a:r>
                        <a:rPr lang="en-US" sz="4500" cap="small" baseline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</a:t>
                      </a: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3400242">
                <a:tc>
                  <a:txBody>
                    <a:bodyPr/>
                    <a:lstStyle/>
                    <a:p>
                      <a:r>
                        <a:rPr lang="en-US" sz="3500" noProof="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SiC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MOSFETs offer high efficiency and fast switching, making them vital for modern power electronics. Optimizing their gate drive is essential to reduce energy losses in key applications like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electric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sk-SK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vehicle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 and renewables.</a:t>
                      </a:r>
                      <a:endParaRPr lang="sk-SK" sz="35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sk-SK" sz="3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sk-SK" sz="3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3239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study addresses switching loss reduction in </a:t>
                      </a:r>
                      <a:r>
                        <a:rPr lang="en-US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SiC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MOSFETs through optimal gate drive design. Stakeholders include engineers and industries focused on efficient power systems. The findings aim to enhance performance, reliability, and energy efficiency in advanced electronic applications.</a:t>
                      </a:r>
                      <a:endParaRPr lang="sk-S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objective is to evaluate how different gate driver configurations affect switching losses in </a:t>
                      </a:r>
                      <a:r>
                        <a:rPr lang="en-US" sz="35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SiC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MOSFETs using simulation. The expected impact is improved efficiency and thermal performance in power electronic systems, benefiting applications like EVs, renewable energy, and industrial converters.</a:t>
                      </a:r>
                      <a:endParaRPr lang="sk-S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18" name="Tabuľka 17">
            <a:extLst>
              <a:ext uri="{FF2B5EF4-FFF2-40B4-BE49-F238E27FC236}">
                <a16:creationId xmlns:a16="http://schemas.microsoft.com/office/drawing/2014/main" id="{F44B0654-B2C0-F3DE-3695-CD7C25B59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1273020"/>
              </p:ext>
            </p:extLst>
          </p:nvPr>
        </p:nvGraphicFramePr>
        <p:xfrm>
          <a:off x="1317621" y="12662926"/>
          <a:ext cx="29764038" cy="11327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1441388">
                <a:tc>
                  <a:txBody>
                    <a:bodyPr/>
                    <a:lstStyle/>
                    <a:p>
                      <a:pPr algn="ctr"/>
                      <a:r>
                        <a:rPr lang="en-US" sz="4500" cap="small" baseline="0" noProof="0" dirty="0">
                          <a:latin typeface="Arial"/>
                          <a:cs typeface="Arial"/>
                        </a:rPr>
                        <a:t>materials,  methods &amp; implementation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9885642">
                <a:tc>
                  <a:txBody>
                    <a:bodyPr/>
                    <a:lstStyle/>
                    <a:p>
                      <a:pPr marL="457200" indent="-457200" algn="l" defTabSz="3239902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Simulation analysis was performed in Cadence OrCAD 17.2 using a modified double pulse test (DPT) to assess switching losses in the </a:t>
                      </a:r>
                      <a:r>
                        <a:rPr lang="en-US" sz="3500" kern="1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SiC</a:t>
                      </a:r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MOSFET NTH4L022N120M3S.</a:t>
                      </a:r>
                      <a:endParaRPr lang="sk-SK" sz="3500" kern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457200" indent="-457200" algn="l" defTabSz="3239902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Three gate driver configurations were compared:</a:t>
                      </a:r>
                      <a:r>
                        <a:rPr lang="sk-SK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Single resistor</a:t>
                      </a:r>
                      <a:r>
                        <a:rPr lang="sk-SK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Separate turn-on and turn-off resistors</a:t>
                      </a:r>
                      <a:r>
                        <a:rPr lang="sk-SK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Speed-up element using a PNP transistor</a:t>
                      </a:r>
                    </a:p>
                    <a:p>
                      <a:pPr marL="457200" indent="-457200" algn="l" defTabSz="3239902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Gate voltages varied across positive levels (10V and 20V) and negative levels (0V, -5V, -10V).</a:t>
                      </a:r>
                    </a:p>
                    <a:p>
                      <a:pPr marL="457200" indent="-457200" algn="l" defTabSz="3239902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Gate resistor values ranged from 1Ω to 40Ω to evaluate their effect on energy loss.</a:t>
                      </a:r>
                    </a:p>
                    <a:p>
                      <a:pPr marL="457200" indent="-457200" algn="l" defTabSz="3239902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setup enabled detailed assessment of switching behavior across different driver configurations and voltage conditions.</a:t>
                      </a:r>
                    </a:p>
                    <a:p>
                      <a:endParaRPr lang="sk-SK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19" name="Tabuľka 18">
            <a:extLst>
              <a:ext uri="{FF2B5EF4-FFF2-40B4-BE49-F238E27FC236}">
                <a16:creationId xmlns:a16="http://schemas.microsoft.com/office/drawing/2014/main" id="{07FF1C1F-8FAD-4F1C-164D-C2C476E30D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980256"/>
              </p:ext>
            </p:extLst>
          </p:nvPr>
        </p:nvGraphicFramePr>
        <p:xfrm>
          <a:off x="1347570" y="24196431"/>
          <a:ext cx="29764038" cy="119135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757820">
                <a:tc>
                  <a:txBody>
                    <a:bodyPr/>
                    <a:lstStyle/>
                    <a:p>
                      <a:pPr algn="ctr"/>
                      <a:r>
                        <a:rPr lang="en-US" sz="4500" cap="small" baseline="0" noProof="0" dirty="0">
                          <a:latin typeface="Arial"/>
                          <a:cs typeface="Arial"/>
                        </a:rPr>
                        <a:t>results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5568157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Independent control of turn-on and turn-off resistors significantly improved switching efficiency and stability.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two-resistor configuration with a -10V/20V gate drive consistently produced the lowest total energy loss, making it well-suited for high-frequency applications.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speed-up configuration introduced higher switching losses and added design complexity.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Lowering the positive gate voltage from 20V to 10V notably increased switching losses, especially in the speed-up configuration.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use of detailed SPICE-based simulations ensured a high level of accuracy, control, and reproducibility.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Results emphasize the need for customized gate driver designs tailored to the electrical behavior of </a:t>
                      </a:r>
                      <a:r>
                        <a:rPr lang="en-US" sz="3500" kern="1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SiC</a:t>
                      </a:r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MOSFETs</a:t>
                      </a:r>
                      <a:r>
                        <a:rPr lang="en-US" sz="3500" dirty="0">
                          <a:latin typeface="Arial"/>
                          <a:cs typeface="Arial"/>
                        </a:rPr>
                        <a:t>.</a:t>
                      </a:r>
                      <a:endParaRPr lang="sk-SK" sz="35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  <a:tr h="5568157">
                <a:tc>
                  <a:txBody>
                    <a:bodyPr/>
                    <a:lstStyle/>
                    <a:p>
                      <a:endParaRPr lang="sk-SK" sz="35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5635144"/>
                  </a:ext>
                </a:extLst>
              </a:tr>
            </a:tbl>
          </a:graphicData>
        </a:graphic>
      </p:graphicFrame>
      <p:graphicFrame>
        <p:nvGraphicFramePr>
          <p:cNvPr id="20" name="Tabuľka 19">
            <a:extLst>
              <a:ext uri="{FF2B5EF4-FFF2-40B4-BE49-F238E27FC236}">
                <a16:creationId xmlns:a16="http://schemas.microsoft.com/office/drawing/2014/main" id="{D0F106D9-201F-5D9A-4D9A-2EA92CABB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9598772"/>
              </p:ext>
            </p:extLst>
          </p:nvPr>
        </p:nvGraphicFramePr>
        <p:xfrm>
          <a:off x="1245087" y="36083631"/>
          <a:ext cx="29764038" cy="480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792727">
                <a:tc>
                  <a:txBody>
                    <a:bodyPr/>
                    <a:lstStyle/>
                    <a:p>
                      <a:pPr algn="ctr"/>
                      <a:r>
                        <a:rPr lang="en-US" sz="4500" cap="small" baseline="0" noProof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conclusion &amp; implementation path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4007713">
                <a:tc>
                  <a:txBody>
                    <a:bodyPr/>
                    <a:lstStyle/>
                    <a:p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Based on the presented results</a:t>
                      </a:r>
                      <a:r>
                        <a:rPr lang="sk-SK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graphs the most suitable configuration for controlling the selected MOSFET transistor NTH4L022N120M3S is the one with two </a:t>
                      </a:r>
                      <a:r>
                        <a:rPr lang="en-US" sz="35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resistors using a driving voltage range from </a:t>
                      </a:r>
                      <a:r>
                        <a:rPr lang="en-US" sz="35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-10V to 20V. In contrast, the worst results were achieved by the configuration with the speed-up transistor in both simulated driving voltage ranges. In general, using positive voltages lower than 13V is not recommended for controlling silicon carbide-based MOSFET transistors. This is due to the physical properties of their structure. This behavior was observed in the high losses associated with the driving voltage ranges of -10V/10V, -5V/10V, and 0V/10V, as shown in the tables and graphs. Such control introduces the risk of thermal runaway due to high losses and a significant risk of false turn-on, caused by slower turn-off and the oscillatory voltage waveform during the turn-off process.</a:t>
                      </a:r>
                      <a:endParaRPr lang="sk-SK" sz="3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21" name="Tabuľka 20">
            <a:extLst>
              <a:ext uri="{FF2B5EF4-FFF2-40B4-BE49-F238E27FC236}">
                <a16:creationId xmlns:a16="http://schemas.microsoft.com/office/drawing/2014/main" id="{2236D02C-5E6A-15DC-1B00-CB28F0624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383639"/>
              </p:ext>
            </p:extLst>
          </p:nvPr>
        </p:nvGraphicFramePr>
        <p:xfrm>
          <a:off x="1317621" y="40749414"/>
          <a:ext cx="29764038" cy="24753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588154">
                <a:tc>
                  <a:txBody>
                    <a:bodyPr/>
                    <a:lstStyle/>
                    <a:p>
                      <a:pPr algn="ctr"/>
                      <a:r>
                        <a:rPr lang="en-US" sz="4500" cap="small" baseline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acknowledgements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169812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3500" kern="1200" noProof="1">
                          <a:solidFill>
                            <a:srgbClr val="002060"/>
                          </a:solidFill>
                          <a:latin typeface="Arial"/>
                          <a:ea typeface="+mn-ea"/>
                          <a:cs typeface="Arial"/>
                        </a:rPr>
                        <a:t>The authors would like to thank for the project funding APVV – 20 – 0500 and for the project funding Vega 1/0274/24. </a:t>
                      </a:r>
                      <a:endParaRPr lang="en-US" sz="3500" kern="1200" dirty="0">
                        <a:solidFill>
                          <a:srgbClr val="00206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pic>
        <p:nvPicPr>
          <p:cNvPr id="3" name="Obrázok 2" descr="Obrázok, na ktorom je čierny, temnota&#10;&#10;Automaticky generovaný popis">
            <a:extLst>
              <a:ext uri="{FF2B5EF4-FFF2-40B4-BE49-F238E27FC236}">
                <a16:creationId xmlns:a16="http://schemas.microsoft.com/office/drawing/2014/main" id="{FCB3BBD2-02D9-47DC-119D-7D97724AA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86871" y="311049"/>
            <a:ext cx="6822254" cy="2870417"/>
          </a:xfrm>
          <a:prstGeom prst="rect">
            <a:avLst/>
          </a:prstGeom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id="{2E995F3E-C433-550C-F24D-736B96A220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7570" y="28878558"/>
            <a:ext cx="14882023" cy="5729732"/>
          </a:xfrm>
          <a:prstGeom prst="rect">
            <a:avLst/>
          </a:prstGeom>
        </p:spPr>
      </p:pic>
      <p:pic>
        <p:nvPicPr>
          <p:cNvPr id="12" name="Obrázok 11">
            <a:extLst>
              <a:ext uri="{FF2B5EF4-FFF2-40B4-BE49-F238E27FC236}">
                <a16:creationId xmlns:a16="http://schemas.microsoft.com/office/drawing/2014/main" id="{E234AABD-6232-F9D5-EFEC-B13D1F7548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29589" y="28878558"/>
            <a:ext cx="14897270" cy="5729732"/>
          </a:xfrm>
          <a:prstGeom prst="rect">
            <a:avLst/>
          </a:prstGeom>
        </p:spPr>
      </p:pic>
      <p:sp>
        <p:nvSpPr>
          <p:cNvPr id="13" name="BlokTextu 12">
            <a:extLst>
              <a:ext uri="{FF2B5EF4-FFF2-40B4-BE49-F238E27FC236}">
                <a16:creationId xmlns:a16="http://schemas.microsoft.com/office/drawing/2014/main" id="{9EAB6042-2E78-93FA-6D1E-A64D0ABC2193}"/>
              </a:ext>
            </a:extLst>
          </p:cNvPr>
          <p:cNvSpPr txBox="1"/>
          <p:nvPr/>
        </p:nvSpPr>
        <p:spPr>
          <a:xfrm flipH="1">
            <a:off x="1377519" y="34814765"/>
            <a:ext cx="1485207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i="1" noProof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</a:t>
            </a:r>
            <a:r>
              <a:rPr lang="sk-SK" sz="35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4 </a:t>
            </a:r>
            <a:r>
              <a:rPr lang="en-US" sz="35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graph of total energy loss for different driver setup within the driver voltage ranges up to 20V</a:t>
            </a:r>
            <a:endParaRPr lang="sk-SK" sz="35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E4ADA822-C5BA-DA65-A823-38755988B67C}"/>
              </a:ext>
            </a:extLst>
          </p:cNvPr>
          <p:cNvSpPr txBox="1"/>
          <p:nvPr/>
        </p:nvSpPr>
        <p:spPr>
          <a:xfrm flipH="1">
            <a:off x="16199649" y="34808725"/>
            <a:ext cx="1488201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i="1" noProof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</a:t>
            </a:r>
            <a:r>
              <a:rPr lang="sk-SK" sz="35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5 </a:t>
            </a:r>
            <a:r>
              <a:rPr lang="en-US" sz="35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graph of total energy loss for different driver setup within the driver voltage ranges up to 20V</a:t>
            </a:r>
            <a:endParaRPr lang="sk-SK" sz="35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Obrázok 21" descr="Obrázok, na ktorom je text, diagram, rad, písmo&#10;&#10;Obsah vygenerovaný umelou inteligenciou môže byť nesprávny.">
            <a:extLst>
              <a:ext uri="{FF2B5EF4-FFF2-40B4-BE49-F238E27FC236}">
                <a16:creationId xmlns:a16="http://schemas.microsoft.com/office/drawing/2014/main" id="{2BAF5B02-F2F5-32BD-05AC-7A8E665CDD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672" y="17516195"/>
            <a:ext cx="9284675" cy="4634585"/>
          </a:xfrm>
          <a:prstGeom prst="rect">
            <a:avLst/>
          </a:prstGeom>
        </p:spPr>
      </p:pic>
      <p:pic>
        <p:nvPicPr>
          <p:cNvPr id="23" name="Obrázok 22" descr="Obrázok, na ktorom je text, diagram, rad, písmo&#10;&#10;Obsah vygenerovaný umelou inteligenciou môže byť nesprávny.">
            <a:extLst>
              <a:ext uri="{FF2B5EF4-FFF2-40B4-BE49-F238E27FC236}">
                <a16:creationId xmlns:a16="http://schemas.microsoft.com/office/drawing/2014/main" id="{773BB838-C3C7-6A7D-C127-F004092DE9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7197" y="17516195"/>
            <a:ext cx="9284676" cy="4634585"/>
          </a:xfrm>
          <a:prstGeom prst="rect">
            <a:avLst/>
          </a:prstGeom>
        </p:spPr>
      </p:pic>
      <p:pic>
        <p:nvPicPr>
          <p:cNvPr id="24" name="Obrázok 23" descr="Obrázok, na ktorom je text, diagram, rad, plán&#10;&#10;Obsah vygenerovaný umelou inteligenciou môže byť nesprávny.">
            <a:extLst>
              <a:ext uri="{FF2B5EF4-FFF2-40B4-BE49-F238E27FC236}">
                <a16:creationId xmlns:a16="http://schemas.microsoft.com/office/drawing/2014/main" id="{29EE0F0D-0A6B-DC41-051E-75827EC8CA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7652" y="17516195"/>
            <a:ext cx="10604007" cy="4634585"/>
          </a:xfrm>
          <a:prstGeom prst="rect">
            <a:avLst/>
          </a:prstGeom>
        </p:spPr>
      </p:pic>
      <p:sp>
        <p:nvSpPr>
          <p:cNvPr id="26" name="BlokTextu 25">
            <a:extLst>
              <a:ext uri="{FF2B5EF4-FFF2-40B4-BE49-F238E27FC236}">
                <a16:creationId xmlns:a16="http://schemas.microsoft.com/office/drawing/2014/main" id="{E6611974-8C42-300B-EC2C-90C11B572320}"/>
              </a:ext>
            </a:extLst>
          </p:cNvPr>
          <p:cNvSpPr txBox="1"/>
          <p:nvPr/>
        </p:nvSpPr>
        <p:spPr>
          <a:xfrm flipH="1">
            <a:off x="1287671" y="22150779"/>
            <a:ext cx="928467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</a:t>
            </a:r>
            <a:r>
              <a:rPr lang="sk-SK" sz="35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 </a:t>
            </a:r>
            <a:r>
              <a:rPr lang="en-US" sz="35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Schematic of the double pulse test with NTH4L022N120M3S and </a:t>
            </a:r>
            <a:r>
              <a:rPr lang="sk-SK" sz="35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single</a:t>
            </a:r>
            <a:r>
              <a:rPr lang="en-US" sz="35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resistor gate drive</a:t>
            </a:r>
            <a:endParaRPr lang="sk-SK" sz="35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BlokTextu 26">
            <a:extLst>
              <a:ext uri="{FF2B5EF4-FFF2-40B4-BE49-F238E27FC236}">
                <a16:creationId xmlns:a16="http://schemas.microsoft.com/office/drawing/2014/main" id="{528B35B6-5F6C-E184-F094-AD444637EF44}"/>
              </a:ext>
            </a:extLst>
          </p:cNvPr>
          <p:cNvSpPr txBox="1"/>
          <p:nvPr/>
        </p:nvSpPr>
        <p:spPr>
          <a:xfrm flipH="1">
            <a:off x="10867197" y="22150779"/>
            <a:ext cx="928467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</a:t>
            </a:r>
            <a:r>
              <a:rPr lang="sk-SK" sz="35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2 </a:t>
            </a:r>
            <a:r>
              <a:rPr lang="en-US" sz="35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Schematic of the double pulse test with NTH4L022N120M3S and double resistor gate drive</a:t>
            </a:r>
            <a:endParaRPr lang="sk-SK" sz="35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BlokTextu 27">
            <a:extLst>
              <a:ext uri="{FF2B5EF4-FFF2-40B4-BE49-F238E27FC236}">
                <a16:creationId xmlns:a16="http://schemas.microsoft.com/office/drawing/2014/main" id="{2499D4D5-0618-C014-E3B9-A8DCC19BC1F8}"/>
              </a:ext>
            </a:extLst>
          </p:cNvPr>
          <p:cNvSpPr txBox="1"/>
          <p:nvPr/>
        </p:nvSpPr>
        <p:spPr>
          <a:xfrm flipH="1">
            <a:off x="20477649" y="22150779"/>
            <a:ext cx="928467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</a:t>
            </a:r>
            <a:r>
              <a:rPr lang="sk-SK" sz="35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3 </a:t>
            </a:r>
            <a:r>
              <a:rPr lang="en-US" sz="35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Schematic of the double pulse test with NTH4L022N120M3S and </a:t>
            </a:r>
            <a:r>
              <a:rPr lang="sk-SK" sz="35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sk-SK" sz="35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35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speed-up</a:t>
            </a:r>
            <a:r>
              <a:rPr lang="sk-SK" sz="35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element</a:t>
            </a:r>
          </a:p>
        </p:txBody>
      </p:sp>
    </p:spTree>
    <p:extLst>
      <p:ext uri="{BB962C8B-B14F-4D97-AF65-F5344CB8AC3E}">
        <p14:creationId xmlns:p14="http://schemas.microsoft.com/office/powerpoint/2010/main" val="401265038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Motív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ív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í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1825</TotalTime>
  <Words>656</Words>
  <Application>Microsoft Office PowerPoint</Application>
  <PresentationFormat>Vlastná</PresentationFormat>
  <Paragraphs>30</Paragraphs>
  <Slides>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Motív Office</vt:lpstr>
      <vt:lpstr>A Comparison of Switching Conditions in SiC MOSFET Driving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Katarína Poláčková</dc:creator>
  <cp:lastModifiedBy>Veronika Svárna</cp:lastModifiedBy>
  <cp:revision>16</cp:revision>
  <dcterms:created xsi:type="dcterms:W3CDTF">2024-08-16T05:44:32Z</dcterms:created>
  <dcterms:modified xsi:type="dcterms:W3CDTF">2025-04-24T18:54:35Z</dcterms:modified>
</cp:coreProperties>
</file>