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30" d="100"/>
          <a:sy n="30" d="100"/>
        </p:scale>
        <p:origin x="1122" y="-3228"/>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3034524"/>
            <a:ext cx="29764040" cy="176005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Capability of the Armed Forces of the Slovak Republic to provide logistical support for a pandemic crisis response</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dirty="0"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508196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Daniel Brezina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Jaroslav Kompan</a:t>
            </a:r>
            <a:r>
              <a:rPr lang="sk-SK" sz="4500" baseline="30000" dirty="0">
                <a:solidFill>
                  <a:srgbClr val="002060"/>
                </a:solidFill>
                <a:latin typeface="Arial" panose="020B0604020202020204" pitchFamily="34" charset="0"/>
                <a:cs typeface="Arial" panose="020B0604020202020204" pitchFamily="34" charset="0"/>
              </a:rPr>
              <a:t>1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56133"/>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Armed</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Forces</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Academy</a:t>
            </a:r>
            <a:r>
              <a:rPr lang="sk-SK" sz="3600" i="1" dirty="0">
                <a:solidFill>
                  <a:srgbClr val="002060"/>
                </a:solidFill>
                <a:latin typeface="Arial" panose="020B0604020202020204" pitchFamily="34" charset="0"/>
                <a:cs typeface="Arial" panose="020B0604020202020204" pitchFamily="34" charset="0"/>
              </a:rPr>
              <a:t> of General Milan Rastislav Štefánik,</a:t>
            </a:r>
          </a:p>
          <a:p>
            <a:pPr algn="l">
              <a:lnSpc>
                <a:spcPct val="110000"/>
              </a:lnSpc>
            </a:pPr>
            <a:r>
              <a:rPr lang="sk-SK" sz="3600" i="1" dirty="0">
                <a:solidFill>
                  <a:srgbClr val="002060"/>
                </a:solidFill>
                <a:latin typeface="Arial" panose="020B0604020202020204" pitchFamily="34" charset="0"/>
                <a:cs typeface="Arial" panose="020B0604020202020204" pitchFamily="34" charset="0"/>
              </a:rPr>
              <a:t>   Liptovský Mikuláš, Slovak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204646983"/>
              </p:ext>
            </p:extLst>
          </p:nvPr>
        </p:nvGraphicFramePr>
        <p:xfrm>
          <a:off x="1347570" y="7769152"/>
          <a:ext cx="29764038" cy="5296751"/>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Crisis situations of non-military character, in which the Armed Forces of the Slovak Republic can be deployed to assist in their resolution, are defined as emergencies caused by natural disasters, industrial accidents, technological accidents, or intentional human actions. </a:t>
                      </a:r>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The primary motivation behind the authors' investigation of this subject pertains to the recognition of numerous ambiguities and contentious domains within the existing literature that have remained unaddressed. The crisis management system is characterized by a series of decision-making processes</a:t>
                      </a:r>
                      <a:r>
                        <a:rPr lang="sk-SK" sz="3500" dirty="0">
                          <a:solidFill>
                            <a:srgbClr val="002060"/>
                          </a:solidFill>
                          <a:latin typeface="Arial" panose="020B0604020202020204" pitchFamily="34" charset="0"/>
                          <a:cs typeface="Arial" panose="020B0604020202020204" pitchFamily="34" charset="0"/>
                        </a:rPr>
                        <a:t>.</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The main objective of the paper is to demonstrate the possibility of deployment of the Armed Forces of the Slovak Republic in the resolution of a specific crisis situation of a non-military nature with regard to the implementation of logistic activities.</a:t>
                      </a:r>
                      <a:endParaRPr lang="sk-SK" sz="3500" dirty="0">
                        <a:solidFill>
                          <a:srgbClr val="002060"/>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964933191"/>
              </p:ext>
            </p:extLst>
          </p:nvPr>
        </p:nvGraphicFramePr>
        <p:xfrm>
          <a:off x="1317621" y="12662926"/>
          <a:ext cx="29764038" cy="53646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algn="just"/>
                      <a:r>
                        <a:rPr lang="en-US" sz="3500" dirty="0">
                          <a:solidFill>
                            <a:srgbClr val="002060"/>
                          </a:solidFill>
                          <a:latin typeface="Arial"/>
                          <a:cs typeface="Arial"/>
                        </a:rPr>
                        <a:t>The selected specific crisis situation of a non-military nature was the global pandemic of the Coronavirus (Covid-19). The paper's development was underpinned by continuous utilization of general scientific research methodologies. The preparatory phase of the paper's development was primarily focused on the collection and study of available literature sources, including legal regulations dealing with the subject matter. Constant personal communication with representatives of the selected institutions was also employed. The authors primarily communicated their findings with representatives of the Ministry of </a:t>
                      </a:r>
                      <a:r>
                        <a:rPr lang="en-US" sz="3500" dirty="0" err="1">
                          <a:solidFill>
                            <a:srgbClr val="002060"/>
                          </a:solidFill>
                          <a:latin typeface="Arial"/>
                          <a:cs typeface="Arial"/>
                        </a:rPr>
                        <a:t>Defence</a:t>
                      </a:r>
                      <a:r>
                        <a:rPr lang="en-US" sz="3500" dirty="0">
                          <a:solidFill>
                            <a:srgbClr val="002060"/>
                          </a:solidFill>
                          <a:latin typeface="Arial"/>
                          <a:cs typeface="Arial"/>
                        </a:rPr>
                        <a:t> of the Slovak Republic and selected municipalities. The analysis method constitutes the fundamental instrument throughout the entirety of the paper's development. By synthesizing the findings, it was possible to derive logical conclusions for the assessment of the logistic support of the crisis management system in the conditions of the Armed Forces of the Slovak Republic. The paper also contains statistical data on the use of transportation equipment and human resources during the “Shared Responsibility” operation.</a:t>
                      </a:r>
                      <a:endParaRPr lang="sk-SK"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88017287"/>
              </p:ext>
            </p:extLst>
          </p:nvPr>
        </p:nvGraphicFramePr>
        <p:xfrm>
          <a:off x="1347570" y="18107401"/>
          <a:ext cx="29764038" cy="1784328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88188">
                <a:tc>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en-US" sz="3500" dirty="0">
                          <a:solidFill>
                            <a:srgbClr val="002060"/>
                          </a:solidFill>
                          <a:latin typeface="Arial"/>
                          <a:cs typeface="Arial"/>
                        </a:rPr>
                        <a:t>The Armed Forces of the Slovak Republic</a:t>
                      </a:r>
                      <a:r>
                        <a:rPr lang="sk-SK" sz="3500" dirty="0">
                          <a:solidFill>
                            <a:srgbClr val="002060"/>
                          </a:solidFill>
                          <a:latin typeface="Arial"/>
                          <a:cs typeface="Arial"/>
                        </a:rPr>
                        <a:t> </a:t>
                      </a:r>
                      <a:r>
                        <a:rPr lang="en-US" sz="3500" dirty="0">
                          <a:solidFill>
                            <a:srgbClr val="002060"/>
                          </a:solidFill>
                          <a:latin typeface="Arial"/>
                          <a:cs typeface="Arial"/>
                        </a:rPr>
                        <a:t>were responsible for the provision of the highest number of transportation assets during the full-scale testing phase. This included both military and private vehicles. The majority of the transport equipment provided was comprised of private vehicles belonging to members of the Armed Forces of the Slovak Republic, accounting for over 57% of the total. This can be attributed to the limited availability of transport equipment within the Armed Forces of the Slovak Republic. Concurrently, the utilization of human resources significantly exceeded the provision of material support for Operation Shared Responsibility</a:t>
                      </a:r>
                      <a:r>
                        <a:rPr lang="sk-SK" sz="3500" dirty="0">
                          <a:solidFill>
                            <a:srgbClr val="002060"/>
                          </a:solidFill>
                          <a:latin typeface="Arial"/>
                          <a:cs typeface="Arial"/>
                        </a:rPr>
                        <a:t>. </a:t>
                      </a:r>
                      <a:r>
                        <a:rPr lang="en-US" sz="3500" dirty="0">
                          <a:solidFill>
                            <a:srgbClr val="002060"/>
                          </a:solidFill>
                          <a:latin typeface="Arial"/>
                          <a:cs typeface="Arial"/>
                        </a:rPr>
                        <a:t>In addition to their primary function, members of the Armed Forces of the Slovak Republic</a:t>
                      </a:r>
                      <a:r>
                        <a:rPr lang="sk-SK" sz="3500" dirty="0">
                          <a:solidFill>
                            <a:srgbClr val="002060"/>
                          </a:solidFill>
                          <a:latin typeface="Arial"/>
                          <a:cs typeface="Arial"/>
                        </a:rPr>
                        <a:t> </a:t>
                      </a:r>
                      <a:r>
                        <a:rPr lang="en-US" sz="3500" dirty="0">
                          <a:solidFill>
                            <a:srgbClr val="002060"/>
                          </a:solidFill>
                          <a:latin typeface="Arial"/>
                          <a:cs typeface="Arial"/>
                        </a:rPr>
                        <a:t>participated in contact tracing as part of the emergency response. Following the completion of training, the members were competent in responding to information calls from the population, in tracing contacts, and in undertaking other actions in cooperation with the Regional Public Health Office.</a:t>
                      </a:r>
                      <a:r>
                        <a:rPr lang="sk-SK" sz="3500" dirty="0">
                          <a:solidFill>
                            <a:srgbClr val="002060"/>
                          </a:solidFill>
                          <a:latin typeface="Arial"/>
                          <a:cs typeface="Arial"/>
                        </a:rPr>
                        <a:t> </a:t>
                      </a:r>
                      <a:r>
                        <a:rPr lang="en-US" sz="3500" dirty="0">
                          <a:solidFill>
                            <a:srgbClr val="002060"/>
                          </a:solidFill>
                          <a:latin typeface="Arial"/>
                          <a:cs typeface="Arial"/>
                        </a:rPr>
                        <a:t>According to the Yearbook of the Ministry of </a:t>
                      </a:r>
                      <a:r>
                        <a:rPr lang="en-US" sz="3500" dirty="0" err="1">
                          <a:solidFill>
                            <a:srgbClr val="002060"/>
                          </a:solidFill>
                          <a:latin typeface="Arial"/>
                          <a:cs typeface="Arial"/>
                        </a:rPr>
                        <a:t>Defence</a:t>
                      </a:r>
                      <a:r>
                        <a:rPr lang="en-US" sz="3500" dirty="0">
                          <a:solidFill>
                            <a:srgbClr val="002060"/>
                          </a:solidFill>
                          <a:latin typeface="Arial"/>
                          <a:cs typeface="Arial"/>
                        </a:rPr>
                        <a:t> of the Slovak Republic (2022), during the COVD-19 pandemic, members of the Armed Forces of the Slovak Republic cooperated with members of the Ministry of the Interior of the Slovak Republic, the Ministry of Health of the Slovak Republic, employees of municipalities, the Mountain Rescue Service, medics of the Republic of Hungary, the Armed Forces of Austria, as well as volunteers. the Armed Forces of the Slovak Republic</a:t>
                      </a:r>
                      <a:r>
                        <a:rPr lang="sk-SK" sz="3500" dirty="0">
                          <a:solidFill>
                            <a:srgbClr val="002060"/>
                          </a:solidFill>
                          <a:latin typeface="Arial"/>
                          <a:cs typeface="Arial"/>
                        </a:rPr>
                        <a:t> </a:t>
                      </a:r>
                      <a:r>
                        <a:rPr lang="en-US" sz="3500" dirty="0">
                          <a:solidFill>
                            <a:srgbClr val="002060"/>
                          </a:solidFill>
                          <a:latin typeface="Arial"/>
                          <a:cs typeface="Arial"/>
                        </a:rPr>
                        <a:t>contributed the most significant number of human resources during the preliminary testing phase. In contrast, during the first round of testing, the Ministry of Health of the Slovak Republic and local governments began to demonstrate a more significant presence. Furthermore, the involvement of over 8000 volunteers is also worthy of note. The total number of individuals involved in the first round of testing was in excess of 70,000. It is notable that the human resources of the Police Force only became significantly involved during the second round of testing, with the provision of over 5000 officers. The total number of individuals involved in the second round of testing was more than 40,000. The logistical support provided included the allocation of transport vehicles and equipment, with the objective of enhancing the efficiency of transport provision. In terms of the medical support, the operation entailed the deployment of medical personnel from the Armed Forces of the Slovak Republic. Furthermore, the operation contributed to the effective management and transportation of patients infected with the virus within hospital medical facilities. The tasks in the response to the pandemic were completed in March 2022, when the Resolutions of the Government of the Slovak Republic No. 686 of 24 November 2021 and No. 789 of 22 December 2021, on the basis of which the capacities and capabilities of the Armed Forces of the Slovak Republic</a:t>
                      </a:r>
                      <a:r>
                        <a:rPr lang="sk-SK" sz="3500" dirty="0">
                          <a:solidFill>
                            <a:srgbClr val="002060"/>
                          </a:solidFill>
                          <a:latin typeface="Arial"/>
                          <a:cs typeface="Arial"/>
                        </a:rPr>
                        <a:t> </a:t>
                      </a:r>
                      <a:r>
                        <a:rPr lang="en-US" sz="3500" dirty="0">
                          <a:solidFill>
                            <a:srgbClr val="002060"/>
                          </a:solidFill>
                          <a:latin typeface="Arial"/>
                          <a:cs typeface="Arial"/>
                        </a:rPr>
                        <a:t>were deployed, expired. The task was executed by professional soldiers from across the Armed Forces of the Slovak Republic. </a:t>
                      </a:r>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913759860"/>
              </p:ext>
            </p:extLst>
          </p:nvPr>
        </p:nvGraphicFramePr>
        <p:xfrm>
          <a:off x="1317621" y="30391095"/>
          <a:ext cx="29764038" cy="7905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dirty="0" err="1">
                          <a:solidFill>
                            <a:schemeClr val="bg1"/>
                          </a:solidFill>
                          <a:latin typeface="Arial" panose="020B0604020202020204" pitchFamily="34" charset="0"/>
                          <a:cs typeface="Arial" panose="020B0604020202020204" pitchFamily="34" charset="0"/>
                        </a:rPr>
                        <a:t>conclusion</a:t>
                      </a:r>
                      <a:r>
                        <a:rPr lang="sk-SK" sz="4500" cap="small" baseline="0" dirty="0">
                          <a:solidFill>
                            <a:schemeClr val="bg1"/>
                          </a:solidFill>
                          <a:latin typeface="Arial" panose="020B0604020202020204" pitchFamily="34" charset="0"/>
                          <a:cs typeface="Arial" panose="020B0604020202020204" pitchFamily="34" charset="0"/>
                        </a:rPr>
                        <a:t> &amp; </a:t>
                      </a:r>
                      <a:r>
                        <a:rPr lang="sk-SK" sz="4500" cap="small" baseline="0" dirty="0" err="1">
                          <a:solidFill>
                            <a:schemeClr val="bg1"/>
                          </a:solidFill>
                          <a:latin typeface="Arial" panose="020B0604020202020204" pitchFamily="34" charset="0"/>
                          <a:cs typeface="Arial" panose="020B0604020202020204" pitchFamily="34" charset="0"/>
                        </a:rPr>
                        <a:t>implementation</a:t>
                      </a:r>
                      <a:r>
                        <a:rPr lang="sk-SK" sz="4500" cap="small" baseline="0" dirty="0">
                          <a:solidFill>
                            <a:schemeClr val="bg1"/>
                          </a:solidFill>
                          <a:latin typeface="Arial" panose="020B0604020202020204" pitchFamily="34" charset="0"/>
                          <a:cs typeface="Arial" panose="020B0604020202020204" pitchFamily="34" charset="0"/>
                        </a:rPr>
                        <a:t> </a:t>
                      </a:r>
                      <a:r>
                        <a:rPr lang="sk-SK" sz="4500" cap="small" baseline="0" dirty="0" err="1">
                          <a:solidFill>
                            <a:schemeClr val="bg1"/>
                          </a:solidFill>
                          <a:latin typeface="Arial" panose="020B0604020202020204" pitchFamily="34" charset="0"/>
                          <a:cs typeface="Arial" panose="020B0604020202020204" pitchFamily="34" charset="0"/>
                        </a:rPr>
                        <a:t>path</a:t>
                      </a:r>
                      <a:endParaRPr lang="sk-SK" sz="4500" cap="small" baseline="0" dirty="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US" sz="3500" dirty="0">
                          <a:solidFill>
                            <a:srgbClr val="002060"/>
                          </a:solidFill>
                          <a:latin typeface="Arial" panose="020B0604020202020204" pitchFamily="34" charset="0"/>
                          <a:cs typeface="Arial" panose="020B0604020202020204" pitchFamily="34" charset="0"/>
                        </a:rPr>
                        <a:t>The </a:t>
                      </a:r>
                      <a:r>
                        <a:rPr lang="en-US" sz="3500" dirty="0">
                          <a:solidFill>
                            <a:srgbClr val="002060"/>
                          </a:solidFill>
                          <a:latin typeface="Arial"/>
                          <a:cs typeface="Arial"/>
                        </a:rPr>
                        <a:t>Armed Forces of the Slovak Republic</a:t>
                      </a:r>
                      <a:r>
                        <a:rPr lang="sk-SK" sz="3500" dirty="0">
                          <a:solidFill>
                            <a:srgbClr val="002060"/>
                          </a:solidFill>
                          <a:latin typeface="Arial"/>
                          <a:cs typeface="Arial"/>
                        </a:rPr>
                        <a:t> </a:t>
                      </a:r>
                      <a:r>
                        <a:rPr lang="en-US" sz="3500" dirty="0">
                          <a:solidFill>
                            <a:srgbClr val="002060"/>
                          </a:solidFill>
                          <a:latin typeface="Arial" panose="020B0604020202020204" pitchFamily="34" charset="0"/>
                          <a:cs typeface="Arial" panose="020B0604020202020204" pitchFamily="34" charset="0"/>
                        </a:rPr>
                        <a:t>have a range of equipment and vehicles at their disposal that can be used to assist the civilian population in the context of assistance tasks in the phase of response to crisis events.</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deployment of logistics units is of paramount importance in the execution of assistance tasks, due to the fact that they possess specialized technical equipment which significantly increases the effectiveness of stabilizing the situation after a crisis has occurred.</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structure of the units of the </a:t>
                      </a:r>
                      <a:r>
                        <a:rPr lang="en-US" sz="3500" dirty="0">
                          <a:solidFill>
                            <a:srgbClr val="002060"/>
                          </a:solidFill>
                          <a:latin typeface="Arial"/>
                          <a:cs typeface="Arial"/>
                        </a:rPr>
                        <a:t>Armed Forces of the Slovak Republic</a:t>
                      </a:r>
                      <a:r>
                        <a:rPr lang="sk-SK" sz="3500" dirty="0">
                          <a:solidFill>
                            <a:srgbClr val="002060"/>
                          </a:solidFill>
                          <a:latin typeface="Arial"/>
                          <a:cs typeface="Arial"/>
                        </a:rPr>
                        <a:t> </a:t>
                      </a:r>
                      <a:r>
                        <a:rPr lang="en-US" sz="3500" dirty="0">
                          <a:solidFill>
                            <a:srgbClr val="002060"/>
                          </a:solidFill>
                          <a:latin typeface="Arial" panose="020B0604020202020204" pitchFamily="34" charset="0"/>
                          <a:cs typeface="Arial" panose="020B0604020202020204" pitchFamily="34" charset="0"/>
                        </a:rPr>
                        <a:t>and their equipment is directly proportional to their personnel and financial capabilities.</a:t>
                      </a:r>
                      <a:r>
                        <a:rPr lang="sk-SK" sz="3500" dirty="0">
                          <a:solidFill>
                            <a:srgbClr val="002060"/>
                          </a:solidFill>
                          <a:latin typeface="Arial" panose="020B0604020202020204" pitchFamily="34" charset="0"/>
                          <a:cs typeface="Arial" panose="020B0604020202020204" pitchFamily="34" charset="0"/>
                        </a:rPr>
                        <a:t> </a:t>
                      </a:r>
                      <a:r>
                        <a:rPr lang="en-US" sz="3500" dirty="0">
                          <a:solidFill>
                            <a:srgbClr val="002060"/>
                          </a:solidFill>
                          <a:latin typeface="Arial" panose="020B0604020202020204" pitchFamily="34" charset="0"/>
                          <a:cs typeface="Arial" panose="020B0604020202020204" pitchFamily="34" charset="0"/>
                        </a:rPr>
                        <a:t>The increase of personnel and material capacities of selected units and staffs of logistic units should take into account the long-term defense development plan with emphasis on the development of the </a:t>
                      </a:r>
                      <a:r>
                        <a:rPr lang="en-US" sz="3500" dirty="0">
                          <a:solidFill>
                            <a:srgbClr val="002060"/>
                          </a:solidFill>
                          <a:latin typeface="Arial"/>
                          <a:cs typeface="Arial"/>
                        </a:rPr>
                        <a:t>Armed Forces of the Slovak Republic</a:t>
                      </a:r>
                      <a:r>
                        <a:rPr lang="sk-SK" sz="3500" dirty="0">
                          <a:solidFill>
                            <a:srgbClr val="002060"/>
                          </a:solidFill>
                          <a:latin typeface="Arial"/>
                          <a:cs typeface="Arial"/>
                        </a:rPr>
                        <a:t> </a:t>
                      </a:r>
                      <a:r>
                        <a:rPr lang="en-US" sz="3500" dirty="0">
                          <a:solidFill>
                            <a:srgbClr val="002060"/>
                          </a:solidFill>
                          <a:latin typeface="Arial" panose="020B0604020202020204" pitchFamily="34" charset="0"/>
                          <a:cs typeface="Arial" panose="020B0604020202020204" pitchFamily="34" charset="0"/>
                        </a:rPr>
                        <a:t>with a view to 2030 and beyond. The efficacy of the crisis management process is contingent upon meticulous logistical planning and comprehensive oversight. The practical significance lies in the so-called "lessons identified" and the subsequent adaptation of the crisis planning system with the possible use of new techniques and technologies. The </a:t>
                      </a:r>
                      <a:r>
                        <a:rPr lang="en-US" sz="3500" dirty="0">
                          <a:solidFill>
                            <a:srgbClr val="002060"/>
                          </a:solidFill>
                          <a:latin typeface="Arial"/>
                          <a:cs typeface="Arial"/>
                        </a:rPr>
                        <a:t>Armed Forces of the Slovak Republic</a:t>
                      </a:r>
                      <a:r>
                        <a:rPr lang="sk-SK" sz="3500" dirty="0">
                          <a:solidFill>
                            <a:srgbClr val="002060"/>
                          </a:solidFill>
                          <a:latin typeface="Arial"/>
                          <a:cs typeface="Arial"/>
                        </a:rPr>
                        <a:t> </a:t>
                      </a:r>
                      <a:r>
                        <a:rPr lang="en-US" sz="3500" dirty="0">
                          <a:solidFill>
                            <a:srgbClr val="002060"/>
                          </a:solidFill>
                          <a:latin typeface="Arial" panose="020B0604020202020204" pitchFamily="34" charset="0"/>
                          <a:cs typeface="Arial" panose="020B0604020202020204" pitchFamily="34" charset="0"/>
                        </a:rPr>
                        <a:t>are dealing with various forms and ways of using simulation tools in a virtual environment within the educational system. One of the ways of planning training could be the use of a pandemic scenario. For this purpose, it is of course necessary to assign appropriate personnel from, for example, medical, logistic or engineering units of the </a:t>
                      </a:r>
                      <a:r>
                        <a:rPr lang="en-US" sz="3500" dirty="0">
                          <a:solidFill>
                            <a:srgbClr val="002060"/>
                          </a:solidFill>
                          <a:latin typeface="Arial"/>
                          <a:cs typeface="Arial"/>
                        </a:rPr>
                        <a:t>Armed Forces of the Slovak Republic</a:t>
                      </a:r>
                      <a:r>
                        <a:rPr lang="en-US" sz="3500" dirty="0">
                          <a:solidFill>
                            <a:srgbClr val="002060"/>
                          </a:solidFill>
                          <a:latin typeface="Arial" panose="020B0604020202020204" pitchFamily="34" charset="0"/>
                          <a:cs typeface="Arial" panose="020B0604020202020204" pitchFamily="34" charset="0"/>
                        </a:rPr>
                        <a:t>. Training plays a pivotal role in preparing </a:t>
                      </a:r>
                      <a:r>
                        <a:rPr lang="en-US" sz="3500" dirty="0">
                          <a:solidFill>
                            <a:srgbClr val="002060"/>
                          </a:solidFill>
                          <a:latin typeface="Arial"/>
                          <a:cs typeface="Arial"/>
                        </a:rPr>
                        <a:t>Armed Forces of the Slovak Republic</a:t>
                      </a:r>
                      <a:r>
                        <a:rPr lang="sk-SK" sz="3500" dirty="0">
                          <a:solidFill>
                            <a:srgbClr val="002060"/>
                          </a:solidFill>
                          <a:latin typeface="Arial"/>
                          <a:cs typeface="Arial"/>
                        </a:rPr>
                        <a:t> </a:t>
                      </a:r>
                      <a:r>
                        <a:rPr lang="en-US" sz="3500" dirty="0">
                          <a:solidFill>
                            <a:srgbClr val="002060"/>
                          </a:solidFill>
                          <a:latin typeface="Arial" panose="020B0604020202020204" pitchFamily="34" charset="0"/>
                          <a:cs typeface="Arial" panose="020B0604020202020204" pitchFamily="34" charset="0"/>
                        </a:rPr>
                        <a:t>members for potential deployment within the framework of the Domestic crisis management. </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340438112"/>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lgn="just">
                        <a:buNone/>
                      </a:pPr>
                      <a:r>
                        <a:rPr lang="en-US" sz="3500" kern="1200" noProof="1">
                          <a:solidFill>
                            <a:srgbClr val="002060"/>
                          </a:solidFill>
                          <a:latin typeface="Arial"/>
                          <a:ea typeface="+mn-ea"/>
                          <a:cs typeface="Arial"/>
                        </a:rPr>
                        <a:t>The paper has been supported by the outputs of the research project </a:t>
                      </a:r>
                      <a:r>
                        <a:rPr lang="en-US" sz="3500" i="1" kern="1200" noProof="1">
                          <a:solidFill>
                            <a:srgbClr val="002060"/>
                          </a:solidFill>
                          <a:latin typeface="Arial"/>
                          <a:ea typeface="+mn-ea"/>
                          <a:cs typeface="Arial"/>
                        </a:rPr>
                        <a:t>"NI4200646 - Concept of the Slovak Armed Forces operations in the information domain"</a:t>
                      </a:r>
                      <a:r>
                        <a:rPr lang="en-US" sz="3500" kern="1200" noProof="1">
                          <a:solidFill>
                            <a:srgbClr val="002060"/>
                          </a:solidFill>
                          <a:latin typeface="Arial"/>
                          <a:ea typeface="+mn-ea"/>
                          <a:cs typeface="Arial"/>
                        </a:rPr>
                        <a:t> funded by the Ministry of Defence of the Slovak Republic through the inter-ministerial sub-program 06E0I-Research and development in support of state defence.</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79</TotalTime>
  <Words>1243</Words>
  <Application>Microsoft Office PowerPoint</Application>
  <PresentationFormat>Vlastná</PresentationFormat>
  <Paragraphs>17</Paragraphs>
  <Slides>1</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vt:i4>
      </vt:variant>
    </vt:vector>
  </HeadingPairs>
  <TitlesOfParts>
    <vt:vector size="5" baseType="lpstr">
      <vt:lpstr>Aptos</vt:lpstr>
      <vt:lpstr>Aptos Display</vt:lpstr>
      <vt:lpstr>Arial</vt:lpstr>
      <vt:lpstr>Motív Office</vt:lpstr>
      <vt:lpstr>Capability of the Armed Forces of the Slovak Republic to provide logistical support for a pandemic crisis response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Brezina, Daniel</cp:lastModifiedBy>
  <cp:revision>4</cp:revision>
  <dcterms:created xsi:type="dcterms:W3CDTF">2024-08-16T05:44:32Z</dcterms:created>
  <dcterms:modified xsi:type="dcterms:W3CDTF">2025-04-02T06:09:43Z</dcterms:modified>
</cp:coreProperties>
</file>