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67B4D4-E2EA-4430-BE1E-F9AA4EE02113}" v="1" dt="2025-04-03T07:35:55.130"/>
  </p1510:revLst>
</p1510:revInfo>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8898"/>
    <p:restoredTop sz="94710"/>
  </p:normalViewPr>
  <p:slideViewPr>
    <p:cSldViewPr snapToGrid="0">
      <p:cViewPr>
        <p:scale>
          <a:sx n="30" d="100"/>
          <a:sy n="30" d="100"/>
        </p:scale>
        <p:origin x="792" y="14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C9350A8-E528-4A02-9623-2CA5DE94C2B1}" type="datetimeFigureOut">
              <a:rPr lang="sk-SK" smtClean="0"/>
              <a:t>3.4.2025</a:t>
            </a:fld>
            <a:endParaRPr lang="sk-SK"/>
          </a:p>
        </p:txBody>
      </p:sp>
      <p:sp>
        <p:nvSpPr>
          <p:cNvPr id="4" name="Zástupný objekt pre obrázok snímky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4CCB6BCD-D25F-4ABB-8632-594E0DA6ADB5}" type="slidenum">
              <a:rPr lang="sk-SK" smtClean="0"/>
              <a:t>‹#›</a:t>
            </a:fld>
            <a:endParaRPr lang="sk-SK"/>
          </a:p>
        </p:txBody>
      </p:sp>
    </p:spTree>
    <p:extLst>
      <p:ext uri="{BB962C8B-B14F-4D97-AF65-F5344CB8AC3E}">
        <p14:creationId xmlns:p14="http://schemas.microsoft.com/office/powerpoint/2010/main" val="1916048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4CCB6BCD-D25F-4ABB-8632-594E0DA6ADB5}" type="slidenum">
              <a:rPr lang="sk-SK" smtClean="0"/>
              <a:t>1</a:t>
            </a:fld>
            <a:endParaRPr lang="sk-SK"/>
          </a:p>
        </p:txBody>
      </p:sp>
    </p:spTree>
    <p:extLst>
      <p:ext uri="{BB962C8B-B14F-4D97-AF65-F5344CB8AC3E}">
        <p14:creationId xmlns:p14="http://schemas.microsoft.com/office/powerpoint/2010/main" val="4189783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3.4.2025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3.4.2025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3.4.2025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3.4.2025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GB"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Sustainability and the Circular Economy in the Postal Sector</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en-GB" sz="3500" b="1" noProof="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en-GB" sz="3500" noProof="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en-GB" sz="4500" noProof="0" dirty="0">
                <a:solidFill>
                  <a:srgbClr val="002060"/>
                </a:solidFill>
                <a:latin typeface="Arial" panose="020B0604020202020204" pitchFamily="34" charset="0"/>
                <a:cs typeface="Arial" panose="020B0604020202020204" pitchFamily="34" charset="0"/>
              </a:rPr>
              <a:t>Ivona Chupaň Kunertová¹, Mariana Strenitzerová¹</a:t>
            </a:r>
            <a:endParaRPr lang="en-GB" sz="4500" baseline="30000" noProof="0" dirty="0">
              <a:solidFill>
                <a:srgbClr val="002060"/>
              </a:solidFill>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245085" y="6109492"/>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GB" sz="3600" i="1" noProof="0" dirty="0">
                <a:solidFill>
                  <a:srgbClr val="002060"/>
                </a:solidFill>
                <a:latin typeface="Arial" panose="020B0604020202020204" pitchFamily="34" charset="0"/>
                <a:cs typeface="Arial" panose="020B0604020202020204" pitchFamily="34" charset="0"/>
              </a:rPr>
              <a:t>1 Department </a:t>
            </a:r>
            <a:r>
              <a:rPr lang="en-GB" sz="3600" i="1" dirty="0">
                <a:solidFill>
                  <a:srgbClr val="002060"/>
                </a:solidFill>
                <a:latin typeface="Arial" panose="020B0604020202020204" pitchFamily="34" charset="0"/>
                <a:cs typeface="Arial" panose="020B0604020202020204" pitchFamily="34" charset="0"/>
              </a:rPr>
              <a:t>of Communications, </a:t>
            </a:r>
            <a:r>
              <a:rPr lang="en-GB" sz="3600" i="1" noProof="0" dirty="0">
                <a:solidFill>
                  <a:srgbClr val="002060"/>
                </a:solidFill>
                <a:latin typeface="Arial" panose="020B0604020202020204" pitchFamily="34" charset="0"/>
                <a:cs typeface="Arial" panose="020B0604020202020204" pitchFamily="34" charset="0"/>
              </a:rPr>
              <a:t>Faculty of Operation and Economics of Transport and Communications, University of Žilina, Žilina, 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674182697"/>
              </p:ext>
            </p:extLst>
          </p:nvPr>
        </p:nvGraphicFramePr>
        <p:xfrm>
          <a:off x="1347570" y="7769152"/>
          <a:ext cx="29764038" cy="53915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en-GB"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GB" sz="3500" noProof="0" dirty="0">
                          <a:solidFill>
                            <a:srgbClr val="002060"/>
                          </a:solidFill>
                          <a:latin typeface="Arial" panose="020B0604020202020204" pitchFamily="34" charset="0"/>
                          <a:cs typeface="Arial" panose="020B0604020202020204" pitchFamily="34" charset="0"/>
                        </a:rPr>
                        <a:t>Postal companies are under increasing pressure to operate more sustainably. Their transport and delivery systems produce high emissions and waste, making circular economy approaches</a:t>
                      </a:r>
                      <a:r>
                        <a:rPr lang="en-GB" sz="3500" noProof="0" dirty="0">
                          <a:solidFill>
                            <a:srgbClr val="002060"/>
                          </a:solidFill>
                          <a:latin typeface="Arial"/>
                          <a:cs typeface="Arial"/>
                        </a:rPr>
                        <a:t>—</a:t>
                      </a:r>
                      <a:r>
                        <a:rPr lang="en-GB" sz="3500" noProof="0" dirty="0">
                          <a:solidFill>
                            <a:srgbClr val="002060"/>
                          </a:solidFill>
                          <a:latin typeface="Arial" panose="020B0604020202020204" pitchFamily="34" charset="0"/>
                          <a:cs typeface="Arial" panose="020B0604020202020204" pitchFamily="34" charset="0"/>
                        </a:rPr>
                        <a:t>such as electrification, reuse, and smart packaging—essential to meeting climate and policy goals.</a:t>
                      </a:r>
                      <a:endParaRPr lang="en-GB" sz="3500" noProof="0" dirty="0">
                        <a:latin typeface="Arial" panose="020B0604020202020204" pitchFamily="34" charset="0"/>
                        <a:cs typeface="Arial" panose="020B0604020202020204" pitchFamily="34" charset="0"/>
                      </a:endParaRPr>
                    </a:p>
                    <a:p>
                      <a:pPr algn="just"/>
                      <a:endParaRPr lang="en-GB" sz="3500" noProof="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noProof="0" dirty="0">
                          <a:solidFill>
                            <a:srgbClr val="002060"/>
                          </a:solidFill>
                          <a:latin typeface="Arial" panose="020B0604020202020204" pitchFamily="34" charset="0"/>
                          <a:cs typeface="Arial" panose="020B0604020202020204" pitchFamily="34" charset="0"/>
                        </a:rPr>
                        <a:t>Despite declared commitments, postal companies differ in their </a:t>
                      </a:r>
                      <a:r>
                        <a:rPr lang="en-GB" sz="3500" kern="1200" noProof="0" dirty="0">
                          <a:solidFill>
                            <a:srgbClr val="002060"/>
                          </a:solidFill>
                          <a:latin typeface="Arial" panose="020B0604020202020204" pitchFamily="34" charset="0"/>
                          <a:ea typeface="+mn-ea"/>
                          <a:cs typeface="Arial" panose="020B0604020202020204" pitchFamily="34" charset="0"/>
                        </a:rPr>
                        <a:t>sustainability and circular economy performance. Barriers include regulation, cost, and data transparency. </a:t>
                      </a:r>
                      <a:r>
                        <a:rPr lang="en-GB" sz="3500" noProof="0" dirty="0">
                          <a:solidFill>
                            <a:srgbClr val="002060"/>
                          </a:solidFill>
                          <a:latin typeface="Arial" panose="020B0604020202020204" pitchFamily="34" charset="0"/>
                          <a:cs typeface="Arial" panose="020B0604020202020204" pitchFamily="34" charset="0"/>
                        </a:rPr>
                        <a:t>This inconsistency limits comparability and slows progress, impacting policymakers, industry partners, and environmental stakeholders alike.</a:t>
                      </a:r>
                      <a:endParaRPr lang="en-GB"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GB" sz="3500" noProof="0" dirty="0">
                          <a:solidFill>
                            <a:srgbClr val="002060"/>
                          </a:solidFill>
                          <a:latin typeface="Arial" panose="020B0604020202020204" pitchFamily="34" charset="0"/>
                          <a:cs typeface="Arial" panose="020B0604020202020204" pitchFamily="34" charset="0"/>
                        </a:rPr>
                        <a:t>This study compares </a:t>
                      </a:r>
                      <a:r>
                        <a:rPr lang="en-GB" sz="3500" kern="1200" noProof="0" dirty="0">
                          <a:solidFill>
                            <a:srgbClr val="002060"/>
                          </a:solidFill>
                          <a:latin typeface="Arial" panose="020B0604020202020204" pitchFamily="34" charset="0"/>
                          <a:ea typeface="+mn-ea"/>
                          <a:cs typeface="Arial" panose="020B0604020202020204" pitchFamily="34" charset="0"/>
                        </a:rPr>
                        <a:t>five postal operators’ circular economy practices, focusing on </a:t>
                      </a:r>
                      <a:r>
                        <a:rPr lang="en-GB" sz="3500" noProof="0" dirty="0">
                          <a:solidFill>
                            <a:srgbClr val="002060"/>
                          </a:solidFill>
                          <a:latin typeface="Arial" panose="020B0604020202020204" pitchFamily="34" charset="0"/>
                          <a:cs typeface="Arial" panose="020B0604020202020204" pitchFamily="34" charset="0"/>
                        </a:rPr>
                        <a:t>fleet electrification, carbon neutrality, and waste reduction. It aims to identify best practices and lay the groundwork for the future creation of KPIs to support measurable, scalable sustainability in postal logistics.</a:t>
                      </a:r>
                      <a:endParaRPr lang="en-GB"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57850041"/>
              </p:ext>
            </p:extLst>
          </p:nvPr>
        </p:nvGraphicFramePr>
        <p:xfrm>
          <a:off x="1317621" y="12662926"/>
          <a:ext cx="29764038" cy="536465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en-GB" sz="4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algn="just"/>
                      <a:r>
                        <a:rPr lang="en-GB" sz="3500" noProof="0" dirty="0">
                          <a:solidFill>
                            <a:srgbClr val="002060"/>
                          </a:solidFill>
                          <a:latin typeface="Arial"/>
                          <a:cs typeface="Arial"/>
                        </a:rPr>
                        <a:t>This study applies a comparative case analysis of five postal operators: Swiss Post, USPS, La Poste, Deutsche Post DHL, and PostNL. The selection reflects geographic diversity and availability of sustainability data. Data were gathered from public sources—sustainability reports, official websites, and documents from key industry bodies such as the UPU, </a:t>
                      </a:r>
                      <a:r>
                        <a:rPr lang="en-GB" sz="3500" noProof="0" dirty="0" err="1">
                          <a:solidFill>
                            <a:srgbClr val="002060"/>
                          </a:solidFill>
                          <a:latin typeface="Arial"/>
                          <a:cs typeface="Arial"/>
                        </a:rPr>
                        <a:t>PostEurop</a:t>
                      </a:r>
                      <a:r>
                        <a:rPr lang="en-GB" sz="3500" noProof="0" dirty="0">
                          <a:solidFill>
                            <a:srgbClr val="002060"/>
                          </a:solidFill>
                          <a:latin typeface="Arial"/>
                          <a:cs typeface="Arial"/>
                        </a:rPr>
                        <a:t>, and IPC. The research focused on three areas: fleet electrification, carbon neutrality goals, and circular practices in packaging and waste. Strategies were compared to identify best practices and common challenges. Differences in ambition, implementation, and reporting revealed both progress and gaps across the sector. Notably, </a:t>
                      </a:r>
                      <a:r>
                        <a:rPr lang="en-GB" sz="3500" noProof="0" dirty="0" err="1">
                          <a:solidFill>
                            <a:srgbClr val="002060"/>
                          </a:solidFill>
                          <a:latin typeface="Arial"/>
                          <a:cs typeface="Arial"/>
                        </a:rPr>
                        <a:t>Slovenská</a:t>
                      </a:r>
                      <a:r>
                        <a:rPr lang="en-GB" sz="3500" noProof="0" dirty="0">
                          <a:solidFill>
                            <a:srgbClr val="002060"/>
                          </a:solidFill>
                          <a:latin typeface="Arial"/>
                          <a:cs typeface="Arial"/>
                        </a:rPr>
                        <a:t> </a:t>
                      </a:r>
                      <a:r>
                        <a:rPr lang="en-GB" sz="3500" noProof="0" dirty="0" err="1">
                          <a:solidFill>
                            <a:srgbClr val="002060"/>
                          </a:solidFill>
                          <a:latin typeface="Arial"/>
                          <a:cs typeface="Arial"/>
                        </a:rPr>
                        <a:t>pošta</a:t>
                      </a:r>
                      <a:r>
                        <a:rPr lang="en-GB" sz="3500" noProof="0" dirty="0">
                          <a:solidFill>
                            <a:srgbClr val="002060"/>
                          </a:solidFill>
                          <a:latin typeface="Arial"/>
                          <a:cs typeface="Arial"/>
                        </a:rPr>
                        <a:t> lacked sufficient data for comparison, highlighting the need for more consistent sustainability reporting. These outcomes will serve as a foundation for the future development of KPIs that will support transparent evaluation and benchmarking of environmental performance in the postal industry. These findings can help postal operators adopt more effective and measurable sustainability strategies.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721373139"/>
              </p:ext>
            </p:extLst>
          </p:nvPr>
        </p:nvGraphicFramePr>
        <p:xfrm>
          <a:off x="1347570" y="18107401"/>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en-GB" sz="4500" cap="small" baseline="0" noProof="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pPr algn="just"/>
                      <a:r>
                        <a:rPr lang="en-GB" sz="3500" noProof="0" dirty="0">
                          <a:solidFill>
                            <a:srgbClr val="002060"/>
                          </a:solidFill>
                          <a:latin typeface="Arial"/>
                          <a:cs typeface="Arial"/>
                        </a:rPr>
                        <a:t>The analysis revealed clear differences in how postal operators implement circular economy strategies. Swiss Post operates over 7,200 electric vehicles, aims for carbon neutrality by 2040, and reduced plastic waste by 30% using reusable packaging. La Poste, carbon neutral since 2012, runs a fleet of 37,000 eco-vehicles and applies 70% recycled materials in its packaging. Deutsche Post DHL is expanding to 80,000 EVs by 2030 and applies closed-loop battery reuse, targeting neutrality by 2050. PostNL focuses on emission-free urban delivery and reduces packaging volume by 10% with collapsible pallet systems. USPS, while planning to deploy 66,000 EVs, lacks a defined carbon goal and remains in pilot stages with sustainable packaging. These variations highlight both innovation and gaps, revealing the need for standardized measurement. The results highlight the importance of developing key performance indicators (KPIs) in future research—covering emissions, EV adoption, reuse, and waste diversion—to enable more objective evaluation. The findings underscore the need for KPIs to guide practices such as early EV adoption, battery recycling partnerships, reusable packaging, and route optimization. </a:t>
                      </a:r>
                    </a:p>
                    <a:p>
                      <a:endParaRPr lang="en-GB"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en-GB"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5998497"/>
              </p:ext>
            </p:extLst>
          </p:nvPr>
        </p:nvGraphicFramePr>
        <p:xfrm>
          <a:off x="1317621" y="30391095"/>
          <a:ext cx="29764038" cy="79051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en-GB"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algn="just"/>
                      <a:r>
                        <a:rPr lang="en-GB" sz="3500" noProof="0" dirty="0">
                          <a:solidFill>
                            <a:srgbClr val="002060"/>
                          </a:solidFill>
                          <a:latin typeface="Arial" panose="020B0604020202020204" pitchFamily="34" charset="0"/>
                          <a:cs typeface="Arial" panose="020B0604020202020204" pitchFamily="34" charset="0"/>
                        </a:rPr>
                        <a:t>This study reveals significant differences in how postal operators implement circular economy strategies. Swiss Post and La Poste lead with integrated approaches—combining large electric fleets, clear carbon neutrality targets, and innovative packaging. In contrast, USPS, DHL, and PostNL show partial progress, often lacking measurable climate goals or transparent data. These differences highlight the need for a unified framework to guide sustainability efforts in the sector. A central finding is the absence of standardized sustainability reporting, which limits comparability and slows sector-wide learning. Without consistent metrics, it is difficult to assess impact or share proven solutions. This study emphasizes the need for the development of key performance indicators (KPIs) in future research—focused on emissions, fleet electrification, packaging reuse, and waste reduction. These KPIs will lay the groundwork for comparative assessments and help align operational practices with long-term sustainability targets. Future research should refine these indicators, apply them to broader datasets, and explore their integration into regulatory frameworks. Such an approach will ensure that the sector is equipped to meet environmental goals. Implementing standardized metrics at the sector level could improve transparency, foster collaboration, and support policy alignment. To achieve meaningful progress, postal services must not only invest in green technologies but also adopt shared evaluation tools. A unified approach will enhance data-driven decision-making, improve accountability, and enable the sector to scale sustainable practices effectively. Only with consistent reporting and industry-wide cooperation can postal services build truly sustainable logistics systems.</a:t>
                      </a:r>
                      <a:endParaRPr lang="en-GB" sz="3500" noProof="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005915114"/>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en-GB" sz="4500" cap="small" baseline="0" noProof="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lgn="just">
                        <a:buNone/>
                      </a:pPr>
                      <a:r>
                        <a:rPr lang="en-GB" sz="3500" kern="1200" noProof="0" dirty="0">
                          <a:solidFill>
                            <a:srgbClr val="002060"/>
                          </a:solidFill>
                          <a:latin typeface="Arial"/>
                          <a:ea typeface="+mn-ea"/>
                          <a:cs typeface="Arial"/>
                        </a:rPr>
                        <a:t>This publication was created thanks to support under the project VEGA 1/0333/24 Innovative business models in the urban circular economy.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4"/>
          <a:stretch>
            <a:fillRect/>
          </a:stretch>
        </p:blipFill>
        <p:spPr>
          <a:xfrm>
            <a:off x="24186871" y="311049"/>
            <a:ext cx="6822254" cy="2870417"/>
          </a:xfrm>
          <a:prstGeom prst="rect">
            <a:avLst/>
          </a:prstGeom>
        </p:spPr>
      </p:pic>
      <p:graphicFrame>
        <p:nvGraphicFramePr>
          <p:cNvPr id="12" name="Tabuľka 11">
            <a:extLst>
              <a:ext uri="{FF2B5EF4-FFF2-40B4-BE49-F238E27FC236}">
                <a16:creationId xmlns:a16="http://schemas.microsoft.com/office/drawing/2014/main" id="{7F75CCA7-89EA-967E-7235-E133F8ED1D5F}"/>
              </a:ext>
            </a:extLst>
          </p:cNvPr>
          <p:cNvGraphicFramePr>
            <a:graphicFrameLocks noGrp="1"/>
          </p:cNvGraphicFramePr>
          <p:nvPr>
            <p:extLst>
              <p:ext uri="{D42A27DB-BD31-4B8C-83A1-F6EECF244321}">
                <p14:modId xmlns:p14="http://schemas.microsoft.com/office/powerpoint/2010/main" val="4074775238"/>
              </p:ext>
            </p:extLst>
          </p:nvPr>
        </p:nvGraphicFramePr>
        <p:xfrm>
          <a:off x="1444621" y="24265124"/>
          <a:ext cx="29517978" cy="6125972"/>
        </p:xfrm>
        <a:graphic>
          <a:graphicData uri="http://schemas.openxmlformats.org/drawingml/2006/table">
            <a:tbl>
              <a:tblPr firstRow="1" bandRow="1">
                <a:tableStyleId>{5C22544A-7EE6-4342-B048-85BDC9FD1C3A}</a:tableStyleId>
              </a:tblPr>
              <a:tblGrid>
                <a:gridCol w="9810234">
                  <a:extLst>
                    <a:ext uri="{9D8B030D-6E8A-4147-A177-3AD203B41FA5}">
                      <a16:colId xmlns:a16="http://schemas.microsoft.com/office/drawing/2014/main" val="3004831674"/>
                    </a:ext>
                  </a:extLst>
                </a:gridCol>
                <a:gridCol w="11156821">
                  <a:extLst>
                    <a:ext uri="{9D8B030D-6E8A-4147-A177-3AD203B41FA5}">
                      <a16:colId xmlns:a16="http://schemas.microsoft.com/office/drawing/2014/main" val="1252346389"/>
                    </a:ext>
                  </a:extLst>
                </a:gridCol>
                <a:gridCol w="8550923">
                  <a:extLst>
                    <a:ext uri="{9D8B030D-6E8A-4147-A177-3AD203B41FA5}">
                      <a16:colId xmlns:a16="http://schemas.microsoft.com/office/drawing/2014/main" val="2096471183"/>
                    </a:ext>
                  </a:extLst>
                </a:gridCol>
              </a:tblGrid>
              <a:tr h="6125972">
                <a:tc>
                  <a:txBody>
                    <a:bodyPr/>
                    <a:lstStyle/>
                    <a:p>
                      <a:pPr algn="ctr"/>
                      <a:r>
                        <a:rPr lang="en-GB" sz="3600" b="1" noProof="0" dirty="0">
                          <a:solidFill>
                            <a:srgbClr val="002060"/>
                          </a:solidFill>
                          <a:latin typeface="Arial" panose="020B0604020202020204" pitchFamily="34" charset="0"/>
                          <a:cs typeface="Arial" panose="020B0604020202020204" pitchFamily="34" charset="0"/>
                        </a:rPr>
                        <a:t> </a:t>
                      </a:r>
                      <a:r>
                        <a:rPr lang="en-GB" sz="3600" b="1" kern="1200" noProof="0" dirty="0">
                          <a:solidFill>
                            <a:srgbClr val="002060"/>
                          </a:solidFill>
                          <a:latin typeface="Arial" panose="020B0604020202020204" pitchFamily="34" charset="0"/>
                          <a:ea typeface="+mn-ea"/>
                          <a:cs typeface="Arial" panose="020B0604020202020204" pitchFamily="34" charset="0"/>
                        </a:rPr>
                        <a:t>Circular Route to Postal Sustainability</a:t>
                      </a:r>
                    </a:p>
                    <a:p>
                      <a:pPr algn="ctr"/>
                      <a:endParaRPr lang="en-GB" sz="3600" b="1" noProof="0" dirty="0">
                        <a:solidFill>
                          <a:srgbClr val="FF0000"/>
                        </a:solidFill>
                        <a:latin typeface="Arial" panose="020B0604020202020204" pitchFamily="34" charset="0"/>
                        <a:cs typeface="Arial" panose="020B0604020202020204" pitchFamily="34" charset="0"/>
                      </a:endParaRPr>
                    </a:p>
                    <a:p>
                      <a:pPr marL="571500" indent="-571500" algn="just">
                        <a:buFont typeface="Arial" panose="020B0604020202020204" pitchFamily="34" charset="0"/>
                        <a:buChar char="•"/>
                      </a:pPr>
                      <a:r>
                        <a:rPr lang="en-GB" sz="3500" b="0" spc="50" baseline="0" noProof="0" dirty="0">
                          <a:solidFill>
                            <a:srgbClr val="002060"/>
                          </a:solidFill>
                          <a:latin typeface="Arial" panose="020B0604020202020204" pitchFamily="34" charset="0"/>
                          <a:cs typeface="Arial" panose="020B0604020202020204" pitchFamily="34" charset="0"/>
                        </a:rPr>
                        <a:t>Early adoption of electric vehicles (EVs)</a:t>
                      </a:r>
                    </a:p>
                    <a:p>
                      <a:pPr marL="571500" indent="-571500" algn="just">
                        <a:buFont typeface="Arial" panose="020B0604020202020204" pitchFamily="34" charset="0"/>
                        <a:buChar char="•"/>
                      </a:pPr>
                      <a:r>
                        <a:rPr lang="en-GB" sz="3500" b="0" spc="50" baseline="0" noProof="0" dirty="0">
                          <a:solidFill>
                            <a:srgbClr val="002060"/>
                          </a:solidFill>
                          <a:latin typeface="Arial" panose="020B0604020202020204" pitchFamily="34" charset="0"/>
                          <a:cs typeface="Arial" panose="020B0604020202020204" pitchFamily="34" charset="0"/>
                        </a:rPr>
                        <a:t>Reusable and recyclable packaging systems</a:t>
                      </a:r>
                    </a:p>
                    <a:p>
                      <a:pPr marL="571500" indent="-571500" algn="just">
                        <a:buFont typeface="Arial" panose="020B0604020202020204" pitchFamily="34" charset="0"/>
                        <a:buChar char="•"/>
                      </a:pPr>
                      <a:r>
                        <a:rPr lang="en-GB" sz="3500" b="0" spc="50" baseline="0" noProof="0" dirty="0">
                          <a:solidFill>
                            <a:srgbClr val="002060"/>
                          </a:solidFill>
                          <a:latin typeface="Arial" panose="020B0604020202020204" pitchFamily="34" charset="0"/>
                          <a:cs typeface="Arial" panose="020B0604020202020204" pitchFamily="34" charset="0"/>
                        </a:rPr>
                        <a:t>Battery recycling and closed-loop initiatives</a:t>
                      </a:r>
                    </a:p>
                    <a:p>
                      <a:pPr marL="571500" indent="-571500" algn="just">
                        <a:buFont typeface="Arial" panose="020B0604020202020204" pitchFamily="34" charset="0"/>
                        <a:buChar char="•"/>
                      </a:pPr>
                      <a:r>
                        <a:rPr lang="en-GB" sz="3500" b="0" spc="50" baseline="0" noProof="0" dirty="0">
                          <a:solidFill>
                            <a:srgbClr val="002060"/>
                          </a:solidFill>
                          <a:latin typeface="Arial" panose="020B0604020202020204" pitchFamily="34" charset="0"/>
                          <a:cs typeface="Arial" panose="020B0604020202020204" pitchFamily="34" charset="0"/>
                        </a:rPr>
                        <a:t>Smart parcel logistics and route optimization</a:t>
                      </a:r>
                    </a:p>
                    <a:p>
                      <a:pPr marL="571500" indent="-571500" algn="just">
                        <a:buFont typeface="Arial" panose="020B0604020202020204" pitchFamily="34" charset="0"/>
                        <a:buChar char="•"/>
                      </a:pPr>
                      <a:r>
                        <a:rPr lang="en-GB" sz="3500" b="0" spc="50" baseline="0" noProof="0" dirty="0">
                          <a:solidFill>
                            <a:srgbClr val="002060"/>
                          </a:solidFill>
                          <a:latin typeface="Arial" panose="020B0604020202020204" pitchFamily="34" charset="0"/>
                          <a:cs typeface="Arial" panose="020B0604020202020204" pitchFamily="34" charset="0"/>
                        </a:rPr>
                        <a:t>Unified </a:t>
                      </a:r>
                      <a:r>
                        <a:rPr lang="en-GB" sz="3500" b="0" kern="1200" spc="50" baseline="0" noProof="0" dirty="0">
                          <a:solidFill>
                            <a:srgbClr val="002060"/>
                          </a:solidFill>
                          <a:latin typeface="Arial" panose="020B0604020202020204" pitchFamily="34" charset="0"/>
                          <a:ea typeface="+mn-ea"/>
                          <a:cs typeface="Arial" panose="020B0604020202020204" pitchFamily="34" charset="0"/>
                        </a:rPr>
                        <a:t>KPIs for tracking of circular economy and sustainability performance</a:t>
                      </a: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3239902" rtl="0" eaLnBrk="1" fontAlgn="auto" latinLnBrk="0" hangingPunct="1">
                        <a:lnSpc>
                          <a:spcPct val="100000"/>
                        </a:lnSpc>
                        <a:spcBef>
                          <a:spcPts val="0"/>
                        </a:spcBef>
                        <a:spcAft>
                          <a:spcPts val="0"/>
                        </a:spcAft>
                        <a:buClrTx/>
                        <a:buSzTx/>
                        <a:buFontTx/>
                        <a:buNone/>
                        <a:tabLst/>
                        <a:defRPr/>
                      </a:pPr>
                      <a:r>
                        <a:rPr lang="en-GB" sz="3600" b="1" kern="1200" noProof="0" dirty="0">
                          <a:solidFill>
                            <a:srgbClr val="002060"/>
                          </a:solidFill>
                          <a:latin typeface="Arial" panose="020B0604020202020204" pitchFamily="34" charset="0"/>
                          <a:ea typeface="+mn-ea"/>
                          <a:cs typeface="Arial" panose="020B0604020202020204" pitchFamily="34" charset="0"/>
                        </a:rPr>
                        <a:t>Circular Economy Flow In Postal Services</a:t>
                      </a:r>
                    </a:p>
                    <a:p>
                      <a:pPr marL="0" marR="0" lvl="0" indent="0" algn="just" defTabSz="3239902" rtl="0" eaLnBrk="1" fontAlgn="auto" latinLnBrk="0" hangingPunct="1">
                        <a:lnSpc>
                          <a:spcPct val="100000"/>
                        </a:lnSpc>
                        <a:spcBef>
                          <a:spcPts val="0"/>
                        </a:spcBef>
                        <a:spcAft>
                          <a:spcPts val="0"/>
                        </a:spcAft>
                        <a:buClrTx/>
                        <a:buSzTx/>
                        <a:buFontTx/>
                        <a:buNone/>
                        <a:tabLst/>
                        <a:defRPr/>
                      </a:pPr>
                      <a:endParaRPr lang="en-GB" b="0"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lgn="just" defTabSz="3239902" rtl="0" eaLnBrk="1" latinLnBrk="0" hangingPunct="1">
                        <a:buFontTx/>
                        <a:buNone/>
                      </a:pPr>
                      <a:endParaRPr lang="en-GB" sz="3500" b="0" kern="1200" spc="50" baseline="0" noProof="0" dirty="0">
                        <a:solidFill>
                          <a:srgbClr val="002060"/>
                        </a:solidFill>
                        <a:latin typeface="Arial" panose="020B0604020202020204" pitchFamily="34" charset="0"/>
                        <a:ea typeface="+mn-ea"/>
                        <a:cs typeface="Arial" panose="020B0604020202020204" pitchFamily="34" charset="0"/>
                      </a:endParaRPr>
                    </a:p>
                    <a:p>
                      <a:pPr marL="0" indent="0" algn="just" defTabSz="3239902" rtl="0" eaLnBrk="1" latinLnBrk="0" hangingPunct="1">
                        <a:buFontTx/>
                        <a:buNone/>
                      </a:pPr>
                      <a:r>
                        <a:rPr lang="en-GB" sz="3500" b="0" kern="1200" spc="50" baseline="0" noProof="0" dirty="0">
                          <a:solidFill>
                            <a:srgbClr val="002060"/>
                          </a:solidFill>
                          <a:latin typeface="Arial" panose="020B0604020202020204" pitchFamily="34" charset="0"/>
                          <a:ea typeface="+mn-ea"/>
                          <a:cs typeface="Arial" panose="020B0604020202020204" pitchFamily="34" charset="0"/>
                        </a:rPr>
                        <a:t>This infographic shows how postal services implement circular economy principles. It highlights key processes like fleet electrification, battery recycling, and packaging reuse, leading to lower emissions and less waste. </a:t>
                      </a:r>
                    </a:p>
                    <a:p>
                      <a:pPr marL="0" indent="0" algn="just" defTabSz="3239902" rtl="0" eaLnBrk="1" latinLnBrk="0" hangingPunct="1">
                        <a:buFontTx/>
                        <a:buNone/>
                      </a:pPr>
                      <a:r>
                        <a:rPr lang="en-GB" sz="3500" b="0" kern="1200" spc="50" baseline="0" noProof="0" dirty="0">
                          <a:solidFill>
                            <a:srgbClr val="002060"/>
                          </a:solidFill>
                          <a:latin typeface="Arial" panose="020B0604020202020204" pitchFamily="34" charset="0"/>
                          <a:ea typeface="+mn-ea"/>
                          <a:cs typeface="Arial" panose="020B0604020202020204" pitchFamily="34" charset="0"/>
                        </a:rPr>
                        <a:t>KPIs &amp; Monitoring ensure continuous improvement, closing the loop for more sustainable logistics.</a:t>
                      </a:r>
                      <a:endParaRPr lang="en-GB" b="0"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16" name="Obrázok 15">
            <a:extLst>
              <a:ext uri="{FF2B5EF4-FFF2-40B4-BE49-F238E27FC236}">
                <a16:creationId xmlns:a16="http://schemas.microsoft.com/office/drawing/2014/main" id="{5E7332C1-9CFD-378E-5B1A-3B4329CD2A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6224" y="25169745"/>
            <a:ext cx="11112193" cy="4682995"/>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391</TotalTime>
  <Words>975</Words>
  <Application>Microsoft Macintosh PowerPoint</Application>
  <PresentationFormat>Vlastná</PresentationFormat>
  <Paragraphs>28</Paragraphs>
  <Slides>1</Slides>
  <Notes>1</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Sustainability and the Circular Economy in the Postal Sector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Kunertova, Ivona</cp:lastModifiedBy>
  <cp:revision>10</cp:revision>
  <dcterms:created xsi:type="dcterms:W3CDTF">2024-08-16T05:44:32Z</dcterms:created>
  <dcterms:modified xsi:type="dcterms:W3CDTF">2025-04-03T11:25:06Z</dcterms:modified>
</cp:coreProperties>
</file>