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758"/>
    <p:restoredTop sz="94710"/>
  </p:normalViewPr>
  <p:slideViewPr>
    <p:cSldViewPr snapToGrid="0">
      <p:cViewPr>
        <p:scale>
          <a:sx n="41" d="100"/>
          <a:sy n="41" d="100"/>
        </p:scale>
        <p:origin x="520" y="184"/>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7BBC0E2C-EFD4-864E-A19D-58D791B34889}" type="datetimeFigureOut">
              <a:rPr lang="sk-SK" smtClean="0"/>
              <a:t>3.4.2025</a:t>
            </a:fld>
            <a:endParaRPr lang="sk-SK"/>
          </a:p>
        </p:txBody>
      </p:sp>
      <p:sp>
        <p:nvSpPr>
          <p:cNvPr id="4" name="Zástupný objekt pre obrázok snímky 3"/>
          <p:cNvSpPr>
            <a:spLocks noGrp="1" noRot="1" noChangeAspect="1"/>
          </p:cNvSpPr>
          <p:nvPr>
            <p:ph type="sldImg" idx="2"/>
          </p:nvPr>
        </p:nvSpPr>
        <p:spPr>
          <a:xfrm>
            <a:off x="2143125" y="1241425"/>
            <a:ext cx="2511425" cy="3349625"/>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objekt pre poznámky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BDBB254E-CF91-DC40-A045-9880D935EF25}" type="slidenum">
              <a:rPr lang="sk-SK" smtClean="0"/>
              <a:t>‹#›</a:t>
            </a:fld>
            <a:endParaRPr lang="sk-SK"/>
          </a:p>
        </p:txBody>
      </p:sp>
    </p:spTree>
    <p:extLst>
      <p:ext uri="{BB962C8B-B14F-4D97-AF65-F5344CB8AC3E}">
        <p14:creationId xmlns:p14="http://schemas.microsoft.com/office/powerpoint/2010/main" val="3099759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5"/>
          </p:nvPr>
        </p:nvSpPr>
        <p:spPr/>
        <p:txBody>
          <a:bodyPr/>
          <a:lstStyle/>
          <a:p>
            <a:fld id="{BDBB254E-CF91-DC40-A045-9880D935EF25}" type="slidenum">
              <a:rPr lang="sk-SK" smtClean="0"/>
              <a:t>1</a:t>
            </a:fld>
            <a:endParaRPr lang="sk-SK"/>
          </a:p>
        </p:txBody>
      </p:sp>
    </p:spTree>
    <p:extLst>
      <p:ext uri="{BB962C8B-B14F-4D97-AF65-F5344CB8AC3E}">
        <p14:creationId xmlns:p14="http://schemas.microsoft.com/office/powerpoint/2010/main" val="473507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3.4.2025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3.4.2025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3.4.2025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3.4.2025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3.4.2025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3.4.2025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3.4.2025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3.4.2025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3.4.2025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3.4.2025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3.4.2025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3.4.2025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3" y="2626402"/>
            <a:ext cx="29764035" cy="1934605"/>
          </a:xfrm>
          <a:noFill/>
          <a:ln w="152400">
            <a:noFill/>
          </a:ln>
        </p:spPr>
        <p:style>
          <a:lnRef idx="2">
            <a:schemeClr val="dk1"/>
          </a:lnRef>
          <a:fillRef idx="1">
            <a:schemeClr val="lt1"/>
          </a:fillRef>
          <a:effectRef idx="0">
            <a:schemeClr val="dk1"/>
          </a:effectRef>
          <a:fontRef idx="minor">
            <a:schemeClr val="dk1"/>
          </a:fontRef>
        </p:style>
        <p:txBody>
          <a:bodyPr anchor="ctr">
            <a:noAutofit/>
          </a:bodyPr>
          <a:lstStyle/>
          <a:p>
            <a:pPr algn="l"/>
            <a:r>
              <a:rPr lang="en-GB" sz="72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Geopolitical Risk and Its Measurable Impacts on International Trade and Transport Systems</a:t>
            </a: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Ing. Maryna Konovalova</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Dr. h. c. prof. Ing. Tatiana </a:t>
            </a:r>
            <a:r>
              <a:rPr lang="sk-SK" sz="4500" dirty="0" err="1">
                <a:solidFill>
                  <a:srgbClr val="002060"/>
                </a:solidFill>
                <a:latin typeface="Arial" panose="020B0604020202020204" pitchFamily="34" charset="0"/>
                <a:cs typeface="Arial" panose="020B0604020202020204" pitchFamily="34" charset="0"/>
              </a:rPr>
              <a:t>Čorejová</a:t>
            </a:r>
            <a:r>
              <a:rPr lang="sk-SK" sz="4500" dirty="0">
                <a:solidFill>
                  <a:srgbClr val="002060"/>
                </a:solidFill>
                <a:latin typeface="Arial" panose="020B0604020202020204" pitchFamily="34" charset="0"/>
                <a:cs typeface="Arial" panose="020B0604020202020204" pitchFamily="34" charset="0"/>
              </a:rPr>
              <a:t>, PhD.</a:t>
            </a:r>
            <a:r>
              <a:rPr lang="sk-SK" sz="4500" baseline="30000" dirty="0">
                <a:solidFill>
                  <a:srgbClr val="002060"/>
                </a:solidFill>
                <a:latin typeface="Arial" panose="020B0604020202020204" pitchFamily="34" charset="0"/>
                <a:cs typeface="Arial" panose="020B0604020202020204" pitchFamily="34" charset="0"/>
              </a:rPr>
              <a:t>2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18" y="622156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fontScale="92500" lnSpcReduction="20000"/>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en-GB" sz="3600" i="1" dirty="0">
                <a:solidFill>
                  <a:srgbClr val="002060"/>
                </a:solidFill>
                <a:latin typeface="Arial" panose="020B0604020202020204" pitchFamily="34" charset="0"/>
                <a:cs typeface="Arial" panose="020B0604020202020204" pitchFamily="34" charset="0"/>
              </a:rPr>
              <a:t>1 Faculty of Operation and Economics of Transport and Communications, University of </a:t>
            </a:r>
            <a:r>
              <a:rPr lang="en-GB" sz="3600" i="1" dirty="0" err="1">
                <a:solidFill>
                  <a:srgbClr val="002060"/>
                </a:solidFill>
                <a:latin typeface="Arial" panose="020B0604020202020204" pitchFamily="34" charset="0"/>
                <a:cs typeface="Arial" panose="020B0604020202020204" pitchFamily="34" charset="0"/>
              </a:rPr>
              <a:t>Žilina</a:t>
            </a:r>
            <a:r>
              <a:rPr lang="en-GB" sz="3600" i="1" dirty="0">
                <a:solidFill>
                  <a:srgbClr val="002060"/>
                </a:solidFill>
                <a:latin typeface="Arial" panose="020B0604020202020204" pitchFamily="34" charset="0"/>
                <a:cs typeface="Arial" panose="020B0604020202020204" pitchFamily="34" charset="0"/>
              </a:rPr>
              <a:t>, </a:t>
            </a:r>
            <a:r>
              <a:rPr lang="en-GB" sz="3600" i="1" dirty="0" err="1">
                <a:solidFill>
                  <a:srgbClr val="002060"/>
                </a:solidFill>
                <a:latin typeface="Arial" panose="020B0604020202020204" pitchFamily="34" charset="0"/>
                <a:cs typeface="Arial" panose="020B0604020202020204" pitchFamily="34" charset="0"/>
              </a:rPr>
              <a:t>Žilina</a:t>
            </a:r>
            <a:r>
              <a:rPr lang="en-GB" sz="3600" i="1" dirty="0">
                <a:solidFill>
                  <a:srgbClr val="002060"/>
                </a:solidFill>
                <a:latin typeface="Arial" panose="020B0604020202020204" pitchFamily="34" charset="0"/>
                <a:cs typeface="Arial" panose="020B0604020202020204" pitchFamily="34" charset="0"/>
              </a:rPr>
              <a:t>, 01026, Slovakia</a:t>
            </a:r>
          </a:p>
          <a:p>
            <a:pPr algn="l">
              <a:lnSpc>
                <a:spcPct val="110000"/>
              </a:lnSpc>
            </a:pPr>
            <a:endParaRPr lang="en-GB" sz="3600" i="1" dirty="0">
              <a:solidFill>
                <a:srgbClr val="002060"/>
              </a:solidFill>
              <a:latin typeface="Arial" panose="020B0604020202020204" pitchFamily="34" charset="0"/>
              <a:cs typeface="Arial" panose="020B0604020202020204" pitchFamily="34" charset="0"/>
            </a:endParaRPr>
          </a:p>
          <a:p>
            <a:pPr algn="l">
              <a:lnSpc>
                <a:spcPct val="110000"/>
              </a:lnSpc>
            </a:pPr>
            <a:r>
              <a:rPr lang="en-GB" sz="3600" i="1" dirty="0">
                <a:solidFill>
                  <a:srgbClr val="002060"/>
                </a:solidFill>
                <a:latin typeface="Arial" panose="020B0604020202020204" pitchFamily="34" charset="0"/>
                <a:cs typeface="Arial" panose="020B0604020202020204" pitchFamily="34" charset="0"/>
              </a:rPr>
              <a:t>2 Faculty of Operation and Economics of Transport and Communications, University of </a:t>
            </a:r>
            <a:r>
              <a:rPr lang="en-GB" sz="3600" i="1" dirty="0" err="1">
                <a:solidFill>
                  <a:srgbClr val="002060"/>
                </a:solidFill>
                <a:latin typeface="Arial" panose="020B0604020202020204" pitchFamily="34" charset="0"/>
                <a:cs typeface="Arial" panose="020B0604020202020204" pitchFamily="34" charset="0"/>
              </a:rPr>
              <a:t>Žilina</a:t>
            </a:r>
            <a:r>
              <a:rPr lang="en-GB" sz="3600" i="1" dirty="0">
                <a:solidFill>
                  <a:srgbClr val="002060"/>
                </a:solidFill>
                <a:latin typeface="Arial" panose="020B0604020202020204" pitchFamily="34" charset="0"/>
                <a:cs typeface="Arial" panose="020B0604020202020204" pitchFamily="34" charset="0"/>
              </a:rPr>
              <a:t>, </a:t>
            </a:r>
            <a:r>
              <a:rPr lang="en-GB" sz="3600" i="1" dirty="0" err="1">
                <a:solidFill>
                  <a:srgbClr val="002060"/>
                </a:solidFill>
                <a:latin typeface="Arial" panose="020B0604020202020204" pitchFamily="34" charset="0"/>
                <a:cs typeface="Arial" panose="020B0604020202020204" pitchFamily="34" charset="0"/>
              </a:rPr>
              <a:t>Žilina</a:t>
            </a:r>
            <a:r>
              <a:rPr lang="en-GB" sz="3600" i="1" dirty="0">
                <a:solidFill>
                  <a:srgbClr val="002060"/>
                </a:solidFill>
                <a:latin typeface="Arial" panose="020B0604020202020204" pitchFamily="34" charset="0"/>
                <a:cs typeface="Arial" panose="020B0604020202020204" pitchFamily="34" charset="0"/>
              </a:rPr>
              <a:t>, 01026, Slovakia</a:t>
            </a:r>
          </a:p>
          <a:p>
            <a:pPr algn="l">
              <a:lnSpc>
                <a:spcPct val="110000"/>
              </a:lnSpc>
            </a:pPr>
            <a:endParaRPr lang="en-GB"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2383805423"/>
              </p:ext>
            </p:extLst>
          </p:nvPr>
        </p:nvGraphicFramePr>
        <p:xfrm>
          <a:off x="1317618" y="7309421"/>
          <a:ext cx="29764038" cy="6363551"/>
        </p:xfrm>
        <a:graphic>
          <a:graphicData uri="http://schemas.openxmlformats.org/drawingml/2006/table">
            <a:tbl>
              <a:tblPr firstRow="1" bandRow="1">
                <a:tableStyleId>{5C22544A-7EE6-4342-B048-85BDC9FD1C3A}</a:tableStyleId>
              </a:tblPr>
              <a:tblGrid>
                <a:gridCol w="9159882">
                  <a:extLst>
                    <a:ext uri="{9D8B030D-6E8A-4147-A177-3AD203B41FA5}">
                      <a16:colId xmlns:a16="http://schemas.microsoft.com/office/drawing/2014/main" val="3004831674"/>
                    </a:ext>
                  </a:extLst>
                </a:gridCol>
                <a:gridCol w="9677400">
                  <a:extLst>
                    <a:ext uri="{9D8B030D-6E8A-4147-A177-3AD203B41FA5}">
                      <a16:colId xmlns:a16="http://schemas.microsoft.com/office/drawing/2014/main" val="1252346389"/>
                    </a:ext>
                  </a:extLst>
                </a:gridCol>
                <a:gridCol w="10926756">
                  <a:extLst>
                    <a:ext uri="{9D8B030D-6E8A-4147-A177-3AD203B41FA5}">
                      <a16:colId xmlns:a16="http://schemas.microsoft.com/office/drawing/2014/main" val="4221354044"/>
                    </a:ext>
                  </a:extLst>
                </a:gridCol>
              </a:tblGrid>
              <a:tr h="1032916">
                <a:tc gridSpan="3">
                  <a:txBody>
                    <a:bodyPr/>
                    <a:lstStyle/>
                    <a:p>
                      <a:pPr algn="ctr"/>
                      <a:r>
                        <a:rPr lang="en-GB" sz="4500" cap="small" baseline="0" noProof="0" dirty="0">
                          <a:latin typeface="Arial" panose="020B0604020202020204" pitchFamily="34" charset="0"/>
                          <a:cs typeface="Arial" panose="020B0604020202020204" pitchFamily="34" charset="0"/>
                        </a:rPr>
                        <a:t>introduction</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r>
                        <a:rPr lang="en-GB" sz="3500" noProof="0" dirty="0">
                          <a:solidFill>
                            <a:srgbClr val="002060"/>
                          </a:solidFill>
                          <a:latin typeface="Arial" panose="020B0604020202020204" pitchFamily="34" charset="0"/>
                          <a:cs typeface="Arial" panose="020B0604020202020204" pitchFamily="34" charset="0"/>
                        </a:rPr>
                        <a:t>Back</a:t>
                      </a:r>
                      <a:r>
                        <a:rPr lang="sk-SK" sz="3500" noProof="0" dirty="0">
                          <a:solidFill>
                            <a:srgbClr val="002060"/>
                          </a:solidFill>
                          <a:latin typeface="Arial" panose="020B0604020202020204" pitchFamily="34" charset="0"/>
                          <a:cs typeface="Arial" panose="020B0604020202020204" pitchFamily="34" charset="0"/>
                        </a:rPr>
                        <a:t>g</a:t>
                      </a:r>
                      <a:r>
                        <a:rPr lang="en-GB" sz="3500" noProof="0" dirty="0">
                          <a:solidFill>
                            <a:srgbClr val="002060"/>
                          </a:solidFill>
                          <a:latin typeface="Arial" panose="020B0604020202020204" pitchFamily="34" charset="0"/>
                          <a:cs typeface="Arial" panose="020B0604020202020204" pitchFamily="34" charset="0"/>
                        </a:rPr>
                        <a:t>round information &amp; Market Context</a:t>
                      </a:r>
                    </a:p>
                    <a:p>
                      <a:endParaRPr lang="en-GB" sz="3500" noProof="0" dirty="0">
                        <a:solidFill>
                          <a:srgbClr val="002060"/>
                        </a:solidFill>
                        <a:latin typeface="Arial" panose="020B0604020202020204" pitchFamily="34" charset="0"/>
                        <a:cs typeface="Arial" panose="020B0604020202020204" pitchFamily="34" charset="0"/>
                      </a:endParaRPr>
                    </a:p>
                    <a:p>
                      <a:r>
                        <a:rPr lang="en-GB" sz="3500" noProof="0" dirty="0">
                          <a:solidFill>
                            <a:srgbClr val="002060"/>
                          </a:solidFill>
                          <a:latin typeface="Arial" panose="020B0604020202020204" pitchFamily="34" charset="0"/>
                          <a:cs typeface="Arial" panose="020B0604020202020204" pitchFamily="34" charset="0"/>
                        </a:rPr>
                        <a:t>The study examines the impact of geopolitical risk, specifically the Russia-Ukraine conflict, on international trade and transportation between the EU and Russia from 2022 to 2024.</a:t>
                      </a:r>
                    </a:p>
                    <a:p>
                      <a:endParaRPr lang="en-GB" sz="3500" noProof="0" dirty="0">
                        <a:latin typeface="Arial" panose="020B0604020202020204" pitchFamily="34" charset="0"/>
                        <a:cs typeface="Arial" panose="020B0604020202020204" pitchFamily="34" charset="0"/>
                      </a:endParaRPr>
                    </a:p>
                    <a:p>
                      <a:endParaRPr lang="en-GB" sz="3500" noProof="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GB" sz="3500" noProof="0" dirty="0">
                          <a:solidFill>
                            <a:srgbClr val="002060"/>
                          </a:solidFill>
                          <a:latin typeface="Arial" panose="020B0604020202020204" pitchFamily="34" charset="0"/>
                          <a:cs typeface="Arial" panose="020B0604020202020204" pitchFamily="34" charset="0"/>
                        </a:rPr>
                        <a:t>Problem Statement &amp; Stakeholders</a:t>
                      </a:r>
                    </a:p>
                    <a:p>
                      <a:pPr marL="0" marR="0" lvl="0" indent="0" algn="l" defTabSz="3239902" rtl="0" eaLnBrk="1" fontAlgn="auto" latinLnBrk="0" hangingPunct="1">
                        <a:lnSpc>
                          <a:spcPct val="100000"/>
                        </a:lnSpc>
                        <a:spcBef>
                          <a:spcPts val="0"/>
                        </a:spcBef>
                        <a:spcAft>
                          <a:spcPts val="0"/>
                        </a:spcAft>
                        <a:buClrTx/>
                        <a:buSzTx/>
                        <a:buFontTx/>
                        <a:buNone/>
                        <a:tabLst/>
                        <a:defRPr/>
                      </a:pPr>
                      <a:endParaRPr lang="en-GB" sz="3500" noProof="0" dirty="0">
                        <a:solidFill>
                          <a:srgbClr val="002060"/>
                        </a:solidFill>
                        <a:latin typeface="Arial" panose="020B0604020202020204" pitchFamily="34" charset="0"/>
                        <a:cs typeface="Arial" panose="020B0604020202020204" pitchFamily="34" charset="0"/>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GB" sz="3500" noProof="0" dirty="0">
                          <a:solidFill>
                            <a:srgbClr val="002060"/>
                          </a:solidFill>
                          <a:latin typeface="Arial" panose="020B0604020202020204" pitchFamily="34" charset="0"/>
                          <a:cs typeface="Arial" panose="020B0604020202020204" pitchFamily="34" charset="0"/>
                        </a:rPr>
                        <a:t>The disruption in global supply chains, especially between the EU and Russia, caused by the conflict and associated sanctions. EU governments, Russian Federation, international trade organizations, transportation companies.</a:t>
                      </a:r>
                    </a:p>
                    <a:p>
                      <a:endParaRPr lang="en-GB" noProof="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r>
                        <a:rPr lang="en-GB" sz="3500" noProof="0" dirty="0">
                          <a:solidFill>
                            <a:srgbClr val="002060"/>
                          </a:solidFill>
                          <a:latin typeface="Arial" panose="020B0604020202020204" pitchFamily="34" charset="0"/>
                          <a:cs typeface="Arial" panose="020B0604020202020204" pitchFamily="34" charset="0"/>
                        </a:rPr>
                        <a:t>Research Objectives &amp; Expected Impact</a:t>
                      </a:r>
                    </a:p>
                    <a:p>
                      <a:endParaRPr lang="en-GB" sz="3500" noProof="0" dirty="0">
                        <a:solidFill>
                          <a:srgbClr val="002060"/>
                        </a:solidFill>
                        <a:latin typeface="Arial" panose="020B0604020202020204" pitchFamily="34" charset="0"/>
                        <a:cs typeface="Arial" panose="020B0604020202020204" pitchFamily="34" charset="0"/>
                      </a:endParaRPr>
                    </a:p>
                    <a:p>
                      <a:pPr marL="0" marR="0" indent="0" algn="l" defTabSz="3239902" rtl="0" eaLnBrk="1" fontAlgn="auto" latinLnBrk="0" hangingPunct="1">
                        <a:lnSpc>
                          <a:spcPct val="100000"/>
                        </a:lnSpc>
                        <a:spcBef>
                          <a:spcPts val="0"/>
                        </a:spcBef>
                        <a:spcAft>
                          <a:spcPts val="0"/>
                        </a:spcAft>
                        <a:buClrTx/>
                        <a:buSzTx/>
                        <a:buFontTx/>
                        <a:buNone/>
                        <a:tabLst/>
                        <a:defRPr/>
                      </a:pPr>
                      <a:r>
                        <a:rPr lang="en-GB" sz="3500" noProof="0" dirty="0">
                          <a:solidFill>
                            <a:srgbClr val="002060"/>
                          </a:solidFill>
                          <a:latin typeface="Arial" panose="020B0604020202020204" pitchFamily="34" charset="0"/>
                          <a:cs typeface="Arial" panose="020B0604020202020204" pitchFamily="34" charset="0"/>
                        </a:rPr>
                        <a:t>To quantify the impact of the Russia-Ukraine conflict on trade flows and transportation dynamics, specifically focusing on air, maritime, and rail transport. Provide insights into how geopolitical risks affect global supply chains and help stakeholders in transport and trade.</a:t>
                      </a:r>
                    </a:p>
                    <a:p>
                      <a:endParaRPr lang="en-GB" noProof="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283083817"/>
              </p:ext>
            </p:extLst>
          </p:nvPr>
        </p:nvGraphicFramePr>
        <p:xfrm>
          <a:off x="1328056" y="12936076"/>
          <a:ext cx="29940465" cy="5524679"/>
        </p:xfrm>
        <a:graphic>
          <a:graphicData uri="http://schemas.openxmlformats.org/drawingml/2006/table">
            <a:tbl>
              <a:tblPr firstRow="1" bandRow="1">
                <a:tableStyleId>{5C22544A-7EE6-4342-B048-85BDC9FD1C3A}</a:tableStyleId>
              </a:tblPr>
              <a:tblGrid>
                <a:gridCol w="25180836">
                  <a:extLst>
                    <a:ext uri="{9D8B030D-6E8A-4147-A177-3AD203B41FA5}">
                      <a16:colId xmlns:a16="http://schemas.microsoft.com/office/drawing/2014/main" val="3004831674"/>
                    </a:ext>
                  </a:extLst>
                </a:gridCol>
                <a:gridCol w="4759629">
                  <a:extLst>
                    <a:ext uri="{9D8B030D-6E8A-4147-A177-3AD203B41FA5}">
                      <a16:colId xmlns:a16="http://schemas.microsoft.com/office/drawing/2014/main" val="1207508769"/>
                    </a:ext>
                  </a:extLst>
                </a:gridCol>
              </a:tblGrid>
              <a:tr h="795943">
                <a:tc gridSpan="2">
                  <a:txBody>
                    <a:bodyPr/>
                    <a:lstStyle/>
                    <a:p>
                      <a:pPr algn="ctr"/>
                      <a:r>
                        <a:rPr lang="en-GB" sz="4500" cap="small" baseline="0" noProof="0" dirty="0">
                          <a:latin typeface="Arial"/>
                          <a:cs typeface="Arial"/>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pPr algn="ct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1440286">
                <a:tc>
                  <a:txBody>
                    <a:bodyPr/>
                    <a:lstStyle/>
                    <a:p>
                      <a:r>
                        <a:rPr lang="en-GB" sz="3500" noProof="0" dirty="0">
                          <a:solidFill>
                            <a:srgbClr val="002060"/>
                          </a:solidFill>
                          <a:latin typeface="Arial"/>
                          <a:cs typeface="Arial"/>
                        </a:rPr>
                        <a:t>This study employs a mixed-methods approach, integrating an extensive literature review with quantitative analysis of trade and transport data. The primary data sources </a:t>
                      </a:r>
                      <a:r>
                        <a:rPr lang="en-GB" sz="3500" kern="1200" noProof="0" dirty="0">
                          <a:solidFill>
                            <a:srgbClr val="002060"/>
                          </a:solidFill>
                          <a:latin typeface="Arial"/>
                          <a:ea typeface="+mn-ea"/>
                          <a:cs typeface="Arial"/>
                        </a:rPr>
                        <a:t>include</a:t>
                      </a:r>
                      <a:r>
                        <a:rPr lang="en-GB" sz="3500" noProof="0" dirty="0">
                          <a:solidFill>
                            <a:srgbClr val="002060"/>
                          </a:solidFill>
                          <a:latin typeface="Arial"/>
                          <a:cs typeface="Arial"/>
                        </a:rPr>
                        <a:t> Eurostat statistics, the Geopolitical Risk Index (GPRI), and the BlackRock Geopolitical Risk Indicator (BGRI).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endParaRPr lang="en-GB" noProof="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r h="3037096">
                <a:tc>
                  <a:txBody>
                    <a:bodyPr/>
                    <a:lstStyle/>
                    <a:p>
                      <a:r>
                        <a:rPr lang="en-GB" sz="3500" noProof="0" dirty="0">
                          <a:solidFill>
                            <a:srgbClr val="002060"/>
                          </a:solidFill>
                          <a:latin typeface="Arial"/>
                          <a:cs typeface="Arial"/>
                        </a:rPr>
                        <a:t>The analysis focuses on the assessment of changes in trade volumes, transport capacities, and the adaptation of logistical networks between 2022 and 2024, with particular attention to the influence of geopolitical risks on international trade and transportation systems. The analysis draws upon Eurostat data, which spans three principal modes of transportation: aviation, maritime, and rail. Key indicators include trade volumes, transport capacities, and logistical network adaptations.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endParaRPr lang="en-GB" noProof="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26063780"/>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3441182940"/>
              </p:ext>
            </p:extLst>
          </p:nvPr>
        </p:nvGraphicFramePr>
        <p:xfrm>
          <a:off x="1328056" y="17997055"/>
          <a:ext cx="29905173" cy="20112121"/>
        </p:xfrm>
        <a:graphic>
          <a:graphicData uri="http://schemas.openxmlformats.org/drawingml/2006/table">
            <a:tbl>
              <a:tblPr firstRow="1" bandRow="1">
                <a:tableStyleId>{5C22544A-7EE6-4342-B048-85BDC9FD1C3A}</a:tableStyleId>
              </a:tblPr>
              <a:tblGrid>
                <a:gridCol w="14952587">
                  <a:extLst>
                    <a:ext uri="{9D8B030D-6E8A-4147-A177-3AD203B41FA5}">
                      <a16:colId xmlns:a16="http://schemas.microsoft.com/office/drawing/2014/main" val="3004831674"/>
                    </a:ext>
                  </a:extLst>
                </a:gridCol>
                <a:gridCol w="6671028">
                  <a:extLst>
                    <a:ext uri="{9D8B030D-6E8A-4147-A177-3AD203B41FA5}">
                      <a16:colId xmlns:a16="http://schemas.microsoft.com/office/drawing/2014/main" val="433207857"/>
                    </a:ext>
                  </a:extLst>
                </a:gridCol>
                <a:gridCol w="8281558">
                  <a:extLst>
                    <a:ext uri="{9D8B030D-6E8A-4147-A177-3AD203B41FA5}">
                      <a16:colId xmlns:a16="http://schemas.microsoft.com/office/drawing/2014/main" val="963468107"/>
                    </a:ext>
                  </a:extLst>
                </a:gridCol>
              </a:tblGrid>
              <a:tr h="612523">
                <a:tc gridSpan="3">
                  <a:txBody>
                    <a:bodyPr/>
                    <a:lstStyle/>
                    <a:p>
                      <a:pPr algn="ctr"/>
                      <a:r>
                        <a:rPr lang="en-GB" sz="4000" cap="small" baseline="0" dirty="0">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pPr algn="ct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pPr algn="ctr"/>
                      <a:endParaRPr lang="sk-SK" sz="40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13715188">
                <a:tc rowSpan="2" gridSpan="2">
                  <a:txBody>
                    <a:bodyPr/>
                    <a:lstStyle/>
                    <a:p>
                      <a:r>
                        <a:rPr lang="en-GB" sz="3200" dirty="0">
                          <a:solidFill>
                            <a:srgbClr val="002060"/>
                          </a:solidFill>
                          <a:latin typeface="Arial"/>
                          <a:cs typeface="Arial"/>
                        </a:rPr>
                        <a:t>Academic Findings &amp; Innovation</a:t>
                      </a:r>
                    </a:p>
                    <a:p>
                      <a:endParaRPr lang="en-GB" sz="3200" noProof="0" dirty="0">
                        <a:solidFill>
                          <a:srgbClr val="002060"/>
                        </a:solidFill>
                        <a:latin typeface="Arial"/>
                        <a:cs typeface="Arial"/>
                      </a:endParaRPr>
                    </a:p>
                    <a:p>
                      <a:pPr marL="0" marR="0" indent="0" algn="l" defTabSz="3239902" rtl="0" eaLnBrk="1" fontAlgn="auto" latinLnBrk="0" hangingPunct="1">
                        <a:lnSpc>
                          <a:spcPct val="100000"/>
                        </a:lnSpc>
                        <a:spcBef>
                          <a:spcPts val="0"/>
                        </a:spcBef>
                        <a:spcAft>
                          <a:spcPts val="0"/>
                        </a:spcAft>
                        <a:buClrTx/>
                        <a:buSzTx/>
                        <a:buFontTx/>
                        <a:buNone/>
                        <a:tabLst/>
                        <a:defRPr/>
                      </a:pPr>
                      <a:r>
                        <a:rPr lang="en-GB" sz="3200" dirty="0">
                          <a:solidFill>
                            <a:srgbClr val="002060"/>
                          </a:solidFill>
                          <a:latin typeface="Arial"/>
                          <a:cs typeface="Arial"/>
                        </a:rPr>
                        <a:t>Geopolitical risks significantly influence international trade and logistics, affecting their stability and efficiency during global crises. The study quantifies these risks using indices like the BRGRI and GPRI, which track the intensity of geopolitical events and their economic impact. </a:t>
                      </a:r>
                    </a:p>
                    <a:p>
                      <a:pPr marL="0" marR="0" indent="0" algn="l" defTabSz="3239902" rtl="0" eaLnBrk="1" fontAlgn="auto" latinLnBrk="0" hangingPunct="1">
                        <a:lnSpc>
                          <a:spcPct val="100000"/>
                        </a:lnSpc>
                        <a:spcBef>
                          <a:spcPts val="0"/>
                        </a:spcBef>
                        <a:spcAft>
                          <a:spcPts val="0"/>
                        </a:spcAft>
                        <a:buClrTx/>
                        <a:buSzTx/>
                        <a:buFontTx/>
                        <a:buNone/>
                        <a:tabLst/>
                        <a:defRPr/>
                      </a:pPr>
                      <a:endParaRPr lang="en-GB" sz="3200" dirty="0">
                        <a:solidFill>
                          <a:srgbClr val="002060"/>
                        </a:solidFill>
                        <a:latin typeface="Arial"/>
                        <a:cs typeface="Arial"/>
                      </a:endParaRPr>
                    </a:p>
                    <a:p>
                      <a:pPr marL="0" marR="0" indent="0" algn="l" defTabSz="3239902" rtl="0" eaLnBrk="1" fontAlgn="auto" latinLnBrk="0" hangingPunct="1">
                        <a:lnSpc>
                          <a:spcPct val="100000"/>
                        </a:lnSpc>
                        <a:spcBef>
                          <a:spcPts val="0"/>
                        </a:spcBef>
                        <a:spcAft>
                          <a:spcPts val="0"/>
                        </a:spcAft>
                        <a:buClrTx/>
                        <a:buSzTx/>
                        <a:buFontTx/>
                        <a:buNone/>
                        <a:tabLst/>
                        <a:defRPr/>
                      </a:pPr>
                      <a:endParaRPr lang="en-GB" sz="3200" dirty="0">
                        <a:solidFill>
                          <a:srgbClr val="002060"/>
                        </a:solidFill>
                        <a:latin typeface="Arial"/>
                        <a:cs typeface="Arial"/>
                      </a:endParaRPr>
                    </a:p>
                    <a:p>
                      <a:pPr marL="0" marR="0" indent="0" algn="l" defTabSz="3239902" rtl="0" eaLnBrk="1" fontAlgn="auto" latinLnBrk="0" hangingPunct="1">
                        <a:lnSpc>
                          <a:spcPct val="100000"/>
                        </a:lnSpc>
                        <a:spcBef>
                          <a:spcPts val="0"/>
                        </a:spcBef>
                        <a:spcAft>
                          <a:spcPts val="0"/>
                        </a:spcAft>
                        <a:buClrTx/>
                        <a:buSzTx/>
                        <a:buFontTx/>
                        <a:buNone/>
                        <a:tabLst/>
                        <a:defRPr/>
                      </a:pPr>
                      <a:endParaRPr lang="en-GB" sz="3200" dirty="0">
                        <a:solidFill>
                          <a:srgbClr val="002060"/>
                        </a:solidFill>
                        <a:latin typeface="Arial"/>
                        <a:cs typeface="Arial"/>
                      </a:endParaRPr>
                    </a:p>
                    <a:p>
                      <a:pPr marL="0" marR="0" indent="0" algn="l" defTabSz="3239902" rtl="0" eaLnBrk="1" fontAlgn="auto" latinLnBrk="0" hangingPunct="1">
                        <a:lnSpc>
                          <a:spcPct val="100000"/>
                        </a:lnSpc>
                        <a:spcBef>
                          <a:spcPts val="0"/>
                        </a:spcBef>
                        <a:spcAft>
                          <a:spcPts val="0"/>
                        </a:spcAft>
                        <a:buClrTx/>
                        <a:buSzTx/>
                        <a:buFontTx/>
                        <a:buNone/>
                        <a:tabLst/>
                        <a:defRPr/>
                      </a:pPr>
                      <a:endParaRPr lang="en-GB" sz="3200" dirty="0">
                        <a:solidFill>
                          <a:srgbClr val="002060"/>
                        </a:solidFill>
                        <a:latin typeface="Arial"/>
                        <a:cs typeface="Arial"/>
                      </a:endParaRPr>
                    </a:p>
                    <a:p>
                      <a:pPr marL="0" marR="0" indent="0" algn="l" defTabSz="3239902" rtl="0" eaLnBrk="1" fontAlgn="auto" latinLnBrk="0" hangingPunct="1">
                        <a:lnSpc>
                          <a:spcPct val="100000"/>
                        </a:lnSpc>
                        <a:spcBef>
                          <a:spcPts val="0"/>
                        </a:spcBef>
                        <a:spcAft>
                          <a:spcPts val="0"/>
                        </a:spcAft>
                        <a:buClrTx/>
                        <a:buSzTx/>
                        <a:buFontTx/>
                        <a:buNone/>
                        <a:tabLst/>
                        <a:defRPr/>
                      </a:pPr>
                      <a:endParaRPr lang="en-GB" sz="3200" dirty="0">
                        <a:solidFill>
                          <a:srgbClr val="002060"/>
                        </a:solidFill>
                        <a:latin typeface="Arial"/>
                        <a:cs typeface="Arial"/>
                      </a:endParaRPr>
                    </a:p>
                    <a:p>
                      <a:pPr marL="0" marR="0" indent="0" algn="l" defTabSz="3239902" rtl="0" eaLnBrk="1" fontAlgn="auto" latinLnBrk="0" hangingPunct="1">
                        <a:lnSpc>
                          <a:spcPct val="100000"/>
                        </a:lnSpc>
                        <a:spcBef>
                          <a:spcPts val="0"/>
                        </a:spcBef>
                        <a:spcAft>
                          <a:spcPts val="0"/>
                        </a:spcAft>
                        <a:buClrTx/>
                        <a:buSzTx/>
                        <a:buFontTx/>
                        <a:buNone/>
                        <a:tabLst/>
                        <a:defRPr/>
                      </a:pPr>
                      <a:endParaRPr lang="en-GB" sz="3200" dirty="0">
                        <a:solidFill>
                          <a:srgbClr val="002060"/>
                        </a:solidFill>
                        <a:latin typeface="Arial"/>
                        <a:cs typeface="Arial"/>
                      </a:endParaRPr>
                    </a:p>
                    <a:p>
                      <a:pPr marL="0" marR="0" indent="0" algn="l" defTabSz="3239902" rtl="0" eaLnBrk="1" fontAlgn="auto" latinLnBrk="0" hangingPunct="1">
                        <a:lnSpc>
                          <a:spcPct val="100000"/>
                        </a:lnSpc>
                        <a:spcBef>
                          <a:spcPts val="0"/>
                        </a:spcBef>
                        <a:spcAft>
                          <a:spcPts val="0"/>
                        </a:spcAft>
                        <a:buClrTx/>
                        <a:buSzTx/>
                        <a:buFontTx/>
                        <a:buNone/>
                        <a:tabLst/>
                        <a:defRPr/>
                      </a:pPr>
                      <a:endParaRPr lang="en-GB" sz="3200" dirty="0">
                        <a:solidFill>
                          <a:srgbClr val="002060"/>
                        </a:solidFill>
                        <a:latin typeface="Arial"/>
                        <a:cs typeface="Arial"/>
                      </a:endParaRPr>
                    </a:p>
                    <a:p>
                      <a:pPr marL="0" marR="0" indent="0" algn="l" defTabSz="3239902" rtl="0" eaLnBrk="1" fontAlgn="auto" latinLnBrk="0" hangingPunct="1">
                        <a:lnSpc>
                          <a:spcPct val="100000"/>
                        </a:lnSpc>
                        <a:spcBef>
                          <a:spcPts val="0"/>
                        </a:spcBef>
                        <a:spcAft>
                          <a:spcPts val="0"/>
                        </a:spcAft>
                        <a:buClrTx/>
                        <a:buSzTx/>
                        <a:buFontTx/>
                        <a:buNone/>
                        <a:tabLst/>
                        <a:defRPr/>
                      </a:pPr>
                      <a:endParaRPr lang="en-GB" sz="3200" dirty="0">
                        <a:solidFill>
                          <a:srgbClr val="002060"/>
                        </a:solidFill>
                        <a:latin typeface="Arial"/>
                        <a:cs typeface="Arial"/>
                      </a:endParaRPr>
                    </a:p>
                    <a:p>
                      <a:pPr marL="0" marR="0" indent="0" algn="ctr" defTabSz="3239902" rtl="0" eaLnBrk="1" fontAlgn="auto" latinLnBrk="0" hangingPunct="1">
                        <a:lnSpc>
                          <a:spcPct val="100000"/>
                        </a:lnSpc>
                        <a:spcBef>
                          <a:spcPts val="0"/>
                        </a:spcBef>
                        <a:spcAft>
                          <a:spcPts val="0"/>
                        </a:spcAft>
                        <a:buClrTx/>
                        <a:buSzTx/>
                        <a:buFontTx/>
                        <a:buNone/>
                        <a:tabLst/>
                        <a:defRPr/>
                      </a:pPr>
                      <a:endParaRPr lang="sk-SK" sz="2800" dirty="0">
                        <a:effectLst/>
                        <a:latin typeface="Times New Roman" panose="02020603050405020304" pitchFamily="18" charset="0"/>
                        <a:ea typeface="SimSun" panose="02010600030101010101" pitchFamily="2" charset="-122"/>
                      </a:endParaRPr>
                    </a:p>
                    <a:p>
                      <a:pPr marL="0" marR="0" indent="0" algn="ctr" defTabSz="3239902" rtl="0" eaLnBrk="1" fontAlgn="auto" latinLnBrk="0" hangingPunct="1">
                        <a:lnSpc>
                          <a:spcPct val="100000"/>
                        </a:lnSpc>
                        <a:spcBef>
                          <a:spcPts val="0"/>
                        </a:spcBef>
                        <a:spcAft>
                          <a:spcPts val="0"/>
                        </a:spcAft>
                        <a:buClrTx/>
                        <a:buSzTx/>
                        <a:buFontTx/>
                        <a:buNone/>
                        <a:tabLst/>
                        <a:defRPr/>
                      </a:pPr>
                      <a:endParaRPr lang="sk-SK" sz="2800" dirty="0">
                        <a:effectLst/>
                        <a:latin typeface="Times New Roman" panose="02020603050405020304" pitchFamily="18" charset="0"/>
                        <a:ea typeface="SimSun" panose="02010600030101010101" pitchFamily="2" charset="-122"/>
                      </a:endParaRPr>
                    </a:p>
                    <a:p>
                      <a:pPr marL="0" marR="0" indent="0" algn="ctr" defTabSz="3239902" rtl="0" eaLnBrk="1" fontAlgn="auto" latinLnBrk="0" hangingPunct="1">
                        <a:lnSpc>
                          <a:spcPct val="100000"/>
                        </a:lnSpc>
                        <a:spcBef>
                          <a:spcPts val="0"/>
                        </a:spcBef>
                        <a:spcAft>
                          <a:spcPts val="0"/>
                        </a:spcAft>
                        <a:buClrTx/>
                        <a:buSzTx/>
                        <a:buFontTx/>
                        <a:buNone/>
                        <a:tabLst/>
                        <a:defRPr/>
                      </a:pPr>
                      <a:r>
                        <a:rPr lang="en-GB" sz="2800" dirty="0">
                          <a:effectLst/>
                          <a:latin typeface="Times New Roman" panose="02020603050405020304" pitchFamily="18" charset="0"/>
                          <a:ea typeface="SimSun" panose="02010600030101010101" pitchFamily="2" charset="-122"/>
                        </a:rPr>
                        <a:t>Fig. 1. (a) The Global BlackRock Geopolitical Risk Indicator (2018–2024); (b) Historical Trends in the Global Geopolitical Risk Index (1985–2025).</a:t>
                      </a:r>
                      <a:r>
                        <a:rPr lang="en-GB" sz="2800" dirty="0">
                          <a:effectLst/>
                        </a:rPr>
                        <a:t> </a:t>
                      </a:r>
                      <a:endParaRPr lang="sk-SK" sz="2800" dirty="0">
                        <a:effectLst/>
                      </a:endParaRPr>
                    </a:p>
                    <a:p>
                      <a:pPr marL="0" marR="0" indent="0" algn="ctr" defTabSz="3239902" rtl="0" eaLnBrk="1" fontAlgn="auto" latinLnBrk="0" hangingPunct="1">
                        <a:lnSpc>
                          <a:spcPct val="100000"/>
                        </a:lnSpc>
                        <a:spcBef>
                          <a:spcPts val="0"/>
                        </a:spcBef>
                        <a:spcAft>
                          <a:spcPts val="0"/>
                        </a:spcAft>
                        <a:buClrTx/>
                        <a:buSzTx/>
                        <a:buFontTx/>
                        <a:buNone/>
                        <a:tabLst/>
                        <a:defRPr/>
                      </a:pPr>
                      <a:endParaRPr lang="sk-SK" sz="2800" dirty="0">
                        <a:effectLst/>
                      </a:endParaRPr>
                    </a:p>
                    <a:p>
                      <a:pPr marL="0" marR="0" lvl="0" indent="0" algn="l" defTabSz="3239902"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2060"/>
                          </a:solidFill>
                          <a:effectLst/>
                          <a:uLnTx/>
                          <a:uFillTx/>
                          <a:latin typeface="Arial"/>
                          <a:ea typeface="+mn-ea"/>
                          <a:cs typeface="Arial"/>
                        </a:rPr>
                        <a:t>The analysis highlights the dramatic shifts in EU-Russia trade relations, with EU exports to Russia falling by 58% and imports by 86% </a:t>
                      </a:r>
                    </a:p>
                    <a:p>
                      <a:pPr marL="0" marR="0" lvl="0" indent="0" algn="l" defTabSz="3239902"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2060"/>
                          </a:solidFill>
                          <a:effectLst/>
                          <a:uLnTx/>
                          <a:uFillTx/>
                          <a:latin typeface="Arial"/>
                          <a:ea typeface="+mn-ea"/>
                          <a:cs typeface="Arial"/>
                        </a:rPr>
                        <a:t>due to the Russia-Ukraine conflict.</a:t>
                      </a:r>
                    </a:p>
                    <a:p>
                      <a:pPr marL="0" marR="0" lvl="0" indent="0" algn="l" defTabSz="3239902"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2060"/>
                        </a:solidFill>
                        <a:effectLst/>
                        <a:uLnTx/>
                        <a:uFillTx/>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2060"/>
                        </a:solidFill>
                        <a:effectLst/>
                        <a:uLnTx/>
                        <a:uFillTx/>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2060"/>
                        </a:solidFill>
                        <a:effectLst/>
                        <a:uLnTx/>
                        <a:uFillTx/>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2060"/>
                        </a:solidFill>
                        <a:effectLst/>
                        <a:uLnTx/>
                        <a:uFillTx/>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2060"/>
                        </a:solidFill>
                        <a:effectLst/>
                        <a:uLnTx/>
                        <a:uFillTx/>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2060"/>
                        </a:solidFill>
                        <a:effectLst/>
                        <a:uLnTx/>
                        <a:uFillTx/>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2060"/>
                        </a:solidFill>
                        <a:effectLst/>
                        <a:uLnTx/>
                        <a:uFillTx/>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2060"/>
                        </a:solidFill>
                        <a:effectLst/>
                        <a:uLnTx/>
                        <a:uFillTx/>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2060"/>
                        </a:solidFill>
                        <a:effectLst/>
                        <a:uLnTx/>
                        <a:uFillTx/>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2060"/>
                        </a:solidFill>
                        <a:effectLst/>
                        <a:uLnTx/>
                        <a:uFillTx/>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2060"/>
                        </a:solidFill>
                        <a:effectLst/>
                        <a:uLnTx/>
                        <a:uFillTx/>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2060"/>
                        </a:solidFill>
                        <a:effectLst/>
                        <a:uLnTx/>
                        <a:uFillTx/>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2060"/>
                        </a:solidFill>
                        <a:effectLst/>
                        <a:uLnTx/>
                        <a:uFillTx/>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2060"/>
                        </a:solidFill>
                        <a:effectLst/>
                        <a:uLnTx/>
                        <a:uFillTx/>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en-GB" sz="2800" dirty="0">
                          <a:effectLst/>
                          <a:latin typeface="Times New Roman" panose="02020603050405020304" pitchFamily="18" charset="0"/>
                          <a:ea typeface="SimSun" panose="02010600030101010101" pitchFamily="2" charset="-122"/>
                        </a:rPr>
                        <a:t>Fig. 2. (a) EU trade in goods with Russia, Q1 2021 to Q3 2024; (b) EU – Russia trade balance by product group, Q1 2021 to Q3 2024 (%). </a:t>
                      </a:r>
                      <a:endParaRPr kumimoji="0" lang="en-GB" sz="2800" b="0" i="0" u="none" strike="noStrike" kern="1200" cap="none" spc="0" normalizeH="0" baseline="0" noProof="0" dirty="0">
                        <a:ln>
                          <a:noFill/>
                        </a:ln>
                        <a:solidFill>
                          <a:srgbClr val="002060"/>
                        </a:solidFill>
                        <a:effectLst/>
                        <a:uLnTx/>
                        <a:uFillTx/>
                        <a:latin typeface="Arial"/>
                        <a:ea typeface="+mn-ea"/>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2060"/>
                        </a:solidFill>
                        <a:effectLst/>
                        <a:uLnTx/>
                        <a:uFillTx/>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2" hMerge="1">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endParaRPr lang="sk-SK" sz="2800" dirty="0">
                        <a:solidFill>
                          <a:srgbClr val="002060"/>
                        </a:solidFill>
                        <a:latin typeface="Arial"/>
                        <a:cs typeface="Arial"/>
                      </a:endParaRPr>
                    </a:p>
                    <a:p>
                      <a:r>
                        <a:rPr lang="sk-SK" sz="2800" dirty="0" err="1">
                          <a:solidFill>
                            <a:srgbClr val="002060"/>
                          </a:solidFill>
                          <a:latin typeface="Arial"/>
                          <a:cs typeface="Arial"/>
                        </a:rPr>
                        <a:t>Practical</a:t>
                      </a:r>
                      <a:r>
                        <a:rPr lang="sk-SK" sz="2800" dirty="0">
                          <a:solidFill>
                            <a:srgbClr val="002060"/>
                          </a:solidFill>
                          <a:latin typeface="Arial"/>
                          <a:cs typeface="Arial"/>
                        </a:rPr>
                        <a:t> </a:t>
                      </a:r>
                      <a:r>
                        <a:rPr lang="sk-SK" sz="2800" dirty="0" err="1">
                          <a:solidFill>
                            <a:srgbClr val="002060"/>
                          </a:solidFill>
                          <a:latin typeface="Arial"/>
                          <a:cs typeface="Arial"/>
                        </a:rPr>
                        <a:t>Applications</a:t>
                      </a:r>
                      <a:endParaRPr lang="sk-SK" sz="2800" dirty="0">
                        <a:solidFill>
                          <a:srgbClr val="002060"/>
                        </a:solidFill>
                        <a:latin typeface="Arial"/>
                        <a:cs typeface="Arial"/>
                      </a:endParaRPr>
                    </a:p>
                    <a:p>
                      <a:r>
                        <a:rPr lang="sk-SK" sz="2800" dirty="0">
                          <a:solidFill>
                            <a:srgbClr val="002060"/>
                          </a:solidFill>
                          <a:latin typeface="Arial"/>
                          <a:cs typeface="Arial"/>
                        </a:rPr>
                        <a:t> </a:t>
                      </a:r>
                    </a:p>
                    <a:p>
                      <a:r>
                        <a:rPr lang="sk-SK" sz="2800" dirty="0" err="1">
                          <a:solidFill>
                            <a:srgbClr val="002060"/>
                          </a:solidFill>
                          <a:latin typeface="Arial"/>
                          <a:cs typeface="Arial"/>
                        </a:rPr>
                        <a:t>The</a:t>
                      </a:r>
                      <a:r>
                        <a:rPr lang="sk-SK" sz="2800" dirty="0">
                          <a:solidFill>
                            <a:srgbClr val="002060"/>
                          </a:solidFill>
                          <a:latin typeface="Arial"/>
                          <a:cs typeface="Arial"/>
                        </a:rPr>
                        <a:t> study </a:t>
                      </a:r>
                      <a:r>
                        <a:rPr lang="sk-SK" sz="2800" dirty="0" err="1">
                          <a:solidFill>
                            <a:srgbClr val="002060"/>
                          </a:solidFill>
                          <a:latin typeface="Arial"/>
                          <a:cs typeface="Arial"/>
                        </a:rPr>
                        <a:t>underscores</a:t>
                      </a:r>
                      <a:r>
                        <a:rPr lang="sk-SK" sz="2800" dirty="0">
                          <a:solidFill>
                            <a:srgbClr val="002060"/>
                          </a:solidFill>
                          <a:latin typeface="Arial"/>
                          <a:cs typeface="Arial"/>
                        </a:rPr>
                        <a:t> </a:t>
                      </a:r>
                      <a:r>
                        <a:rPr lang="sk-SK" sz="2800" dirty="0" err="1">
                          <a:solidFill>
                            <a:srgbClr val="002060"/>
                          </a:solidFill>
                          <a:latin typeface="Arial"/>
                          <a:cs typeface="Arial"/>
                        </a:rPr>
                        <a:t>the</a:t>
                      </a:r>
                      <a:r>
                        <a:rPr lang="sk-SK" sz="2800" dirty="0">
                          <a:solidFill>
                            <a:srgbClr val="002060"/>
                          </a:solidFill>
                          <a:latin typeface="Arial"/>
                          <a:cs typeface="Arial"/>
                        </a:rPr>
                        <a:t> </a:t>
                      </a:r>
                      <a:r>
                        <a:rPr lang="sk-SK" sz="2800" dirty="0" err="1">
                          <a:solidFill>
                            <a:srgbClr val="002060"/>
                          </a:solidFill>
                          <a:latin typeface="Arial"/>
                          <a:cs typeface="Arial"/>
                        </a:rPr>
                        <a:t>need</a:t>
                      </a:r>
                      <a:r>
                        <a:rPr lang="sk-SK" sz="2800" dirty="0">
                          <a:solidFill>
                            <a:srgbClr val="002060"/>
                          </a:solidFill>
                          <a:latin typeface="Arial"/>
                          <a:cs typeface="Arial"/>
                        </a:rPr>
                        <a:t> </a:t>
                      </a:r>
                      <a:r>
                        <a:rPr lang="sk-SK" sz="2800" dirty="0" err="1">
                          <a:solidFill>
                            <a:srgbClr val="002060"/>
                          </a:solidFill>
                          <a:latin typeface="Arial"/>
                          <a:cs typeface="Arial"/>
                        </a:rPr>
                        <a:t>for</a:t>
                      </a:r>
                      <a:r>
                        <a:rPr lang="sk-SK" sz="2800" dirty="0">
                          <a:solidFill>
                            <a:srgbClr val="002060"/>
                          </a:solidFill>
                          <a:latin typeface="Arial"/>
                          <a:cs typeface="Arial"/>
                        </a:rPr>
                        <a:t> </a:t>
                      </a:r>
                      <a:r>
                        <a:rPr lang="sk-SK" sz="2800" dirty="0" err="1">
                          <a:solidFill>
                            <a:srgbClr val="002060"/>
                          </a:solidFill>
                          <a:latin typeface="Arial"/>
                          <a:cs typeface="Arial"/>
                        </a:rPr>
                        <a:t>enhanced</a:t>
                      </a:r>
                      <a:r>
                        <a:rPr lang="sk-SK" sz="2800" dirty="0">
                          <a:solidFill>
                            <a:srgbClr val="002060"/>
                          </a:solidFill>
                          <a:latin typeface="Arial"/>
                          <a:cs typeface="Arial"/>
                        </a:rPr>
                        <a:t> risk management </a:t>
                      </a:r>
                      <a:r>
                        <a:rPr lang="sk-SK" sz="2800" dirty="0" err="1">
                          <a:solidFill>
                            <a:srgbClr val="002060"/>
                          </a:solidFill>
                          <a:latin typeface="Arial"/>
                          <a:cs typeface="Arial"/>
                        </a:rPr>
                        <a:t>strategies</a:t>
                      </a:r>
                      <a:r>
                        <a:rPr lang="sk-SK" sz="2800" dirty="0">
                          <a:solidFill>
                            <a:srgbClr val="002060"/>
                          </a:solidFill>
                          <a:latin typeface="Arial"/>
                          <a:cs typeface="Arial"/>
                        </a:rPr>
                        <a:t> in </a:t>
                      </a:r>
                      <a:r>
                        <a:rPr lang="sk-SK" sz="2800" dirty="0" err="1">
                          <a:solidFill>
                            <a:srgbClr val="002060"/>
                          </a:solidFill>
                          <a:latin typeface="Arial"/>
                          <a:cs typeface="Arial"/>
                        </a:rPr>
                        <a:t>international</a:t>
                      </a:r>
                      <a:r>
                        <a:rPr lang="sk-SK" sz="2800" dirty="0">
                          <a:solidFill>
                            <a:srgbClr val="002060"/>
                          </a:solidFill>
                          <a:latin typeface="Arial"/>
                          <a:cs typeface="Arial"/>
                        </a:rPr>
                        <a:t> </a:t>
                      </a:r>
                      <a:r>
                        <a:rPr lang="sk-SK" sz="2800" dirty="0" err="1">
                          <a:solidFill>
                            <a:srgbClr val="002060"/>
                          </a:solidFill>
                          <a:latin typeface="Arial"/>
                          <a:cs typeface="Arial"/>
                        </a:rPr>
                        <a:t>trade</a:t>
                      </a:r>
                      <a:r>
                        <a:rPr lang="sk-SK" sz="2800" dirty="0">
                          <a:solidFill>
                            <a:srgbClr val="002060"/>
                          </a:solidFill>
                          <a:latin typeface="Arial"/>
                          <a:cs typeface="Arial"/>
                        </a:rPr>
                        <a:t> and </a:t>
                      </a:r>
                      <a:r>
                        <a:rPr lang="sk-SK" sz="2800" dirty="0" err="1">
                          <a:solidFill>
                            <a:srgbClr val="002060"/>
                          </a:solidFill>
                          <a:latin typeface="Arial"/>
                          <a:cs typeface="Arial"/>
                        </a:rPr>
                        <a:t>logistics</a:t>
                      </a:r>
                      <a:r>
                        <a:rPr lang="sk-SK" sz="2800" dirty="0">
                          <a:solidFill>
                            <a:srgbClr val="002060"/>
                          </a:solidFill>
                          <a:latin typeface="Arial"/>
                          <a:cs typeface="Arial"/>
                        </a:rPr>
                        <a:t>, </a:t>
                      </a:r>
                      <a:r>
                        <a:rPr lang="sk-SK" sz="2800" dirty="0" err="1">
                          <a:solidFill>
                            <a:srgbClr val="002060"/>
                          </a:solidFill>
                          <a:latin typeface="Arial"/>
                          <a:cs typeface="Arial"/>
                        </a:rPr>
                        <a:t>particularly</a:t>
                      </a:r>
                      <a:r>
                        <a:rPr lang="sk-SK" sz="2800" dirty="0">
                          <a:solidFill>
                            <a:srgbClr val="002060"/>
                          </a:solidFill>
                          <a:latin typeface="Arial"/>
                          <a:cs typeface="Arial"/>
                        </a:rPr>
                        <a:t> in </a:t>
                      </a:r>
                      <a:r>
                        <a:rPr lang="sk-SK" sz="2800" dirty="0" err="1">
                          <a:solidFill>
                            <a:srgbClr val="002060"/>
                          </a:solidFill>
                          <a:latin typeface="Arial"/>
                          <a:cs typeface="Arial"/>
                        </a:rPr>
                        <a:t>response</a:t>
                      </a:r>
                      <a:r>
                        <a:rPr lang="sk-SK" sz="2800" dirty="0">
                          <a:solidFill>
                            <a:srgbClr val="002060"/>
                          </a:solidFill>
                          <a:latin typeface="Arial"/>
                          <a:cs typeface="Arial"/>
                        </a:rPr>
                        <a:t> to </a:t>
                      </a:r>
                      <a:r>
                        <a:rPr lang="sk-SK" sz="2800" dirty="0" err="1">
                          <a:solidFill>
                            <a:srgbClr val="002060"/>
                          </a:solidFill>
                          <a:latin typeface="Arial"/>
                          <a:cs typeface="Arial"/>
                        </a:rPr>
                        <a:t>geopolitical</a:t>
                      </a:r>
                      <a:r>
                        <a:rPr lang="sk-SK" sz="2800" dirty="0">
                          <a:solidFill>
                            <a:srgbClr val="002060"/>
                          </a:solidFill>
                          <a:latin typeface="Arial"/>
                          <a:cs typeface="Arial"/>
                        </a:rPr>
                        <a:t> </a:t>
                      </a:r>
                      <a:r>
                        <a:rPr lang="sk-SK" sz="2800" dirty="0" err="1">
                          <a:solidFill>
                            <a:srgbClr val="002060"/>
                          </a:solidFill>
                          <a:latin typeface="Arial"/>
                          <a:cs typeface="Arial"/>
                        </a:rPr>
                        <a:t>disruptions</a:t>
                      </a:r>
                      <a:r>
                        <a:rPr lang="sk-SK" sz="2800" dirty="0">
                          <a:solidFill>
                            <a:srgbClr val="002060"/>
                          </a:solidFill>
                          <a:latin typeface="Arial"/>
                          <a:cs typeface="Arial"/>
                        </a:rPr>
                        <a:t>. </a:t>
                      </a:r>
                      <a:r>
                        <a:rPr lang="sk-SK" sz="2800" dirty="0" err="1">
                          <a:solidFill>
                            <a:srgbClr val="002060"/>
                          </a:solidFill>
                          <a:latin typeface="Arial"/>
                          <a:cs typeface="Arial"/>
                        </a:rPr>
                        <a:t>Companies</a:t>
                      </a:r>
                      <a:r>
                        <a:rPr lang="sk-SK" sz="2800" dirty="0">
                          <a:solidFill>
                            <a:srgbClr val="002060"/>
                          </a:solidFill>
                          <a:latin typeface="Arial"/>
                          <a:cs typeface="Arial"/>
                        </a:rPr>
                        <a:t> and </a:t>
                      </a:r>
                      <a:r>
                        <a:rPr lang="sk-SK" sz="2800" dirty="0" err="1">
                          <a:solidFill>
                            <a:srgbClr val="002060"/>
                          </a:solidFill>
                          <a:latin typeface="Arial"/>
                          <a:cs typeface="Arial"/>
                        </a:rPr>
                        <a:t>policymakers</a:t>
                      </a:r>
                      <a:r>
                        <a:rPr lang="sk-SK" sz="2800" dirty="0">
                          <a:solidFill>
                            <a:srgbClr val="002060"/>
                          </a:solidFill>
                          <a:latin typeface="Arial"/>
                          <a:cs typeface="Arial"/>
                        </a:rPr>
                        <a:t> </a:t>
                      </a:r>
                      <a:r>
                        <a:rPr lang="sk-SK" sz="2800" dirty="0" err="1">
                          <a:solidFill>
                            <a:srgbClr val="002060"/>
                          </a:solidFill>
                          <a:latin typeface="Arial"/>
                          <a:cs typeface="Arial"/>
                        </a:rPr>
                        <a:t>must</a:t>
                      </a:r>
                      <a:r>
                        <a:rPr lang="sk-SK" sz="2800" dirty="0">
                          <a:solidFill>
                            <a:srgbClr val="002060"/>
                          </a:solidFill>
                          <a:latin typeface="Arial"/>
                          <a:cs typeface="Arial"/>
                        </a:rPr>
                        <a:t> </a:t>
                      </a:r>
                      <a:r>
                        <a:rPr lang="sk-SK" sz="2800" dirty="0" err="1">
                          <a:solidFill>
                            <a:srgbClr val="002060"/>
                          </a:solidFill>
                          <a:latin typeface="Arial"/>
                          <a:cs typeface="Arial"/>
                        </a:rPr>
                        <a:t>prioritize</a:t>
                      </a:r>
                      <a:r>
                        <a:rPr lang="sk-SK" sz="2800" dirty="0">
                          <a:solidFill>
                            <a:srgbClr val="002060"/>
                          </a:solidFill>
                          <a:latin typeface="Arial"/>
                          <a:cs typeface="Arial"/>
                        </a:rPr>
                        <a:t> </a:t>
                      </a:r>
                      <a:r>
                        <a:rPr lang="sk-SK" sz="2800" dirty="0" err="1">
                          <a:solidFill>
                            <a:srgbClr val="002060"/>
                          </a:solidFill>
                          <a:latin typeface="Arial"/>
                          <a:cs typeface="Arial"/>
                        </a:rPr>
                        <a:t>the</a:t>
                      </a:r>
                      <a:r>
                        <a:rPr lang="sk-SK" sz="2800" dirty="0">
                          <a:solidFill>
                            <a:srgbClr val="002060"/>
                          </a:solidFill>
                          <a:latin typeface="Arial"/>
                          <a:cs typeface="Arial"/>
                        </a:rPr>
                        <a:t> </a:t>
                      </a:r>
                      <a:r>
                        <a:rPr lang="sk-SK" sz="2800" dirty="0" err="1">
                          <a:solidFill>
                            <a:srgbClr val="002060"/>
                          </a:solidFill>
                          <a:latin typeface="Arial"/>
                          <a:cs typeface="Arial"/>
                        </a:rPr>
                        <a:t>diversification</a:t>
                      </a:r>
                      <a:r>
                        <a:rPr lang="sk-SK" sz="2800" dirty="0">
                          <a:solidFill>
                            <a:srgbClr val="002060"/>
                          </a:solidFill>
                          <a:latin typeface="Arial"/>
                          <a:cs typeface="Arial"/>
                        </a:rPr>
                        <a:t> of </a:t>
                      </a:r>
                      <a:r>
                        <a:rPr lang="sk-SK" sz="2800" dirty="0" err="1">
                          <a:solidFill>
                            <a:srgbClr val="002060"/>
                          </a:solidFill>
                          <a:latin typeface="Arial"/>
                          <a:cs typeface="Arial"/>
                        </a:rPr>
                        <a:t>trade</a:t>
                      </a:r>
                      <a:r>
                        <a:rPr lang="sk-SK" sz="2800" dirty="0">
                          <a:solidFill>
                            <a:srgbClr val="002060"/>
                          </a:solidFill>
                          <a:latin typeface="Arial"/>
                          <a:cs typeface="Arial"/>
                        </a:rPr>
                        <a:t> </a:t>
                      </a:r>
                      <a:r>
                        <a:rPr lang="sk-SK" sz="2800" dirty="0" err="1">
                          <a:solidFill>
                            <a:srgbClr val="002060"/>
                          </a:solidFill>
                          <a:latin typeface="Arial"/>
                          <a:cs typeface="Arial"/>
                        </a:rPr>
                        <a:t>routes</a:t>
                      </a:r>
                      <a:r>
                        <a:rPr lang="sk-SK" sz="2800" dirty="0">
                          <a:solidFill>
                            <a:srgbClr val="002060"/>
                          </a:solidFill>
                          <a:latin typeface="Arial"/>
                          <a:cs typeface="Arial"/>
                        </a:rPr>
                        <a:t>, </a:t>
                      </a:r>
                      <a:r>
                        <a:rPr lang="sk-SK" sz="2800" dirty="0" err="1">
                          <a:solidFill>
                            <a:srgbClr val="002060"/>
                          </a:solidFill>
                          <a:latin typeface="Arial"/>
                          <a:cs typeface="Arial"/>
                        </a:rPr>
                        <a:t>particularly</a:t>
                      </a:r>
                      <a:r>
                        <a:rPr lang="sk-SK" sz="2800" dirty="0">
                          <a:solidFill>
                            <a:srgbClr val="002060"/>
                          </a:solidFill>
                          <a:latin typeface="Arial"/>
                          <a:cs typeface="Arial"/>
                        </a:rPr>
                        <a:t> in </a:t>
                      </a:r>
                      <a:r>
                        <a:rPr lang="sk-SK" sz="2800" dirty="0" err="1">
                          <a:solidFill>
                            <a:srgbClr val="002060"/>
                          </a:solidFill>
                          <a:latin typeface="Arial"/>
                          <a:cs typeface="Arial"/>
                        </a:rPr>
                        <a:t>maritime</a:t>
                      </a:r>
                      <a:r>
                        <a:rPr lang="sk-SK" sz="2800" dirty="0">
                          <a:solidFill>
                            <a:srgbClr val="002060"/>
                          </a:solidFill>
                          <a:latin typeface="Arial"/>
                          <a:cs typeface="Arial"/>
                        </a:rPr>
                        <a:t> and </a:t>
                      </a:r>
                      <a:r>
                        <a:rPr lang="sk-SK" sz="2800" dirty="0" err="1">
                          <a:solidFill>
                            <a:srgbClr val="002060"/>
                          </a:solidFill>
                          <a:latin typeface="Arial"/>
                          <a:cs typeface="Arial"/>
                        </a:rPr>
                        <a:t>air</a:t>
                      </a:r>
                      <a:r>
                        <a:rPr lang="sk-SK" sz="2800" dirty="0">
                          <a:solidFill>
                            <a:srgbClr val="002060"/>
                          </a:solidFill>
                          <a:latin typeface="Arial"/>
                          <a:cs typeface="Arial"/>
                        </a:rPr>
                        <a:t> transport, to </a:t>
                      </a:r>
                      <a:r>
                        <a:rPr lang="sk-SK" sz="2800" dirty="0" err="1">
                          <a:solidFill>
                            <a:srgbClr val="002060"/>
                          </a:solidFill>
                          <a:latin typeface="Arial"/>
                          <a:cs typeface="Arial"/>
                        </a:rPr>
                        <a:t>minimize</a:t>
                      </a:r>
                      <a:r>
                        <a:rPr lang="sk-SK" sz="2800" dirty="0">
                          <a:solidFill>
                            <a:srgbClr val="002060"/>
                          </a:solidFill>
                          <a:latin typeface="Arial"/>
                          <a:cs typeface="Arial"/>
                        </a:rPr>
                        <a:t> </a:t>
                      </a:r>
                      <a:r>
                        <a:rPr lang="sk-SK" sz="2800" dirty="0" err="1">
                          <a:solidFill>
                            <a:srgbClr val="002060"/>
                          </a:solidFill>
                          <a:latin typeface="Arial"/>
                          <a:cs typeface="Arial"/>
                        </a:rPr>
                        <a:t>the</a:t>
                      </a:r>
                      <a:r>
                        <a:rPr lang="sk-SK" sz="2800" dirty="0">
                          <a:solidFill>
                            <a:srgbClr val="002060"/>
                          </a:solidFill>
                          <a:latin typeface="Arial"/>
                          <a:cs typeface="Arial"/>
                        </a:rPr>
                        <a:t> </a:t>
                      </a:r>
                      <a:r>
                        <a:rPr lang="sk-SK" sz="2800" dirty="0" err="1">
                          <a:solidFill>
                            <a:srgbClr val="002060"/>
                          </a:solidFill>
                          <a:latin typeface="Arial"/>
                          <a:cs typeface="Arial"/>
                        </a:rPr>
                        <a:t>impact</a:t>
                      </a:r>
                      <a:r>
                        <a:rPr lang="sk-SK" sz="2800" dirty="0">
                          <a:solidFill>
                            <a:srgbClr val="002060"/>
                          </a:solidFill>
                          <a:latin typeface="Arial"/>
                          <a:cs typeface="Arial"/>
                        </a:rPr>
                        <a:t> of </a:t>
                      </a:r>
                      <a:r>
                        <a:rPr lang="sk-SK" sz="2800" dirty="0" err="1">
                          <a:solidFill>
                            <a:srgbClr val="002060"/>
                          </a:solidFill>
                          <a:latin typeface="Arial"/>
                          <a:cs typeface="Arial"/>
                        </a:rPr>
                        <a:t>geopolitical</a:t>
                      </a:r>
                      <a:r>
                        <a:rPr lang="sk-SK" sz="2800" dirty="0">
                          <a:solidFill>
                            <a:srgbClr val="002060"/>
                          </a:solidFill>
                          <a:latin typeface="Arial"/>
                          <a:cs typeface="Arial"/>
                        </a:rPr>
                        <a:t> </a:t>
                      </a:r>
                      <a:r>
                        <a:rPr lang="sk-SK" sz="2800" dirty="0" err="1">
                          <a:solidFill>
                            <a:srgbClr val="002060"/>
                          </a:solidFill>
                          <a:latin typeface="Arial"/>
                          <a:cs typeface="Arial"/>
                        </a:rPr>
                        <a:t>conflicts</a:t>
                      </a:r>
                      <a:r>
                        <a:rPr lang="sk-SK" sz="2800" dirty="0">
                          <a:solidFill>
                            <a:srgbClr val="002060"/>
                          </a:solidFill>
                          <a:latin typeface="Arial"/>
                          <a:cs typeface="Arial"/>
                        </a:rPr>
                        <a:t>. </a:t>
                      </a:r>
                      <a:r>
                        <a:rPr lang="sk-SK" sz="2800" dirty="0" err="1">
                          <a:solidFill>
                            <a:srgbClr val="002060"/>
                          </a:solidFill>
                          <a:latin typeface="Arial"/>
                          <a:cs typeface="Arial"/>
                        </a:rPr>
                        <a:t>The</a:t>
                      </a:r>
                      <a:r>
                        <a:rPr lang="sk-SK" sz="2800" dirty="0">
                          <a:solidFill>
                            <a:srgbClr val="002060"/>
                          </a:solidFill>
                          <a:latin typeface="Arial"/>
                          <a:cs typeface="Arial"/>
                        </a:rPr>
                        <a:t> </a:t>
                      </a:r>
                      <a:r>
                        <a:rPr lang="sk-SK" sz="2800" dirty="0" err="1">
                          <a:solidFill>
                            <a:srgbClr val="002060"/>
                          </a:solidFill>
                          <a:latin typeface="Arial"/>
                          <a:cs typeface="Arial"/>
                        </a:rPr>
                        <a:t>significant</a:t>
                      </a:r>
                      <a:r>
                        <a:rPr lang="sk-SK" sz="2800" dirty="0">
                          <a:solidFill>
                            <a:srgbClr val="002060"/>
                          </a:solidFill>
                          <a:latin typeface="Arial"/>
                          <a:cs typeface="Arial"/>
                        </a:rPr>
                        <a:t> </a:t>
                      </a:r>
                      <a:r>
                        <a:rPr lang="sk-SK" sz="2800" dirty="0" err="1">
                          <a:solidFill>
                            <a:srgbClr val="002060"/>
                          </a:solidFill>
                          <a:latin typeface="Arial"/>
                          <a:cs typeface="Arial"/>
                        </a:rPr>
                        <a:t>shifts</a:t>
                      </a:r>
                      <a:r>
                        <a:rPr lang="sk-SK" sz="2800" dirty="0">
                          <a:solidFill>
                            <a:srgbClr val="002060"/>
                          </a:solidFill>
                          <a:latin typeface="Arial"/>
                          <a:cs typeface="Arial"/>
                        </a:rPr>
                        <a:t> in EU-</a:t>
                      </a:r>
                      <a:r>
                        <a:rPr lang="sk-SK" sz="2800" dirty="0" err="1">
                          <a:solidFill>
                            <a:srgbClr val="002060"/>
                          </a:solidFill>
                          <a:latin typeface="Arial"/>
                          <a:cs typeface="Arial"/>
                        </a:rPr>
                        <a:t>Russia</a:t>
                      </a:r>
                      <a:r>
                        <a:rPr lang="sk-SK" sz="2800" dirty="0">
                          <a:solidFill>
                            <a:srgbClr val="002060"/>
                          </a:solidFill>
                          <a:latin typeface="Arial"/>
                          <a:cs typeface="Arial"/>
                        </a:rPr>
                        <a:t> </a:t>
                      </a:r>
                      <a:r>
                        <a:rPr lang="sk-SK" sz="2800" dirty="0" err="1">
                          <a:solidFill>
                            <a:srgbClr val="002060"/>
                          </a:solidFill>
                          <a:latin typeface="Arial"/>
                          <a:cs typeface="Arial"/>
                        </a:rPr>
                        <a:t>trade</a:t>
                      </a:r>
                      <a:r>
                        <a:rPr lang="sk-SK" sz="2800" dirty="0">
                          <a:solidFill>
                            <a:srgbClr val="002060"/>
                          </a:solidFill>
                          <a:latin typeface="Arial"/>
                          <a:cs typeface="Arial"/>
                        </a:rPr>
                        <a:t> and </a:t>
                      </a:r>
                      <a:r>
                        <a:rPr lang="sk-SK" sz="2800" dirty="0" err="1">
                          <a:solidFill>
                            <a:srgbClr val="002060"/>
                          </a:solidFill>
                          <a:latin typeface="Arial"/>
                          <a:cs typeface="Arial"/>
                        </a:rPr>
                        <a:t>the</a:t>
                      </a:r>
                      <a:r>
                        <a:rPr lang="sk-SK" sz="2800" dirty="0">
                          <a:solidFill>
                            <a:srgbClr val="002060"/>
                          </a:solidFill>
                          <a:latin typeface="Arial"/>
                          <a:cs typeface="Arial"/>
                        </a:rPr>
                        <a:t> </a:t>
                      </a:r>
                      <a:r>
                        <a:rPr lang="sk-SK" sz="2800" dirty="0" err="1">
                          <a:solidFill>
                            <a:srgbClr val="002060"/>
                          </a:solidFill>
                          <a:latin typeface="Arial"/>
                          <a:cs typeface="Arial"/>
                        </a:rPr>
                        <a:t>restructuring</a:t>
                      </a:r>
                      <a:r>
                        <a:rPr lang="sk-SK" sz="2800" dirty="0">
                          <a:solidFill>
                            <a:srgbClr val="002060"/>
                          </a:solidFill>
                          <a:latin typeface="Arial"/>
                          <a:cs typeface="Arial"/>
                        </a:rPr>
                        <a:t> of </a:t>
                      </a:r>
                      <a:r>
                        <a:rPr lang="sk-SK" sz="2800" dirty="0" err="1">
                          <a:solidFill>
                            <a:srgbClr val="002060"/>
                          </a:solidFill>
                          <a:latin typeface="Arial"/>
                          <a:cs typeface="Arial"/>
                        </a:rPr>
                        <a:t>transportation</a:t>
                      </a:r>
                      <a:r>
                        <a:rPr lang="sk-SK" sz="2800" dirty="0">
                          <a:solidFill>
                            <a:srgbClr val="002060"/>
                          </a:solidFill>
                          <a:latin typeface="Arial"/>
                          <a:cs typeface="Arial"/>
                        </a:rPr>
                        <a:t> </a:t>
                      </a:r>
                      <a:r>
                        <a:rPr lang="sk-SK" sz="2800" dirty="0" err="1">
                          <a:solidFill>
                            <a:srgbClr val="002060"/>
                          </a:solidFill>
                          <a:latin typeface="Arial"/>
                          <a:cs typeface="Arial"/>
                        </a:rPr>
                        <a:t>networks</a:t>
                      </a:r>
                      <a:r>
                        <a:rPr lang="sk-SK" sz="2800" dirty="0">
                          <a:solidFill>
                            <a:srgbClr val="002060"/>
                          </a:solidFill>
                          <a:latin typeface="Arial"/>
                          <a:cs typeface="Arial"/>
                        </a:rPr>
                        <a:t> </a:t>
                      </a:r>
                      <a:r>
                        <a:rPr lang="sk-SK" sz="2800" dirty="0" err="1">
                          <a:solidFill>
                            <a:srgbClr val="002060"/>
                          </a:solidFill>
                          <a:latin typeface="Arial"/>
                          <a:cs typeface="Arial"/>
                        </a:rPr>
                        <a:t>highlight</a:t>
                      </a:r>
                      <a:r>
                        <a:rPr lang="sk-SK" sz="2800" dirty="0">
                          <a:solidFill>
                            <a:srgbClr val="002060"/>
                          </a:solidFill>
                          <a:latin typeface="Arial"/>
                          <a:cs typeface="Arial"/>
                        </a:rPr>
                        <a:t> </a:t>
                      </a:r>
                      <a:r>
                        <a:rPr lang="sk-SK" sz="2800" dirty="0" err="1">
                          <a:solidFill>
                            <a:srgbClr val="002060"/>
                          </a:solidFill>
                          <a:latin typeface="Arial"/>
                          <a:cs typeface="Arial"/>
                        </a:rPr>
                        <a:t>the</a:t>
                      </a:r>
                      <a:r>
                        <a:rPr lang="sk-SK" sz="2800" dirty="0">
                          <a:solidFill>
                            <a:srgbClr val="002060"/>
                          </a:solidFill>
                          <a:latin typeface="Arial"/>
                          <a:cs typeface="Arial"/>
                        </a:rPr>
                        <a:t> </a:t>
                      </a:r>
                      <a:r>
                        <a:rPr lang="sk-SK" sz="2800" dirty="0" err="1">
                          <a:solidFill>
                            <a:srgbClr val="002060"/>
                          </a:solidFill>
                          <a:latin typeface="Arial"/>
                          <a:cs typeface="Arial"/>
                        </a:rPr>
                        <a:t>importance</a:t>
                      </a:r>
                      <a:r>
                        <a:rPr lang="sk-SK" sz="2800" dirty="0">
                          <a:solidFill>
                            <a:srgbClr val="002060"/>
                          </a:solidFill>
                          <a:latin typeface="Arial"/>
                          <a:cs typeface="Arial"/>
                        </a:rPr>
                        <a:t> of </a:t>
                      </a:r>
                      <a:r>
                        <a:rPr lang="sk-SK" sz="2800" dirty="0" err="1">
                          <a:solidFill>
                            <a:srgbClr val="002060"/>
                          </a:solidFill>
                          <a:latin typeface="Arial"/>
                          <a:cs typeface="Arial"/>
                        </a:rPr>
                        <a:t>developing</a:t>
                      </a:r>
                      <a:r>
                        <a:rPr lang="sk-SK" sz="2800" dirty="0">
                          <a:solidFill>
                            <a:srgbClr val="002060"/>
                          </a:solidFill>
                          <a:latin typeface="Arial"/>
                          <a:cs typeface="Arial"/>
                        </a:rPr>
                        <a:t> </a:t>
                      </a:r>
                      <a:r>
                        <a:rPr lang="sk-SK" sz="2800" dirty="0" err="1">
                          <a:solidFill>
                            <a:srgbClr val="002060"/>
                          </a:solidFill>
                          <a:latin typeface="Arial"/>
                          <a:cs typeface="Arial"/>
                        </a:rPr>
                        <a:t>resilient</a:t>
                      </a:r>
                      <a:r>
                        <a:rPr lang="sk-SK" sz="2800" dirty="0">
                          <a:solidFill>
                            <a:srgbClr val="002060"/>
                          </a:solidFill>
                          <a:latin typeface="Arial"/>
                          <a:cs typeface="Arial"/>
                        </a:rPr>
                        <a:t> </a:t>
                      </a:r>
                      <a:r>
                        <a:rPr lang="sk-SK" sz="2800" dirty="0" err="1">
                          <a:solidFill>
                            <a:srgbClr val="002060"/>
                          </a:solidFill>
                          <a:latin typeface="Arial"/>
                          <a:cs typeface="Arial"/>
                        </a:rPr>
                        <a:t>supply</a:t>
                      </a:r>
                      <a:r>
                        <a:rPr lang="sk-SK" sz="2800" dirty="0">
                          <a:solidFill>
                            <a:srgbClr val="002060"/>
                          </a:solidFill>
                          <a:latin typeface="Arial"/>
                          <a:cs typeface="Arial"/>
                        </a:rPr>
                        <a:t> </a:t>
                      </a:r>
                      <a:r>
                        <a:rPr lang="sk-SK" sz="2800" dirty="0" err="1">
                          <a:solidFill>
                            <a:srgbClr val="002060"/>
                          </a:solidFill>
                          <a:latin typeface="Arial"/>
                          <a:cs typeface="Arial"/>
                        </a:rPr>
                        <a:t>chains</a:t>
                      </a:r>
                      <a:r>
                        <a:rPr lang="sk-SK" sz="2800" dirty="0">
                          <a:solidFill>
                            <a:srgbClr val="002060"/>
                          </a:solidFill>
                          <a:latin typeface="Arial"/>
                          <a:cs typeface="Arial"/>
                        </a:rPr>
                        <a:t> and </a:t>
                      </a:r>
                      <a:r>
                        <a:rPr lang="sk-SK" sz="2800" dirty="0" err="1">
                          <a:solidFill>
                            <a:srgbClr val="002060"/>
                          </a:solidFill>
                          <a:latin typeface="Arial"/>
                          <a:cs typeface="Arial"/>
                        </a:rPr>
                        <a:t>alternative</a:t>
                      </a:r>
                      <a:r>
                        <a:rPr lang="sk-SK" sz="2800" dirty="0">
                          <a:solidFill>
                            <a:srgbClr val="002060"/>
                          </a:solidFill>
                          <a:latin typeface="Arial"/>
                          <a:cs typeface="Arial"/>
                        </a:rPr>
                        <a:t> </a:t>
                      </a:r>
                      <a:r>
                        <a:rPr lang="sk-SK" sz="2800" dirty="0" err="1">
                          <a:solidFill>
                            <a:srgbClr val="002060"/>
                          </a:solidFill>
                          <a:latin typeface="Arial"/>
                          <a:cs typeface="Arial"/>
                        </a:rPr>
                        <a:t>logistics</a:t>
                      </a:r>
                      <a:r>
                        <a:rPr lang="sk-SK" sz="2800" dirty="0">
                          <a:solidFill>
                            <a:srgbClr val="002060"/>
                          </a:solidFill>
                          <a:latin typeface="Arial"/>
                          <a:cs typeface="Arial"/>
                        </a:rPr>
                        <a:t> </a:t>
                      </a:r>
                      <a:r>
                        <a:rPr lang="sk-SK" sz="2800" dirty="0" err="1">
                          <a:solidFill>
                            <a:srgbClr val="002060"/>
                          </a:solidFill>
                          <a:latin typeface="Arial"/>
                          <a:cs typeface="Arial"/>
                        </a:rPr>
                        <a:t>solutions</a:t>
                      </a:r>
                      <a:r>
                        <a:rPr lang="sk-SK" sz="2800" dirty="0">
                          <a:solidFill>
                            <a:srgbClr val="002060"/>
                          </a:solidFill>
                          <a:latin typeface="Arial"/>
                          <a:cs typeface="Arial"/>
                        </a:rPr>
                        <a:t>. </a:t>
                      </a:r>
                      <a:r>
                        <a:rPr lang="sk-SK" sz="2800" dirty="0" err="1">
                          <a:solidFill>
                            <a:srgbClr val="002060"/>
                          </a:solidFill>
                          <a:latin typeface="Arial"/>
                          <a:cs typeface="Arial"/>
                        </a:rPr>
                        <a:t>Additionally</a:t>
                      </a:r>
                      <a:r>
                        <a:rPr lang="sk-SK" sz="2800" dirty="0">
                          <a:solidFill>
                            <a:srgbClr val="002060"/>
                          </a:solidFill>
                          <a:latin typeface="Arial"/>
                          <a:cs typeface="Arial"/>
                        </a:rPr>
                        <a:t>, </a:t>
                      </a:r>
                      <a:r>
                        <a:rPr lang="sk-SK" sz="2800" dirty="0" err="1">
                          <a:solidFill>
                            <a:srgbClr val="002060"/>
                          </a:solidFill>
                          <a:latin typeface="Arial"/>
                          <a:cs typeface="Arial"/>
                        </a:rPr>
                        <a:t>the</a:t>
                      </a:r>
                      <a:r>
                        <a:rPr lang="sk-SK" sz="2800" dirty="0">
                          <a:solidFill>
                            <a:srgbClr val="002060"/>
                          </a:solidFill>
                          <a:latin typeface="Arial"/>
                          <a:cs typeface="Arial"/>
                        </a:rPr>
                        <a:t> </a:t>
                      </a:r>
                      <a:r>
                        <a:rPr lang="sk-SK" sz="2800" dirty="0" err="1">
                          <a:solidFill>
                            <a:srgbClr val="002060"/>
                          </a:solidFill>
                          <a:latin typeface="Arial"/>
                          <a:cs typeface="Arial"/>
                        </a:rPr>
                        <a:t>findings</a:t>
                      </a:r>
                      <a:r>
                        <a:rPr lang="sk-SK" sz="2800" dirty="0">
                          <a:solidFill>
                            <a:srgbClr val="002060"/>
                          </a:solidFill>
                          <a:latin typeface="Arial"/>
                          <a:cs typeface="Arial"/>
                        </a:rPr>
                        <a:t> </a:t>
                      </a:r>
                      <a:r>
                        <a:rPr lang="sk-SK" sz="2800" dirty="0" err="1">
                          <a:solidFill>
                            <a:srgbClr val="002060"/>
                          </a:solidFill>
                          <a:latin typeface="Arial"/>
                          <a:cs typeface="Arial"/>
                        </a:rPr>
                        <a:t>emphasize</a:t>
                      </a:r>
                      <a:r>
                        <a:rPr lang="sk-SK" sz="2800" dirty="0">
                          <a:solidFill>
                            <a:srgbClr val="002060"/>
                          </a:solidFill>
                          <a:latin typeface="Arial"/>
                          <a:cs typeface="Arial"/>
                        </a:rPr>
                        <a:t> </a:t>
                      </a:r>
                      <a:r>
                        <a:rPr lang="sk-SK" sz="2800" dirty="0" err="1">
                          <a:solidFill>
                            <a:srgbClr val="002060"/>
                          </a:solidFill>
                          <a:latin typeface="Arial"/>
                          <a:cs typeface="Arial"/>
                        </a:rPr>
                        <a:t>the</a:t>
                      </a:r>
                      <a:r>
                        <a:rPr lang="sk-SK" sz="2800" dirty="0">
                          <a:solidFill>
                            <a:srgbClr val="002060"/>
                          </a:solidFill>
                          <a:latin typeface="Arial"/>
                          <a:cs typeface="Arial"/>
                        </a:rPr>
                        <a:t> </a:t>
                      </a:r>
                      <a:r>
                        <a:rPr lang="sk-SK" sz="2800" dirty="0" err="1">
                          <a:solidFill>
                            <a:srgbClr val="002060"/>
                          </a:solidFill>
                          <a:latin typeface="Arial"/>
                          <a:cs typeface="Arial"/>
                        </a:rPr>
                        <a:t>need</a:t>
                      </a:r>
                      <a:r>
                        <a:rPr lang="sk-SK" sz="2800" dirty="0">
                          <a:solidFill>
                            <a:srgbClr val="002060"/>
                          </a:solidFill>
                          <a:latin typeface="Arial"/>
                          <a:cs typeface="Arial"/>
                        </a:rPr>
                        <a:t> </a:t>
                      </a:r>
                      <a:r>
                        <a:rPr lang="sk-SK" sz="2800" dirty="0" err="1">
                          <a:solidFill>
                            <a:srgbClr val="002060"/>
                          </a:solidFill>
                          <a:latin typeface="Arial"/>
                          <a:cs typeface="Arial"/>
                        </a:rPr>
                        <a:t>for</a:t>
                      </a:r>
                      <a:r>
                        <a:rPr lang="sk-SK" sz="2800" dirty="0">
                          <a:solidFill>
                            <a:srgbClr val="002060"/>
                          </a:solidFill>
                          <a:latin typeface="Arial"/>
                          <a:cs typeface="Arial"/>
                        </a:rPr>
                        <a:t> </a:t>
                      </a:r>
                      <a:r>
                        <a:rPr lang="sk-SK" sz="2800" dirty="0" err="1">
                          <a:solidFill>
                            <a:srgbClr val="002060"/>
                          </a:solidFill>
                          <a:latin typeface="Arial"/>
                          <a:cs typeface="Arial"/>
                        </a:rPr>
                        <a:t>increased</a:t>
                      </a:r>
                      <a:r>
                        <a:rPr lang="sk-SK" sz="2800" dirty="0">
                          <a:solidFill>
                            <a:srgbClr val="002060"/>
                          </a:solidFill>
                          <a:latin typeface="Arial"/>
                          <a:cs typeface="Arial"/>
                        </a:rPr>
                        <a:t> </a:t>
                      </a:r>
                      <a:r>
                        <a:rPr lang="sk-SK" sz="2800" dirty="0" err="1">
                          <a:solidFill>
                            <a:srgbClr val="002060"/>
                          </a:solidFill>
                          <a:latin typeface="Arial"/>
                          <a:cs typeface="Arial"/>
                        </a:rPr>
                        <a:t>investments</a:t>
                      </a:r>
                      <a:r>
                        <a:rPr lang="sk-SK" sz="2800" dirty="0">
                          <a:solidFill>
                            <a:srgbClr val="002060"/>
                          </a:solidFill>
                          <a:latin typeface="Arial"/>
                          <a:cs typeface="Arial"/>
                        </a:rPr>
                        <a:t> in </a:t>
                      </a:r>
                      <a:r>
                        <a:rPr lang="sk-SK" sz="2800" dirty="0" err="1">
                          <a:solidFill>
                            <a:srgbClr val="002060"/>
                          </a:solidFill>
                          <a:latin typeface="Arial"/>
                          <a:cs typeface="Arial"/>
                        </a:rPr>
                        <a:t>infrastructure</a:t>
                      </a:r>
                      <a:r>
                        <a:rPr lang="sk-SK" sz="2800" dirty="0">
                          <a:solidFill>
                            <a:srgbClr val="002060"/>
                          </a:solidFill>
                          <a:latin typeface="Arial"/>
                          <a:cs typeface="Arial"/>
                        </a:rPr>
                        <a:t> </a:t>
                      </a:r>
                      <a:r>
                        <a:rPr lang="sk-SK" sz="2800" dirty="0" err="1">
                          <a:solidFill>
                            <a:srgbClr val="002060"/>
                          </a:solidFill>
                          <a:latin typeface="Arial"/>
                          <a:cs typeface="Arial"/>
                        </a:rPr>
                        <a:t>protection</a:t>
                      </a:r>
                      <a:r>
                        <a:rPr lang="sk-SK" sz="2800" dirty="0">
                          <a:solidFill>
                            <a:srgbClr val="002060"/>
                          </a:solidFill>
                          <a:latin typeface="Arial"/>
                          <a:cs typeface="Arial"/>
                        </a:rPr>
                        <a:t> and </a:t>
                      </a:r>
                      <a:r>
                        <a:rPr lang="sk-SK" sz="2800" dirty="0" err="1">
                          <a:solidFill>
                            <a:srgbClr val="002060"/>
                          </a:solidFill>
                          <a:latin typeface="Arial"/>
                          <a:cs typeface="Arial"/>
                        </a:rPr>
                        <a:t>security</a:t>
                      </a:r>
                      <a:r>
                        <a:rPr lang="sk-SK" sz="2800" dirty="0">
                          <a:solidFill>
                            <a:srgbClr val="002060"/>
                          </a:solidFill>
                          <a:latin typeface="Arial"/>
                          <a:cs typeface="Arial"/>
                        </a:rPr>
                        <a:t> </a:t>
                      </a:r>
                      <a:r>
                        <a:rPr lang="sk-SK" sz="2800" dirty="0" err="1">
                          <a:solidFill>
                            <a:srgbClr val="002060"/>
                          </a:solidFill>
                          <a:latin typeface="Arial"/>
                          <a:cs typeface="Arial"/>
                        </a:rPr>
                        <a:t>measures</a:t>
                      </a:r>
                      <a:r>
                        <a:rPr lang="sk-SK" sz="2800" dirty="0">
                          <a:solidFill>
                            <a:srgbClr val="002060"/>
                          </a:solidFill>
                          <a:latin typeface="Arial"/>
                          <a:cs typeface="Arial"/>
                        </a:rPr>
                        <a:t> to </a:t>
                      </a:r>
                      <a:r>
                        <a:rPr lang="sk-SK" sz="2800" dirty="0" err="1">
                          <a:solidFill>
                            <a:srgbClr val="002060"/>
                          </a:solidFill>
                          <a:latin typeface="Arial"/>
                          <a:cs typeface="Arial"/>
                        </a:rPr>
                        <a:t>safeguard</a:t>
                      </a:r>
                      <a:r>
                        <a:rPr lang="sk-SK" sz="2800" dirty="0">
                          <a:solidFill>
                            <a:srgbClr val="002060"/>
                          </a:solidFill>
                          <a:latin typeface="Arial"/>
                          <a:cs typeface="Arial"/>
                        </a:rPr>
                        <a:t> </a:t>
                      </a:r>
                      <a:r>
                        <a:rPr lang="sk-SK" sz="2800" dirty="0" err="1">
                          <a:solidFill>
                            <a:srgbClr val="002060"/>
                          </a:solidFill>
                          <a:latin typeface="Arial"/>
                          <a:cs typeface="Arial"/>
                        </a:rPr>
                        <a:t>road</a:t>
                      </a:r>
                      <a:r>
                        <a:rPr lang="sk-SK" sz="2800" dirty="0">
                          <a:solidFill>
                            <a:srgbClr val="002060"/>
                          </a:solidFill>
                          <a:latin typeface="Arial"/>
                          <a:cs typeface="Arial"/>
                        </a:rPr>
                        <a:t> and </a:t>
                      </a:r>
                      <a:r>
                        <a:rPr lang="sk-SK" sz="2800" dirty="0" err="1">
                          <a:solidFill>
                            <a:srgbClr val="002060"/>
                          </a:solidFill>
                          <a:latin typeface="Arial"/>
                          <a:cs typeface="Arial"/>
                        </a:rPr>
                        <a:t>rail</a:t>
                      </a:r>
                      <a:r>
                        <a:rPr lang="sk-SK" sz="2800" dirty="0">
                          <a:solidFill>
                            <a:srgbClr val="002060"/>
                          </a:solidFill>
                          <a:latin typeface="Arial"/>
                          <a:cs typeface="Arial"/>
                        </a:rPr>
                        <a:t> transport </a:t>
                      </a:r>
                      <a:r>
                        <a:rPr lang="sk-SK" sz="2800" dirty="0" err="1">
                          <a:solidFill>
                            <a:srgbClr val="002060"/>
                          </a:solidFill>
                          <a:latin typeface="Arial"/>
                          <a:cs typeface="Arial"/>
                        </a:rPr>
                        <a:t>from</a:t>
                      </a:r>
                      <a:r>
                        <a:rPr lang="sk-SK" sz="2800" dirty="0">
                          <a:solidFill>
                            <a:srgbClr val="002060"/>
                          </a:solidFill>
                          <a:latin typeface="Arial"/>
                          <a:cs typeface="Arial"/>
                        </a:rPr>
                        <a:t> </a:t>
                      </a:r>
                      <a:r>
                        <a:rPr lang="sk-SK" sz="2800" dirty="0" err="1">
                          <a:solidFill>
                            <a:srgbClr val="002060"/>
                          </a:solidFill>
                          <a:latin typeface="Arial"/>
                          <a:cs typeface="Arial"/>
                        </a:rPr>
                        <a:t>potential</a:t>
                      </a:r>
                      <a:r>
                        <a:rPr lang="sk-SK" sz="2800" dirty="0">
                          <a:solidFill>
                            <a:srgbClr val="002060"/>
                          </a:solidFill>
                          <a:latin typeface="Arial"/>
                          <a:cs typeface="Arial"/>
                        </a:rPr>
                        <a:t> </a:t>
                      </a:r>
                      <a:r>
                        <a:rPr lang="sk-SK" sz="2800" dirty="0" err="1">
                          <a:solidFill>
                            <a:srgbClr val="002060"/>
                          </a:solidFill>
                          <a:latin typeface="Arial"/>
                          <a:cs typeface="Arial"/>
                        </a:rPr>
                        <a:t>geopolitical</a:t>
                      </a:r>
                      <a:r>
                        <a:rPr lang="sk-SK" sz="2800" dirty="0">
                          <a:solidFill>
                            <a:srgbClr val="002060"/>
                          </a:solidFill>
                          <a:latin typeface="Arial"/>
                          <a:cs typeface="Arial"/>
                        </a:rPr>
                        <a:t> </a:t>
                      </a:r>
                      <a:r>
                        <a:rPr lang="sk-SK" sz="2800" dirty="0" err="1">
                          <a:solidFill>
                            <a:srgbClr val="002060"/>
                          </a:solidFill>
                          <a:latin typeface="Arial"/>
                          <a:cs typeface="Arial"/>
                        </a:rPr>
                        <a:t>risks</a:t>
                      </a:r>
                      <a:r>
                        <a:rPr lang="sk-SK" sz="2800" dirty="0">
                          <a:solidFill>
                            <a:srgbClr val="002060"/>
                          </a:solidFill>
                          <a:latin typeface="Arial"/>
                          <a:cs typeface="Arial"/>
                        </a:rPr>
                        <a:t>. </a:t>
                      </a: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2800" dirty="0">
                        <a:solidFill>
                          <a:srgbClr val="002060"/>
                        </a:solidFill>
                        <a:latin typeface="Arial"/>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2800" dirty="0">
                        <a:solidFill>
                          <a:srgbClr val="002060"/>
                        </a:solidFill>
                        <a:latin typeface="Arial"/>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2800" dirty="0">
                        <a:solidFill>
                          <a:srgbClr val="002060"/>
                        </a:solidFill>
                        <a:latin typeface="Arial"/>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2800" dirty="0">
                        <a:solidFill>
                          <a:srgbClr val="002060"/>
                        </a:solidFill>
                        <a:latin typeface="Arial"/>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2800" dirty="0">
                        <a:solidFill>
                          <a:srgbClr val="002060"/>
                        </a:solidFill>
                        <a:latin typeface="Arial"/>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2800" dirty="0">
                        <a:solidFill>
                          <a:srgbClr val="002060"/>
                        </a:solidFill>
                        <a:latin typeface="Arial"/>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2800" dirty="0">
                        <a:solidFill>
                          <a:srgbClr val="002060"/>
                        </a:solidFill>
                        <a:latin typeface="Arial"/>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2800" dirty="0">
                        <a:solidFill>
                          <a:srgbClr val="002060"/>
                        </a:solidFill>
                        <a:latin typeface="Arial"/>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2800" dirty="0">
                        <a:solidFill>
                          <a:srgbClr val="002060"/>
                        </a:solidFill>
                        <a:latin typeface="Arial"/>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2800" dirty="0">
                        <a:solidFill>
                          <a:srgbClr val="002060"/>
                        </a:solidFill>
                        <a:latin typeface="Arial"/>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2800" dirty="0">
                        <a:solidFill>
                          <a:srgbClr val="002060"/>
                        </a:solidFill>
                        <a:latin typeface="Arial"/>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sk-SK" sz="2800" dirty="0" err="1">
                          <a:solidFill>
                            <a:srgbClr val="002060"/>
                          </a:solidFill>
                          <a:latin typeface="Arial"/>
                          <a:cs typeface="Arial"/>
                        </a:rPr>
                        <a:t>Additionally</a:t>
                      </a:r>
                      <a:r>
                        <a:rPr lang="sk-SK" sz="2800" dirty="0">
                          <a:solidFill>
                            <a:srgbClr val="002060"/>
                          </a:solidFill>
                          <a:latin typeface="Arial"/>
                          <a:cs typeface="Arial"/>
                        </a:rPr>
                        <a:t>, </a:t>
                      </a:r>
                      <a:r>
                        <a:rPr lang="sk-SK" sz="2800" dirty="0" err="1">
                          <a:solidFill>
                            <a:srgbClr val="002060"/>
                          </a:solidFill>
                          <a:latin typeface="Arial"/>
                          <a:cs typeface="Arial"/>
                        </a:rPr>
                        <a:t>the</a:t>
                      </a:r>
                      <a:r>
                        <a:rPr lang="sk-SK" sz="2800" dirty="0">
                          <a:solidFill>
                            <a:srgbClr val="002060"/>
                          </a:solidFill>
                          <a:latin typeface="Arial"/>
                          <a:cs typeface="Arial"/>
                        </a:rPr>
                        <a:t> study </a:t>
                      </a:r>
                      <a:r>
                        <a:rPr lang="sk-SK" sz="2800" dirty="0" err="1">
                          <a:solidFill>
                            <a:srgbClr val="002060"/>
                          </a:solidFill>
                          <a:latin typeface="Arial"/>
                          <a:cs typeface="Arial"/>
                        </a:rPr>
                        <a:t>identifies</a:t>
                      </a:r>
                      <a:r>
                        <a:rPr lang="sk-SK" sz="2800" dirty="0">
                          <a:solidFill>
                            <a:srgbClr val="002060"/>
                          </a:solidFill>
                          <a:latin typeface="Arial"/>
                          <a:cs typeface="Arial"/>
                        </a:rPr>
                        <a:t> </a:t>
                      </a:r>
                      <a:r>
                        <a:rPr lang="sk-SK" sz="2800" dirty="0" err="1">
                          <a:solidFill>
                            <a:srgbClr val="002060"/>
                          </a:solidFill>
                          <a:latin typeface="Arial"/>
                          <a:cs typeface="Arial"/>
                        </a:rPr>
                        <a:t>substantial</a:t>
                      </a:r>
                      <a:r>
                        <a:rPr lang="sk-SK" sz="2800" dirty="0">
                          <a:solidFill>
                            <a:srgbClr val="002060"/>
                          </a:solidFill>
                          <a:latin typeface="Arial"/>
                          <a:cs typeface="Arial"/>
                        </a:rPr>
                        <a:t> </a:t>
                      </a:r>
                      <a:r>
                        <a:rPr lang="sk-SK" sz="2800" dirty="0" err="1">
                          <a:solidFill>
                            <a:srgbClr val="002060"/>
                          </a:solidFill>
                          <a:latin typeface="Arial"/>
                          <a:cs typeface="Arial"/>
                        </a:rPr>
                        <a:t>declines</a:t>
                      </a:r>
                      <a:r>
                        <a:rPr lang="sk-SK" sz="2800" dirty="0">
                          <a:solidFill>
                            <a:srgbClr val="002060"/>
                          </a:solidFill>
                          <a:latin typeface="Arial"/>
                          <a:cs typeface="Arial"/>
                        </a:rPr>
                        <a:t> in </a:t>
                      </a:r>
                      <a:r>
                        <a:rPr lang="sk-SK" sz="2800" dirty="0" err="1">
                          <a:solidFill>
                            <a:srgbClr val="002060"/>
                          </a:solidFill>
                          <a:latin typeface="Arial"/>
                          <a:cs typeface="Arial"/>
                        </a:rPr>
                        <a:t>maritime</a:t>
                      </a:r>
                      <a:r>
                        <a:rPr lang="sk-SK" sz="2800" dirty="0">
                          <a:solidFill>
                            <a:srgbClr val="002060"/>
                          </a:solidFill>
                          <a:latin typeface="Arial"/>
                          <a:cs typeface="Arial"/>
                        </a:rPr>
                        <a:t>, </a:t>
                      </a:r>
                      <a:r>
                        <a:rPr lang="sk-SK" sz="2800" dirty="0" err="1">
                          <a:solidFill>
                            <a:srgbClr val="002060"/>
                          </a:solidFill>
                          <a:latin typeface="Arial"/>
                          <a:cs typeface="Arial"/>
                        </a:rPr>
                        <a:t>air</a:t>
                      </a:r>
                      <a:r>
                        <a:rPr lang="sk-SK" sz="2800" dirty="0">
                          <a:solidFill>
                            <a:srgbClr val="002060"/>
                          </a:solidFill>
                          <a:latin typeface="Arial"/>
                          <a:cs typeface="Arial"/>
                        </a:rPr>
                        <a:t>, and </a:t>
                      </a:r>
                      <a:r>
                        <a:rPr lang="sk-SK" sz="2800" dirty="0" err="1">
                          <a:solidFill>
                            <a:srgbClr val="002060"/>
                          </a:solidFill>
                          <a:latin typeface="Arial"/>
                          <a:cs typeface="Arial"/>
                        </a:rPr>
                        <a:t>road</a:t>
                      </a:r>
                      <a:r>
                        <a:rPr lang="sk-SK" sz="2800" dirty="0">
                          <a:solidFill>
                            <a:srgbClr val="002060"/>
                          </a:solidFill>
                          <a:latin typeface="Arial"/>
                          <a:cs typeface="Arial"/>
                        </a:rPr>
                        <a:t> transport </a:t>
                      </a:r>
                      <a:r>
                        <a:rPr lang="sk-SK" sz="2800" dirty="0" err="1">
                          <a:solidFill>
                            <a:srgbClr val="002060"/>
                          </a:solidFill>
                          <a:latin typeface="Arial"/>
                          <a:cs typeface="Arial"/>
                        </a:rPr>
                        <a:t>volumes</a:t>
                      </a:r>
                      <a:r>
                        <a:rPr lang="sk-SK" sz="2800" dirty="0">
                          <a:solidFill>
                            <a:srgbClr val="002060"/>
                          </a:solidFill>
                          <a:latin typeface="Arial"/>
                          <a:cs typeface="Arial"/>
                        </a:rPr>
                        <a:t>, </a:t>
                      </a:r>
                      <a:r>
                        <a:rPr lang="sk-SK" sz="2800" dirty="0" err="1">
                          <a:solidFill>
                            <a:srgbClr val="002060"/>
                          </a:solidFill>
                          <a:latin typeface="Arial"/>
                          <a:cs typeface="Arial"/>
                        </a:rPr>
                        <a:t>with</a:t>
                      </a:r>
                      <a:r>
                        <a:rPr lang="sk-SK" sz="2800" dirty="0">
                          <a:solidFill>
                            <a:srgbClr val="002060"/>
                          </a:solidFill>
                          <a:latin typeface="Arial"/>
                          <a:cs typeface="Arial"/>
                        </a:rPr>
                        <a:t> </a:t>
                      </a:r>
                      <a:r>
                        <a:rPr lang="sk-SK" sz="2800" dirty="0" err="1">
                          <a:solidFill>
                            <a:srgbClr val="002060"/>
                          </a:solidFill>
                          <a:latin typeface="Arial"/>
                          <a:cs typeface="Arial"/>
                        </a:rPr>
                        <a:t>maritime</a:t>
                      </a:r>
                      <a:r>
                        <a:rPr lang="sk-SK" sz="2800" dirty="0">
                          <a:solidFill>
                            <a:srgbClr val="002060"/>
                          </a:solidFill>
                          <a:latin typeface="Arial"/>
                          <a:cs typeface="Arial"/>
                        </a:rPr>
                        <a:t> transport </a:t>
                      </a:r>
                      <a:r>
                        <a:rPr lang="sk-SK" sz="2800" dirty="0" err="1">
                          <a:solidFill>
                            <a:srgbClr val="002060"/>
                          </a:solidFill>
                          <a:latin typeface="Arial"/>
                          <a:cs typeface="Arial"/>
                        </a:rPr>
                        <a:t>seeing</a:t>
                      </a:r>
                      <a:r>
                        <a:rPr lang="sk-SK" sz="2800" dirty="0">
                          <a:solidFill>
                            <a:srgbClr val="002060"/>
                          </a:solidFill>
                          <a:latin typeface="Arial"/>
                          <a:cs typeface="Arial"/>
                        </a:rPr>
                        <a:t> a 2.9% </a:t>
                      </a:r>
                      <a:r>
                        <a:rPr lang="sk-SK" sz="2800" dirty="0" err="1">
                          <a:solidFill>
                            <a:srgbClr val="002060"/>
                          </a:solidFill>
                          <a:latin typeface="Arial"/>
                          <a:cs typeface="Arial"/>
                        </a:rPr>
                        <a:t>decrease</a:t>
                      </a:r>
                      <a:r>
                        <a:rPr lang="sk-SK" sz="2800" dirty="0">
                          <a:solidFill>
                            <a:srgbClr val="002060"/>
                          </a:solidFill>
                          <a:latin typeface="Arial"/>
                          <a:cs typeface="Arial"/>
                        </a:rPr>
                        <a:t> in </a:t>
                      </a:r>
                      <a:r>
                        <a:rPr lang="sk-SK" sz="2800" dirty="0" err="1">
                          <a:solidFill>
                            <a:srgbClr val="002060"/>
                          </a:solidFill>
                          <a:latin typeface="Arial"/>
                          <a:cs typeface="Arial"/>
                        </a:rPr>
                        <a:t>short-sea</a:t>
                      </a:r>
                      <a:r>
                        <a:rPr lang="sk-SK" sz="2800" dirty="0">
                          <a:solidFill>
                            <a:srgbClr val="002060"/>
                          </a:solidFill>
                          <a:latin typeface="Arial"/>
                          <a:cs typeface="Arial"/>
                        </a:rPr>
                        <a:t> </a:t>
                      </a:r>
                      <a:r>
                        <a:rPr lang="sk-SK" sz="2800" dirty="0" err="1">
                          <a:solidFill>
                            <a:srgbClr val="002060"/>
                          </a:solidFill>
                          <a:latin typeface="Arial"/>
                          <a:cs typeface="Arial"/>
                        </a:rPr>
                        <a:t>shipping</a:t>
                      </a:r>
                      <a:r>
                        <a:rPr lang="sk-SK" sz="2800" dirty="0">
                          <a:solidFill>
                            <a:srgbClr val="002060"/>
                          </a:solidFill>
                          <a:latin typeface="Arial"/>
                          <a:cs typeface="Arial"/>
                        </a:rPr>
                        <a:t> and a 3.4% </a:t>
                      </a:r>
                      <a:r>
                        <a:rPr lang="sk-SK" sz="2800" dirty="0" err="1">
                          <a:solidFill>
                            <a:srgbClr val="002060"/>
                          </a:solidFill>
                          <a:latin typeface="Arial"/>
                          <a:cs typeface="Arial"/>
                        </a:rPr>
                        <a:t>decline</a:t>
                      </a:r>
                      <a:r>
                        <a:rPr lang="sk-SK" sz="2800" dirty="0">
                          <a:solidFill>
                            <a:srgbClr val="002060"/>
                          </a:solidFill>
                          <a:latin typeface="Arial"/>
                          <a:cs typeface="Arial"/>
                        </a:rPr>
                        <a:t> in </a:t>
                      </a:r>
                      <a:r>
                        <a:rPr lang="sk-SK" sz="2800" dirty="0" err="1">
                          <a:solidFill>
                            <a:srgbClr val="002060"/>
                          </a:solidFill>
                          <a:latin typeface="Arial"/>
                          <a:cs typeface="Arial"/>
                        </a:rPr>
                        <a:t>deep-sea</a:t>
                      </a:r>
                      <a:r>
                        <a:rPr lang="sk-SK" sz="2800" dirty="0">
                          <a:solidFill>
                            <a:srgbClr val="002060"/>
                          </a:solidFill>
                          <a:latin typeface="Arial"/>
                          <a:cs typeface="Arial"/>
                        </a:rPr>
                        <a:t> </a:t>
                      </a:r>
                      <a:r>
                        <a:rPr lang="sk-SK" sz="2800" dirty="0" err="1">
                          <a:solidFill>
                            <a:srgbClr val="002060"/>
                          </a:solidFill>
                          <a:latin typeface="Arial"/>
                          <a:cs typeface="Arial"/>
                        </a:rPr>
                        <a:t>shipping</a:t>
                      </a:r>
                      <a:r>
                        <a:rPr lang="sk-SK" sz="2800" dirty="0">
                          <a:solidFill>
                            <a:srgbClr val="002060"/>
                          </a:solidFill>
                          <a:latin typeface="Arial"/>
                          <a:cs typeface="Arial"/>
                        </a:rPr>
                        <a:t>. Air transport </a:t>
                      </a:r>
                      <a:r>
                        <a:rPr lang="sk-SK" sz="2800" dirty="0" err="1">
                          <a:solidFill>
                            <a:srgbClr val="002060"/>
                          </a:solidFill>
                          <a:latin typeface="Arial"/>
                          <a:cs typeface="Arial"/>
                        </a:rPr>
                        <a:t>experienced</a:t>
                      </a:r>
                      <a:r>
                        <a:rPr lang="sk-SK" sz="2800" dirty="0">
                          <a:solidFill>
                            <a:srgbClr val="002060"/>
                          </a:solidFill>
                          <a:latin typeface="Arial"/>
                          <a:cs typeface="Arial"/>
                        </a:rPr>
                        <a:t> </a:t>
                      </a:r>
                      <a:r>
                        <a:rPr lang="sk-SK" sz="2800" dirty="0" err="1">
                          <a:solidFill>
                            <a:srgbClr val="002060"/>
                          </a:solidFill>
                          <a:latin typeface="Arial"/>
                          <a:cs typeface="Arial"/>
                        </a:rPr>
                        <a:t>increased</a:t>
                      </a:r>
                      <a:r>
                        <a:rPr lang="sk-SK" sz="2800" dirty="0">
                          <a:solidFill>
                            <a:srgbClr val="002060"/>
                          </a:solidFill>
                          <a:latin typeface="Arial"/>
                          <a:cs typeface="Arial"/>
                        </a:rPr>
                        <a:t> </a:t>
                      </a:r>
                      <a:r>
                        <a:rPr lang="sk-SK" sz="2800" dirty="0" err="1">
                          <a:solidFill>
                            <a:srgbClr val="002060"/>
                          </a:solidFill>
                          <a:latin typeface="Arial"/>
                          <a:cs typeface="Arial"/>
                        </a:rPr>
                        <a:t>operational</a:t>
                      </a:r>
                      <a:r>
                        <a:rPr lang="sk-SK" sz="2800" dirty="0">
                          <a:solidFill>
                            <a:srgbClr val="002060"/>
                          </a:solidFill>
                          <a:latin typeface="Arial"/>
                          <a:cs typeface="Arial"/>
                        </a:rPr>
                        <a:t> </a:t>
                      </a:r>
                      <a:r>
                        <a:rPr lang="sk-SK" sz="2800" dirty="0" err="1">
                          <a:solidFill>
                            <a:srgbClr val="002060"/>
                          </a:solidFill>
                          <a:latin typeface="Arial"/>
                          <a:cs typeface="Arial"/>
                        </a:rPr>
                        <a:t>costs</a:t>
                      </a:r>
                      <a:r>
                        <a:rPr lang="sk-SK" sz="2800" dirty="0">
                          <a:solidFill>
                            <a:srgbClr val="002060"/>
                          </a:solidFill>
                          <a:latin typeface="Arial"/>
                          <a:cs typeface="Arial"/>
                        </a:rPr>
                        <a:t> </a:t>
                      </a:r>
                      <a:r>
                        <a:rPr lang="sk-SK" sz="2800" dirty="0" err="1">
                          <a:solidFill>
                            <a:srgbClr val="002060"/>
                          </a:solidFill>
                          <a:latin typeface="Arial"/>
                          <a:cs typeface="Arial"/>
                        </a:rPr>
                        <a:t>due</a:t>
                      </a:r>
                      <a:r>
                        <a:rPr lang="sk-SK" sz="2800" dirty="0">
                          <a:solidFill>
                            <a:srgbClr val="002060"/>
                          </a:solidFill>
                          <a:latin typeface="Arial"/>
                          <a:cs typeface="Arial"/>
                        </a:rPr>
                        <a:t> to </a:t>
                      </a:r>
                      <a:r>
                        <a:rPr lang="sk-SK" sz="2800" dirty="0" err="1">
                          <a:solidFill>
                            <a:srgbClr val="002060"/>
                          </a:solidFill>
                          <a:latin typeface="Arial"/>
                          <a:cs typeface="Arial"/>
                        </a:rPr>
                        <a:t>rerouted</a:t>
                      </a:r>
                      <a:r>
                        <a:rPr lang="sk-SK" sz="2800" dirty="0">
                          <a:solidFill>
                            <a:srgbClr val="002060"/>
                          </a:solidFill>
                          <a:latin typeface="Arial"/>
                          <a:cs typeface="Arial"/>
                        </a:rPr>
                        <a:t> </a:t>
                      </a:r>
                      <a:r>
                        <a:rPr lang="sk-SK" sz="2800" dirty="0" err="1">
                          <a:solidFill>
                            <a:srgbClr val="002060"/>
                          </a:solidFill>
                          <a:latin typeface="Arial"/>
                          <a:cs typeface="Arial"/>
                        </a:rPr>
                        <a:t>flights</a:t>
                      </a:r>
                      <a:r>
                        <a:rPr lang="sk-SK" sz="2800" dirty="0">
                          <a:solidFill>
                            <a:srgbClr val="002060"/>
                          </a:solidFill>
                          <a:latin typeface="Arial"/>
                          <a:cs typeface="Arial"/>
                        </a:rPr>
                        <a:t> and </a:t>
                      </a:r>
                      <a:r>
                        <a:rPr lang="sk-SK" sz="2800" dirty="0" err="1">
                          <a:solidFill>
                            <a:srgbClr val="002060"/>
                          </a:solidFill>
                          <a:latin typeface="Arial"/>
                          <a:cs typeface="Arial"/>
                        </a:rPr>
                        <a:t>higher</a:t>
                      </a:r>
                      <a:r>
                        <a:rPr lang="sk-SK" sz="2800" dirty="0">
                          <a:solidFill>
                            <a:srgbClr val="002060"/>
                          </a:solidFill>
                          <a:latin typeface="Arial"/>
                          <a:cs typeface="Arial"/>
                        </a:rPr>
                        <a:t> </a:t>
                      </a:r>
                      <a:r>
                        <a:rPr lang="sk-SK" sz="2800" dirty="0" err="1">
                          <a:solidFill>
                            <a:srgbClr val="002060"/>
                          </a:solidFill>
                          <a:latin typeface="Arial"/>
                          <a:cs typeface="Arial"/>
                        </a:rPr>
                        <a:t>fuel</a:t>
                      </a:r>
                      <a:r>
                        <a:rPr lang="sk-SK" sz="2800" dirty="0">
                          <a:solidFill>
                            <a:srgbClr val="002060"/>
                          </a:solidFill>
                          <a:latin typeface="Arial"/>
                          <a:cs typeface="Arial"/>
                        </a:rPr>
                        <a:t> </a:t>
                      </a:r>
                      <a:r>
                        <a:rPr lang="sk-SK" sz="2800" dirty="0" err="1">
                          <a:solidFill>
                            <a:srgbClr val="002060"/>
                          </a:solidFill>
                          <a:latin typeface="Arial"/>
                          <a:cs typeface="Arial"/>
                        </a:rPr>
                        <a:t>prices</a:t>
                      </a:r>
                      <a:r>
                        <a:rPr lang="sk-SK" sz="2800" dirty="0">
                          <a:solidFill>
                            <a:srgbClr val="002060"/>
                          </a:solidFill>
                          <a:latin typeface="Arial"/>
                          <a:cs typeface="Arial"/>
                        </a:rPr>
                        <a:t>, </a:t>
                      </a:r>
                      <a:r>
                        <a:rPr lang="sk-SK" sz="2800" dirty="0" err="1">
                          <a:solidFill>
                            <a:srgbClr val="002060"/>
                          </a:solidFill>
                          <a:latin typeface="Arial"/>
                          <a:cs typeface="Arial"/>
                        </a:rPr>
                        <a:t>while</a:t>
                      </a:r>
                      <a:r>
                        <a:rPr lang="sk-SK" sz="2800" dirty="0">
                          <a:solidFill>
                            <a:srgbClr val="002060"/>
                          </a:solidFill>
                          <a:latin typeface="Arial"/>
                          <a:cs typeface="Arial"/>
                        </a:rPr>
                        <a:t> </a:t>
                      </a:r>
                      <a:r>
                        <a:rPr lang="sk-SK" sz="2800" dirty="0" err="1">
                          <a:solidFill>
                            <a:srgbClr val="002060"/>
                          </a:solidFill>
                          <a:latin typeface="Arial"/>
                          <a:cs typeface="Arial"/>
                        </a:rPr>
                        <a:t>road</a:t>
                      </a:r>
                      <a:r>
                        <a:rPr lang="sk-SK" sz="2800" dirty="0">
                          <a:solidFill>
                            <a:srgbClr val="002060"/>
                          </a:solidFill>
                          <a:latin typeface="Arial"/>
                          <a:cs typeface="Arial"/>
                        </a:rPr>
                        <a:t> transport </a:t>
                      </a:r>
                      <a:r>
                        <a:rPr lang="sk-SK" sz="2800" dirty="0" err="1">
                          <a:solidFill>
                            <a:srgbClr val="002060"/>
                          </a:solidFill>
                          <a:latin typeface="Arial"/>
                          <a:cs typeface="Arial"/>
                        </a:rPr>
                        <a:t>also</a:t>
                      </a:r>
                      <a:r>
                        <a:rPr lang="sk-SK" sz="2800" dirty="0">
                          <a:solidFill>
                            <a:srgbClr val="002060"/>
                          </a:solidFill>
                          <a:latin typeface="Arial"/>
                          <a:cs typeface="Arial"/>
                        </a:rPr>
                        <a:t> </a:t>
                      </a:r>
                      <a:r>
                        <a:rPr lang="sk-SK" sz="2800" dirty="0" err="1">
                          <a:solidFill>
                            <a:srgbClr val="002060"/>
                          </a:solidFill>
                          <a:latin typeface="Arial"/>
                          <a:cs typeface="Arial"/>
                        </a:rPr>
                        <a:t>suffered</a:t>
                      </a:r>
                      <a:r>
                        <a:rPr lang="sk-SK" sz="2800" dirty="0">
                          <a:solidFill>
                            <a:srgbClr val="002060"/>
                          </a:solidFill>
                          <a:latin typeface="Arial"/>
                          <a:cs typeface="Arial"/>
                        </a:rPr>
                        <a:t> </a:t>
                      </a:r>
                      <a:r>
                        <a:rPr lang="sk-SK" sz="2800" dirty="0" err="1">
                          <a:solidFill>
                            <a:srgbClr val="002060"/>
                          </a:solidFill>
                          <a:latin typeface="Arial"/>
                          <a:cs typeface="Arial"/>
                        </a:rPr>
                        <a:t>from</a:t>
                      </a:r>
                      <a:r>
                        <a:rPr lang="sk-SK" sz="2800" dirty="0">
                          <a:solidFill>
                            <a:srgbClr val="002060"/>
                          </a:solidFill>
                          <a:latin typeface="Arial"/>
                          <a:cs typeface="Arial"/>
                        </a:rPr>
                        <a:t> </a:t>
                      </a:r>
                      <a:r>
                        <a:rPr lang="sk-SK" sz="2800" dirty="0" err="1">
                          <a:solidFill>
                            <a:srgbClr val="002060"/>
                          </a:solidFill>
                          <a:latin typeface="Arial"/>
                          <a:cs typeface="Arial"/>
                        </a:rPr>
                        <a:t>infrastructure</a:t>
                      </a:r>
                      <a:r>
                        <a:rPr lang="sk-SK" sz="2800" dirty="0">
                          <a:solidFill>
                            <a:srgbClr val="002060"/>
                          </a:solidFill>
                          <a:latin typeface="Arial"/>
                          <a:cs typeface="Arial"/>
                        </a:rPr>
                        <a:t> </a:t>
                      </a:r>
                      <a:r>
                        <a:rPr lang="sk-SK" sz="2800" dirty="0" err="1">
                          <a:solidFill>
                            <a:srgbClr val="002060"/>
                          </a:solidFill>
                          <a:latin typeface="Arial"/>
                          <a:cs typeface="Arial"/>
                        </a:rPr>
                        <a:t>disruptions</a:t>
                      </a:r>
                      <a:r>
                        <a:rPr lang="sk-SK" sz="2800" dirty="0">
                          <a:solidFill>
                            <a:srgbClr val="002060"/>
                          </a:solidFill>
                          <a:latin typeface="Arial"/>
                          <a:cs typeface="Arial"/>
                        </a:rPr>
                        <a:t> and </a:t>
                      </a:r>
                      <a:r>
                        <a:rPr lang="sk-SK" sz="2800" dirty="0" err="1">
                          <a:solidFill>
                            <a:srgbClr val="002060"/>
                          </a:solidFill>
                          <a:latin typeface="Arial"/>
                          <a:cs typeface="Arial"/>
                        </a:rPr>
                        <a:t>heightened</a:t>
                      </a:r>
                      <a:r>
                        <a:rPr lang="sk-SK" sz="2800" dirty="0">
                          <a:solidFill>
                            <a:srgbClr val="002060"/>
                          </a:solidFill>
                          <a:latin typeface="Arial"/>
                          <a:cs typeface="Arial"/>
                        </a:rPr>
                        <a:t> </a:t>
                      </a:r>
                      <a:r>
                        <a:rPr lang="sk-SK" sz="2800" dirty="0" err="1">
                          <a:solidFill>
                            <a:srgbClr val="002060"/>
                          </a:solidFill>
                          <a:latin typeface="Arial"/>
                          <a:cs typeface="Arial"/>
                        </a:rPr>
                        <a:t>security</a:t>
                      </a:r>
                      <a:r>
                        <a:rPr lang="sk-SK" sz="2800" dirty="0">
                          <a:solidFill>
                            <a:srgbClr val="002060"/>
                          </a:solidFill>
                          <a:latin typeface="Arial"/>
                          <a:cs typeface="Arial"/>
                        </a:rPr>
                        <a:t> </a:t>
                      </a:r>
                      <a:r>
                        <a:rPr lang="sk-SK" sz="2800" dirty="0" err="1">
                          <a:solidFill>
                            <a:srgbClr val="002060"/>
                          </a:solidFill>
                          <a:latin typeface="Arial"/>
                          <a:cs typeface="Arial"/>
                        </a:rPr>
                        <a:t>costs</a:t>
                      </a:r>
                      <a:r>
                        <a:rPr lang="sk-SK" sz="2800" dirty="0">
                          <a:solidFill>
                            <a:srgbClr val="002060"/>
                          </a:solidFill>
                          <a:latin typeface="Arial"/>
                          <a:cs typeface="Arial"/>
                        </a:rPr>
                        <a:t>. </a:t>
                      </a:r>
                      <a:r>
                        <a:rPr lang="sk-SK" sz="2800" dirty="0" err="1">
                          <a:solidFill>
                            <a:srgbClr val="002060"/>
                          </a:solidFill>
                          <a:latin typeface="Arial"/>
                          <a:cs typeface="Arial"/>
                        </a:rPr>
                        <a:t>These</a:t>
                      </a:r>
                      <a:r>
                        <a:rPr lang="sk-SK" sz="2800" dirty="0">
                          <a:solidFill>
                            <a:srgbClr val="002060"/>
                          </a:solidFill>
                          <a:latin typeface="Arial"/>
                          <a:cs typeface="Arial"/>
                        </a:rPr>
                        <a:t> </a:t>
                      </a:r>
                      <a:r>
                        <a:rPr lang="sk-SK" sz="2800" dirty="0" err="1">
                          <a:solidFill>
                            <a:srgbClr val="002060"/>
                          </a:solidFill>
                          <a:latin typeface="Arial"/>
                          <a:cs typeface="Arial"/>
                        </a:rPr>
                        <a:t>findings</a:t>
                      </a:r>
                      <a:r>
                        <a:rPr lang="sk-SK" sz="2800" dirty="0">
                          <a:solidFill>
                            <a:srgbClr val="002060"/>
                          </a:solidFill>
                          <a:latin typeface="Arial"/>
                          <a:cs typeface="Arial"/>
                        </a:rPr>
                        <a:t> </a:t>
                      </a:r>
                      <a:r>
                        <a:rPr lang="sk-SK" sz="2800" dirty="0" err="1">
                          <a:solidFill>
                            <a:srgbClr val="002060"/>
                          </a:solidFill>
                          <a:latin typeface="Arial"/>
                          <a:cs typeface="Arial"/>
                        </a:rPr>
                        <a:t>underline</a:t>
                      </a:r>
                      <a:r>
                        <a:rPr lang="sk-SK" sz="2800" dirty="0">
                          <a:solidFill>
                            <a:srgbClr val="002060"/>
                          </a:solidFill>
                          <a:latin typeface="Arial"/>
                          <a:cs typeface="Arial"/>
                        </a:rPr>
                        <a:t> </a:t>
                      </a:r>
                      <a:r>
                        <a:rPr lang="sk-SK" sz="2800" dirty="0" err="1">
                          <a:solidFill>
                            <a:srgbClr val="002060"/>
                          </a:solidFill>
                          <a:latin typeface="Arial"/>
                          <a:cs typeface="Arial"/>
                        </a:rPr>
                        <a:t>the</a:t>
                      </a:r>
                      <a:r>
                        <a:rPr lang="sk-SK" sz="2800" dirty="0">
                          <a:solidFill>
                            <a:srgbClr val="002060"/>
                          </a:solidFill>
                          <a:latin typeface="Arial"/>
                          <a:cs typeface="Arial"/>
                        </a:rPr>
                        <a:t> </a:t>
                      </a:r>
                      <a:r>
                        <a:rPr lang="sk-SK" sz="2800" dirty="0" err="1">
                          <a:solidFill>
                            <a:srgbClr val="002060"/>
                          </a:solidFill>
                          <a:latin typeface="Arial"/>
                          <a:cs typeface="Arial"/>
                        </a:rPr>
                        <a:t>vulnerability</a:t>
                      </a:r>
                      <a:r>
                        <a:rPr lang="sk-SK" sz="2800" dirty="0">
                          <a:solidFill>
                            <a:srgbClr val="002060"/>
                          </a:solidFill>
                          <a:latin typeface="Arial"/>
                          <a:cs typeface="Arial"/>
                        </a:rPr>
                        <a:t> of </a:t>
                      </a:r>
                      <a:r>
                        <a:rPr lang="sk-SK" sz="2800" dirty="0" err="1">
                          <a:solidFill>
                            <a:srgbClr val="002060"/>
                          </a:solidFill>
                          <a:latin typeface="Arial"/>
                          <a:cs typeface="Arial"/>
                        </a:rPr>
                        <a:t>global</a:t>
                      </a:r>
                      <a:r>
                        <a:rPr lang="sk-SK" sz="2800" dirty="0">
                          <a:solidFill>
                            <a:srgbClr val="002060"/>
                          </a:solidFill>
                          <a:latin typeface="Arial"/>
                          <a:cs typeface="Arial"/>
                        </a:rPr>
                        <a:t> transport </a:t>
                      </a:r>
                      <a:r>
                        <a:rPr lang="sk-SK" sz="2800" dirty="0" err="1">
                          <a:solidFill>
                            <a:srgbClr val="002060"/>
                          </a:solidFill>
                          <a:latin typeface="Arial"/>
                          <a:cs typeface="Arial"/>
                        </a:rPr>
                        <a:t>systems</a:t>
                      </a:r>
                      <a:r>
                        <a:rPr lang="sk-SK" sz="2800" dirty="0">
                          <a:solidFill>
                            <a:srgbClr val="002060"/>
                          </a:solidFill>
                          <a:latin typeface="Arial"/>
                          <a:cs typeface="Arial"/>
                        </a:rPr>
                        <a:t> to </a:t>
                      </a:r>
                      <a:r>
                        <a:rPr lang="sk-SK" sz="2800" dirty="0" err="1">
                          <a:solidFill>
                            <a:srgbClr val="002060"/>
                          </a:solidFill>
                          <a:latin typeface="Arial"/>
                          <a:cs typeface="Arial"/>
                        </a:rPr>
                        <a:t>geopolitical</a:t>
                      </a:r>
                      <a:r>
                        <a:rPr lang="sk-SK" sz="2800" dirty="0">
                          <a:solidFill>
                            <a:srgbClr val="002060"/>
                          </a:solidFill>
                          <a:latin typeface="Arial"/>
                          <a:cs typeface="Arial"/>
                        </a:rPr>
                        <a:t> </a:t>
                      </a:r>
                      <a:r>
                        <a:rPr lang="sk-SK" sz="2800" dirty="0" err="1">
                          <a:solidFill>
                            <a:srgbClr val="002060"/>
                          </a:solidFill>
                          <a:latin typeface="Arial"/>
                          <a:cs typeface="Arial"/>
                        </a:rPr>
                        <a:t>events</a:t>
                      </a:r>
                      <a:r>
                        <a:rPr lang="sk-SK" sz="2800" dirty="0">
                          <a:solidFill>
                            <a:srgbClr val="002060"/>
                          </a:solidFill>
                          <a:latin typeface="Arial"/>
                          <a:cs typeface="Arial"/>
                        </a:rPr>
                        <a:t>, </a:t>
                      </a:r>
                      <a:r>
                        <a:rPr lang="sk-SK" sz="2800" dirty="0" err="1">
                          <a:solidFill>
                            <a:srgbClr val="002060"/>
                          </a:solidFill>
                          <a:latin typeface="Arial"/>
                          <a:cs typeface="Arial"/>
                        </a:rPr>
                        <a:t>emphasizing</a:t>
                      </a:r>
                      <a:r>
                        <a:rPr lang="sk-SK" sz="2800" dirty="0">
                          <a:solidFill>
                            <a:srgbClr val="002060"/>
                          </a:solidFill>
                          <a:latin typeface="Arial"/>
                          <a:cs typeface="Arial"/>
                        </a:rPr>
                        <a:t> </a:t>
                      </a:r>
                      <a:r>
                        <a:rPr lang="sk-SK" sz="2800" dirty="0" err="1">
                          <a:solidFill>
                            <a:srgbClr val="002060"/>
                          </a:solidFill>
                          <a:latin typeface="Arial"/>
                          <a:cs typeface="Arial"/>
                        </a:rPr>
                        <a:t>the</a:t>
                      </a:r>
                      <a:r>
                        <a:rPr lang="sk-SK" sz="2800" dirty="0">
                          <a:solidFill>
                            <a:srgbClr val="002060"/>
                          </a:solidFill>
                          <a:latin typeface="Arial"/>
                          <a:cs typeface="Arial"/>
                        </a:rPr>
                        <a:t> </a:t>
                      </a:r>
                      <a:r>
                        <a:rPr lang="sk-SK" sz="2800" dirty="0" err="1">
                          <a:solidFill>
                            <a:srgbClr val="002060"/>
                          </a:solidFill>
                          <a:latin typeface="Arial"/>
                          <a:cs typeface="Arial"/>
                        </a:rPr>
                        <a:t>need</a:t>
                      </a:r>
                      <a:r>
                        <a:rPr lang="sk-SK" sz="2800" dirty="0">
                          <a:solidFill>
                            <a:srgbClr val="002060"/>
                          </a:solidFill>
                          <a:latin typeface="Arial"/>
                          <a:cs typeface="Arial"/>
                        </a:rPr>
                        <a:t> </a:t>
                      </a:r>
                      <a:r>
                        <a:rPr lang="sk-SK" sz="2800" dirty="0" err="1">
                          <a:solidFill>
                            <a:srgbClr val="002060"/>
                          </a:solidFill>
                          <a:latin typeface="Arial"/>
                          <a:cs typeface="Arial"/>
                        </a:rPr>
                        <a:t>for</a:t>
                      </a:r>
                      <a:r>
                        <a:rPr lang="sk-SK" sz="2800" dirty="0">
                          <a:solidFill>
                            <a:srgbClr val="002060"/>
                          </a:solidFill>
                          <a:latin typeface="Arial"/>
                          <a:cs typeface="Arial"/>
                        </a:rPr>
                        <a:t> </a:t>
                      </a:r>
                      <a:r>
                        <a:rPr lang="sk-SK" sz="2800" dirty="0" err="1">
                          <a:solidFill>
                            <a:srgbClr val="002060"/>
                          </a:solidFill>
                          <a:latin typeface="Arial"/>
                          <a:cs typeface="Arial"/>
                        </a:rPr>
                        <a:t>strategic</a:t>
                      </a:r>
                      <a:r>
                        <a:rPr lang="sk-SK" sz="2800" dirty="0">
                          <a:solidFill>
                            <a:srgbClr val="002060"/>
                          </a:solidFill>
                          <a:latin typeface="Arial"/>
                          <a:cs typeface="Arial"/>
                        </a:rPr>
                        <a:t> </a:t>
                      </a:r>
                      <a:r>
                        <a:rPr lang="sk-SK" sz="2800" dirty="0" err="1">
                          <a:solidFill>
                            <a:srgbClr val="002060"/>
                          </a:solidFill>
                          <a:latin typeface="Arial"/>
                          <a:cs typeface="Arial"/>
                        </a:rPr>
                        <a:t>adaptations</a:t>
                      </a:r>
                      <a:r>
                        <a:rPr lang="sk-SK" sz="2800" dirty="0">
                          <a:solidFill>
                            <a:srgbClr val="002060"/>
                          </a:solidFill>
                          <a:latin typeface="Arial"/>
                          <a:cs typeface="Arial"/>
                        </a:rPr>
                        <a:t> to </a:t>
                      </a:r>
                      <a:r>
                        <a:rPr lang="sk-SK" sz="2800" dirty="0" err="1">
                          <a:solidFill>
                            <a:srgbClr val="002060"/>
                          </a:solidFill>
                          <a:latin typeface="Arial"/>
                          <a:cs typeface="Arial"/>
                        </a:rPr>
                        <a:t>mitigate</a:t>
                      </a:r>
                      <a:r>
                        <a:rPr lang="sk-SK" sz="2800" dirty="0">
                          <a:solidFill>
                            <a:srgbClr val="002060"/>
                          </a:solidFill>
                          <a:latin typeface="Arial"/>
                          <a:cs typeface="Arial"/>
                        </a:rPr>
                        <a:t> </a:t>
                      </a:r>
                      <a:r>
                        <a:rPr lang="sk-SK" sz="2800" dirty="0" err="1">
                          <a:solidFill>
                            <a:srgbClr val="002060"/>
                          </a:solidFill>
                          <a:latin typeface="Arial"/>
                          <a:cs typeface="Arial"/>
                        </a:rPr>
                        <a:t>these</a:t>
                      </a:r>
                      <a:r>
                        <a:rPr lang="sk-SK" sz="2800" dirty="0">
                          <a:solidFill>
                            <a:srgbClr val="002060"/>
                          </a:solidFill>
                          <a:latin typeface="Arial"/>
                          <a:cs typeface="Arial"/>
                        </a:rPr>
                        <a:t> </a:t>
                      </a:r>
                      <a:r>
                        <a:rPr lang="sk-SK" sz="2800" dirty="0" err="1">
                          <a:solidFill>
                            <a:srgbClr val="002060"/>
                          </a:solidFill>
                          <a:latin typeface="Arial"/>
                          <a:cs typeface="Arial"/>
                        </a:rPr>
                        <a:t>risks</a:t>
                      </a:r>
                      <a:r>
                        <a:rPr lang="sk-SK" sz="2800" dirty="0">
                          <a:solidFill>
                            <a:srgbClr val="002060"/>
                          </a:solidFill>
                          <a:latin typeface="Arial"/>
                          <a:cs typeface="Arial"/>
                        </a:rPr>
                        <a:t>.</a:t>
                      </a:r>
                    </a:p>
                    <a:p>
                      <a:endParaRPr lang="sk-SK" sz="280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GB" sz="3200" noProof="0" dirty="0">
                          <a:solidFill>
                            <a:srgbClr val="002060"/>
                          </a:solidFill>
                          <a:latin typeface="Arial"/>
                          <a:cs typeface="Arial"/>
                        </a:rPr>
                        <a:t>Practical Applications</a:t>
                      </a:r>
                    </a:p>
                    <a:p>
                      <a:pPr marL="0" marR="0" lvl="0" indent="0" algn="l" defTabSz="3239902" rtl="0" eaLnBrk="1" fontAlgn="auto" latinLnBrk="0" hangingPunct="1">
                        <a:lnSpc>
                          <a:spcPct val="100000"/>
                        </a:lnSpc>
                        <a:spcBef>
                          <a:spcPts val="0"/>
                        </a:spcBef>
                        <a:spcAft>
                          <a:spcPts val="0"/>
                        </a:spcAft>
                        <a:buClrTx/>
                        <a:buSzTx/>
                        <a:buFontTx/>
                        <a:buNone/>
                        <a:tabLst/>
                        <a:defRPr/>
                      </a:pPr>
                      <a:endParaRPr lang="sk-SK" sz="3200" dirty="0">
                        <a:solidFill>
                          <a:srgbClr val="002060"/>
                        </a:solidFill>
                        <a:latin typeface="Arial"/>
                        <a:cs typeface="Arial"/>
                      </a:endParaRPr>
                    </a:p>
                    <a:p>
                      <a:pPr marL="0" marR="0" lvl="0" indent="0" algn="l" defTabSz="3239902" rtl="0" eaLnBrk="1" fontAlgn="auto" latinLnBrk="0" hangingPunct="1">
                        <a:lnSpc>
                          <a:spcPct val="100000"/>
                        </a:lnSpc>
                        <a:spcBef>
                          <a:spcPts val="0"/>
                        </a:spcBef>
                        <a:spcAft>
                          <a:spcPts val="0"/>
                        </a:spcAft>
                        <a:buClrTx/>
                        <a:buSzTx/>
                        <a:buFontTx/>
                        <a:buNone/>
                        <a:tabLst/>
                        <a:defRPr/>
                      </a:pPr>
                      <a:r>
                        <a:rPr lang="sk-SK" sz="3200" dirty="0">
                          <a:solidFill>
                            <a:srgbClr val="002060"/>
                          </a:solidFill>
                          <a:latin typeface="Arial"/>
                          <a:cs typeface="Arial"/>
                        </a:rPr>
                        <a:t>T</a:t>
                      </a:r>
                      <a:r>
                        <a:rPr lang="en-GB" sz="3200" dirty="0">
                          <a:solidFill>
                            <a:srgbClr val="002060"/>
                          </a:solidFill>
                          <a:latin typeface="Arial"/>
                          <a:cs typeface="Arial"/>
                        </a:rPr>
                        <a:t>he study identifies substantial declines in maritime, air, and road transport volumes, with maritime transport seeing a 2.9% decrease in short-sea shipping and a 3.4% decline in deep-sea shipping. Air transport experienced increased operational costs due to rerouted flights and higher fuel prices, while road transport also suffered from infrastructure disruptions and heightened security costs. These findings underline the vulnerability of global transport systems to geopolitical events, emphasizing the need for strategic adaptations to mitigate these risks.</a:t>
                      </a:r>
                      <a:r>
                        <a:rPr lang="sk-SK" sz="3200" baseline="0" dirty="0">
                          <a:solidFill>
                            <a:srgbClr val="002060"/>
                          </a:solidFill>
                          <a:latin typeface="Arial"/>
                          <a:cs typeface="Arial"/>
                        </a:rPr>
                        <a:t> </a:t>
                      </a:r>
                      <a:r>
                        <a:rPr lang="en-GB" sz="3200" dirty="0">
                          <a:solidFill>
                            <a:srgbClr val="002060"/>
                          </a:solidFill>
                          <a:latin typeface="Arial"/>
                          <a:cs typeface="Arial"/>
                        </a:rPr>
                        <a:t>The study underscores the need for enhanced risk management strategies in international trade and logistics, particularly in response to geopolitical disruptions. Companies and policymakers must prioritize the diversification of trade routes, particularly in maritime and air transport, to minimize the impact of geopolitical conflicts. The significant shifts in EU-Russia trade and the restructuring of transportation networks highlight the importance of developing resilient supply chains and alternative logistics solutions. Additionally, the findings emphasize the need for increased investments in infrastructure protection and security measures to safeguard road and rail transport from potential geopolitical risks.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45944">
                <a:tc gridSpan="2" vMerge="1">
                  <a:txBody>
                    <a:bodyPr/>
                    <a:lstStyle/>
                    <a:p>
                      <a:endParaRPr lang="sk-SK"/>
                    </a:p>
                  </a:txBody>
                  <a:tcPr/>
                </a:tc>
                <a:tc hMerge="1" vMerge="1">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en-GB"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999162744"/>
                  </a:ext>
                </a:extLst>
              </a:tr>
              <a:tr h="1839361">
                <a:tc gridSpan="3">
                  <a:txBody>
                    <a:bodyPr/>
                    <a:lstStyle/>
                    <a:p>
                      <a:pPr algn="l">
                        <a:lnSpc>
                          <a:spcPts val="1000"/>
                        </a:lnSpc>
                        <a:spcBef>
                          <a:spcPts val="1000"/>
                        </a:spcBef>
                        <a:spcAft>
                          <a:spcPts val="1200"/>
                        </a:spcAft>
                      </a:pPr>
                      <a:endParaRPr kumimoji="0" lang="en-GB" sz="3200" b="0" i="0" u="none" strike="noStrike" kern="1200" cap="none" spc="0" normalizeH="0" baseline="0" noProof="0" dirty="0">
                        <a:ln>
                          <a:noFill/>
                        </a:ln>
                        <a:solidFill>
                          <a:srgbClr val="002060"/>
                        </a:solidFill>
                        <a:effectLst/>
                        <a:uLnTx/>
                        <a:uFillTx/>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marL="0" marR="0" indent="0" algn="l" defTabSz="3239902" rtl="0" eaLnBrk="1" fontAlgn="auto" latinLnBrk="0" hangingPunct="1">
                        <a:lnSpc>
                          <a:spcPct val="100000"/>
                        </a:lnSpc>
                        <a:spcBef>
                          <a:spcPts val="0"/>
                        </a:spcBef>
                        <a:spcAft>
                          <a:spcPts val="0"/>
                        </a:spcAft>
                        <a:buClrTx/>
                        <a:buSzTx/>
                        <a:buFontTx/>
                        <a:buNone/>
                        <a:tabLst/>
                        <a:defRPr/>
                      </a:pPr>
                      <a:endParaRPr lang="sk-SK" sz="320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86345650"/>
                  </a:ext>
                </a:extLst>
              </a:tr>
              <a:tr h="565775">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endParaRPr kumimoji="0" lang="sk-SK" sz="2800" b="0" i="0" u="none" strike="noStrike" kern="1200" cap="none" spc="0" normalizeH="0" baseline="0" noProof="0" dirty="0">
                        <a:ln>
                          <a:noFill/>
                        </a:ln>
                        <a:solidFill>
                          <a:srgbClr val="002060"/>
                        </a:solidFill>
                        <a:effectLst/>
                        <a:uLnTx/>
                        <a:uFillTx/>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686667796"/>
                  </a:ext>
                </a:extLst>
              </a:tr>
              <a:tr h="545944">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endParaRPr kumimoji="0" lang="sk-SK" sz="2800" b="0" i="0" u="none" strike="noStrike" kern="1200" cap="none" spc="0" normalizeH="0" baseline="0" noProof="0" dirty="0">
                        <a:ln>
                          <a:noFill/>
                        </a:ln>
                        <a:solidFill>
                          <a:srgbClr val="002060"/>
                        </a:solidFill>
                        <a:effectLst/>
                        <a:uLnTx/>
                        <a:uFillTx/>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3087815062"/>
              </p:ext>
            </p:extLst>
          </p:nvPr>
        </p:nvGraphicFramePr>
        <p:xfrm>
          <a:off x="1317618" y="35821790"/>
          <a:ext cx="29882850" cy="4245489"/>
        </p:xfrm>
        <a:graphic>
          <a:graphicData uri="http://schemas.openxmlformats.org/drawingml/2006/table">
            <a:tbl>
              <a:tblPr firstRow="1" bandRow="1">
                <a:tableStyleId>{5C22544A-7EE6-4342-B048-85BDC9FD1C3A}</a:tableStyleId>
              </a:tblPr>
              <a:tblGrid>
                <a:gridCol w="29882850">
                  <a:extLst>
                    <a:ext uri="{9D8B030D-6E8A-4147-A177-3AD203B41FA5}">
                      <a16:colId xmlns:a16="http://schemas.microsoft.com/office/drawing/2014/main" val="3004831674"/>
                    </a:ext>
                  </a:extLst>
                </a:gridCol>
              </a:tblGrid>
              <a:tr h="1215929">
                <a:tc>
                  <a:txBody>
                    <a:bodyPr/>
                    <a:lstStyle/>
                    <a:p>
                      <a:pPr algn="ctr"/>
                      <a:r>
                        <a:rPr lang="en-GB" sz="4500" cap="small" baseline="0" noProof="0" dirty="0">
                          <a:solidFill>
                            <a:schemeClr val="bg1"/>
                          </a:solidFill>
                          <a:latin typeface="Arial" panose="020B0604020202020204" pitchFamily="34" charset="0"/>
                          <a:cs typeface="Arial" panose="020B0604020202020204" pitchFamily="34" charset="0"/>
                        </a:rPr>
                        <a:t>conclusion &amp; implementation path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029560">
                <a:tc>
                  <a:txBody>
                    <a:bodyPr/>
                    <a:lstStyle/>
                    <a:p>
                      <a:r>
                        <a:rPr lang="en-GB" sz="3200" noProof="0" dirty="0">
                          <a:latin typeface="Arial" panose="020B0604020202020204" pitchFamily="34" charset="0"/>
                          <a:cs typeface="Arial" panose="020B0604020202020204" pitchFamily="34" charset="0"/>
                        </a:rPr>
                        <a:t>This study demonstrates that geopolitical risks, particularly the Russia-Ukraine conflict, significantly disrupt international trade and transportation, with EU-Russia trade plummeting and transport volumes impacted across maritime, air, and road modes. However, intra-EU trade increased, emphasizing the growing importance of regional logistics networks. The risk of </a:t>
                      </a:r>
                      <a:r>
                        <a:rPr lang="en-GB" sz="3200" noProof="0" dirty="0" err="1">
                          <a:latin typeface="Arial" panose="020B0604020202020204" pitchFamily="34" charset="0"/>
                          <a:cs typeface="Arial" panose="020B0604020202020204" pitchFamily="34" charset="0"/>
                        </a:rPr>
                        <a:t>deglobalization</a:t>
                      </a:r>
                      <a:r>
                        <a:rPr lang="en-GB" sz="3200" noProof="0" dirty="0">
                          <a:latin typeface="Arial" panose="020B0604020202020204" pitchFamily="34" charset="0"/>
                          <a:cs typeface="Arial" panose="020B0604020202020204" pitchFamily="34" charset="0"/>
                        </a:rPr>
                        <a:t>, driven by geopolitical tensions, poses a threat to global economic integration, though countries are strengthening resilience through energy diversification and innovative logistics solutions. Future research should focus on the long-term effects of geopolitical risks on trade patterns and the role of technology in enhancing transport system resilience.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637215341"/>
              </p:ext>
            </p:extLst>
          </p:nvPr>
        </p:nvGraphicFramePr>
        <p:xfrm>
          <a:off x="1295295" y="40065650"/>
          <a:ext cx="29905173" cy="2377440"/>
        </p:xfrm>
        <a:graphic>
          <a:graphicData uri="http://schemas.openxmlformats.org/drawingml/2006/table">
            <a:tbl>
              <a:tblPr firstRow="1" bandRow="1">
                <a:tableStyleId>{5C22544A-7EE6-4342-B048-85BDC9FD1C3A}</a:tableStyleId>
              </a:tblPr>
              <a:tblGrid>
                <a:gridCol w="29905173">
                  <a:extLst>
                    <a:ext uri="{9D8B030D-6E8A-4147-A177-3AD203B41FA5}">
                      <a16:colId xmlns:a16="http://schemas.microsoft.com/office/drawing/2014/main" val="3004831674"/>
                    </a:ext>
                  </a:extLst>
                </a:gridCol>
              </a:tblGrid>
              <a:tr h="570378">
                <a:tc>
                  <a:txBody>
                    <a:bodyPr/>
                    <a:lstStyle/>
                    <a:p>
                      <a:pPr algn="ctr"/>
                      <a:r>
                        <a:rPr lang="en-GB" sz="4500" cap="small" baseline="0" noProof="0" dirty="0">
                          <a:latin typeface="Arial" panose="020B0604020202020204" pitchFamily="34" charset="0"/>
                          <a:cs typeface="Arial" panose="020B0604020202020204" pitchFamily="34" charset="0"/>
                        </a:rPr>
                        <a:t>acknowledgements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1484359">
                <a:tc>
                  <a:txBody>
                    <a:bodyPr/>
                    <a:lstStyle/>
                    <a:p>
                      <a:pPr lvl="0">
                        <a:buNone/>
                      </a:pPr>
                      <a:r>
                        <a:rPr lang="en-GB" sz="3200" kern="1200" noProof="0" dirty="0">
                          <a:solidFill>
                            <a:srgbClr val="002060"/>
                          </a:solidFill>
                          <a:latin typeface="Arial"/>
                          <a:ea typeface="+mn-ea"/>
                          <a:cs typeface="Arial"/>
                        </a:rPr>
                        <a:t>This contribution was undertaken as a part of the projects: VEGA 1/0333/24 Innovative business models in the urban circular economy and 17040 Memorandum of NUT China - UNIZA Slovakia on the cooperation in education for transportation engineering and in technology transfer.</a:t>
                      </a:r>
                    </a:p>
                    <a:p>
                      <a:pPr lvl="0">
                        <a:buNone/>
                      </a:pPr>
                      <a:endParaRPr lang="en-GB" sz="3500" kern="1200" noProof="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4"/>
          <a:stretch>
            <a:fillRect/>
          </a:stretch>
        </p:blipFill>
        <p:spPr>
          <a:xfrm>
            <a:off x="25460069" y="-158635"/>
            <a:ext cx="6822254" cy="2870417"/>
          </a:xfrm>
          <a:prstGeom prst="rect">
            <a:avLst/>
          </a:prstGeom>
        </p:spPr>
      </p:pic>
      <p:pic>
        <p:nvPicPr>
          <p:cNvPr id="1026" name="Picture 2" descr="Home - Eurostat">
            <a:extLst>
              <a:ext uri="{FF2B5EF4-FFF2-40B4-BE49-F238E27FC236}">
                <a16:creationId xmlns:a16="http://schemas.microsoft.com/office/drawing/2014/main" id="{8DC097F1-5847-8858-7C13-8BE07F6A0D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380941" y="13554255"/>
            <a:ext cx="4690291" cy="154343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World Trade Organization (WTO) - Overview, Structure, Functions">
            <a:extLst>
              <a:ext uri="{FF2B5EF4-FFF2-40B4-BE49-F238E27FC236}">
                <a16:creationId xmlns:a16="http://schemas.microsoft.com/office/drawing/2014/main" id="{F4F77A3F-2FB2-8EE0-F907-CA5C88170E0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489993" y="14810190"/>
            <a:ext cx="4068521" cy="154158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949BE0F4-37E7-BF15-B867-A8DAD5BE9D4B}"/>
              </a:ext>
            </a:extLst>
          </p:cNvPr>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26489993" y="16527957"/>
            <a:ext cx="4068521" cy="1034623"/>
          </a:xfrm>
          <a:prstGeom prst="rect">
            <a:avLst/>
          </a:prstGeom>
          <a:noFill/>
          <a:extLst>
            <a:ext uri="{909E8E84-426E-40DD-AFC4-6F175D3DCCD1}">
              <a14:hiddenFill xmlns:a14="http://schemas.microsoft.com/office/drawing/2010/main">
                <a:solidFill>
                  <a:srgbClr val="FFFFFF"/>
                </a:solidFill>
              </a14:hiddenFill>
            </a:ext>
          </a:extLst>
        </p:spPr>
      </p:pic>
      <p:pic>
        <p:nvPicPr>
          <p:cNvPr id="8" name="Obrázok 7">
            <a:extLst>
              <a:ext uri="{FF2B5EF4-FFF2-40B4-BE49-F238E27FC236}">
                <a16:creationId xmlns:a16="http://schemas.microsoft.com/office/drawing/2014/main" id="{16FE9291-36D0-DBC7-CCD9-85CA3D1FA74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504142" y="21499010"/>
            <a:ext cx="9468657" cy="4162216"/>
          </a:xfrm>
          <a:prstGeom prst="rect">
            <a:avLst/>
          </a:prstGeom>
        </p:spPr>
      </p:pic>
      <p:pic>
        <p:nvPicPr>
          <p:cNvPr id="9" name="Obrázok 8">
            <a:extLst>
              <a:ext uri="{FF2B5EF4-FFF2-40B4-BE49-F238E27FC236}">
                <a16:creationId xmlns:a16="http://schemas.microsoft.com/office/drawing/2014/main" id="{98365F0F-FB79-D8DC-A407-0DC698568CE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300041" y="20968936"/>
            <a:ext cx="11541760" cy="4876996"/>
          </a:xfrm>
          <a:prstGeom prst="rect">
            <a:avLst/>
          </a:prstGeom>
        </p:spPr>
      </p:pic>
      <p:pic>
        <p:nvPicPr>
          <p:cNvPr id="10" name="Obrázok 9" descr="Line chart showing EU trade in goods with Russia from Q1 2021 to Q3 2024. Two lines represent imports and exports as percentage share in extra-EU trade, seasonally adjusted.">
            <a:extLst>
              <a:ext uri="{FF2B5EF4-FFF2-40B4-BE49-F238E27FC236}">
                <a16:creationId xmlns:a16="http://schemas.microsoft.com/office/drawing/2014/main" id="{5B213515-EF75-DE48-B010-43E22E00A5BE}"/>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248797" y="27914662"/>
            <a:ext cx="10340678" cy="5653692"/>
          </a:xfrm>
          <a:prstGeom prst="rect">
            <a:avLst/>
          </a:prstGeom>
          <a:noFill/>
          <a:ln>
            <a:noFill/>
          </a:ln>
        </p:spPr>
      </p:pic>
      <p:pic>
        <p:nvPicPr>
          <p:cNvPr id="11" name="Obrázok 10" descr="Vertical stacked bar chart showing EU-Russia's trade balance in billion euros per product group over the quarters from Q1 2021 to Q3 2024.">
            <a:extLst>
              <a:ext uri="{FF2B5EF4-FFF2-40B4-BE49-F238E27FC236}">
                <a16:creationId xmlns:a16="http://schemas.microsoft.com/office/drawing/2014/main" id="{941CDFC7-DC77-3B51-D798-3B178129D7DD}"/>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1750253" y="27292130"/>
            <a:ext cx="11034475" cy="6276224"/>
          </a:xfrm>
          <a:prstGeom prst="rect">
            <a:avLst/>
          </a:prstGeom>
          <a:noFill/>
          <a:ln>
            <a:noFill/>
          </a:ln>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8752</TotalTime>
  <Words>834</Words>
  <Application>Microsoft Macintosh PowerPoint</Application>
  <PresentationFormat>Vlastná</PresentationFormat>
  <Paragraphs>60</Paragraphs>
  <Slides>1</Slides>
  <Notes>1</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1</vt:i4>
      </vt:variant>
    </vt:vector>
  </HeadingPairs>
  <TitlesOfParts>
    <vt:vector size="6" baseType="lpstr">
      <vt:lpstr>Aptos</vt:lpstr>
      <vt:lpstr>Aptos Display</vt:lpstr>
      <vt:lpstr>Arial</vt:lpstr>
      <vt:lpstr>Times New Roman</vt:lpstr>
      <vt:lpstr>Motív Office</vt:lpstr>
      <vt:lpstr>Geopolitical Risk and Its Measurable Impacts on International Trade and Transport Systems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Geopolitical Risk and Its Measurable Impacts on International Trade and Transport Systems</dc:title>
  <dc:creator>Katarína Poláčková</dc:creator>
  <cp:lastModifiedBy>Maryna Konovalova</cp:lastModifiedBy>
  <cp:revision>13</cp:revision>
  <dcterms:created xsi:type="dcterms:W3CDTF">2024-08-16T05:44:32Z</dcterms:created>
  <dcterms:modified xsi:type="dcterms:W3CDTF">2025-04-03T19:04:56Z</dcterms:modified>
</cp:coreProperties>
</file>