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4630400" cy="8229600"/>
  <p:notesSz cx="8229600" cy="14630400"/>
  <p:embeddedFontLst>
    <p:embeddedFont>
      <p:font typeface="Cabin" panose="020B0604020202020204" charset="-18"/>
      <p:regular r:id="rId13"/>
    </p:embeddedFont>
    <p:embeddedFont>
      <p:font typeface="Unbounded" panose="020B0604020202020204" charset="-18"/>
      <p:regular r:id="rId14"/>
    </p:embeddedFont>
  </p:embeddedFontLst>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5" d="100"/>
          <a:sy n="55" d="100"/>
        </p:scale>
        <p:origin x="8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125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112836"/>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0902" y="934164"/>
            <a:ext cx="7594997" cy="3904774"/>
          </a:xfrm>
          <a:prstGeom prst="rect">
            <a:avLst/>
          </a:prstGeom>
          <a:noFill/>
          <a:ln/>
        </p:spPr>
        <p:txBody>
          <a:bodyPr wrap="square" lIns="0" tIns="0" rIns="0" bIns="0" rtlCol="0" anchor="t"/>
          <a:lstStyle/>
          <a:p>
            <a:pPr marL="0" indent="0" algn="l">
              <a:lnSpc>
                <a:spcPts val="5100"/>
              </a:lnSpc>
              <a:buNone/>
            </a:pPr>
            <a:r>
              <a:rPr lang="en-US" sz="4100" dirty="0">
                <a:solidFill>
                  <a:srgbClr val="FFFFFF"/>
                </a:solidFill>
                <a:latin typeface="Unbounded" pitchFamily="34" charset="0"/>
                <a:ea typeface="Unbounded" pitchFamily="34" charset="-122"/>
                <a:cs typeface="Unbounded" pitchFamily="34" charset="-120"/>
              </a:rPr>
              <a:t>Economic Growth and Transport Emissions: Testing the Environmental Kuznets Curve in Austria and the Netherlands</a:t>
            </a:r>
            <a:endParaRPr lang="en-US" sz="4100" dirty="0"/>
          </a:p>
        </p:txBody>
      </p:sp>
      <p:sp>
        <p:nvSpPr>
          <p:cNvPr id="4" name="Text 1"/>
          <p:cNvSpPr/>
          <p:nvPr/>
        </p:nvSpPr>
        <p:spPr>
          <a:xfrm>
            <a:off x="6260902" y="5170884"/>
            <a:ext cx="7594997" cy="2124551"/>
          </a:xfrm>
          <a:prstGeom prst="rect">
            <a:avLst/>
          </a:prstGeom>
          <a:noFill/>
          <a:ln/>
        </p:spPr>
        <p:txBody>
          <a:bodyPr wrap="square" lIns="0" tIns="0" rIns="0" bIns="0" rtlCol="0" anchor="t"/>
          <a:lstStyle/>
          <a:p>
            <a:pPr marL="0" indent="0" algn="l">
              <a:lnSpc>
                <a:spcPts val="2750"/>
              </a:lnSpc>
              <a:buNone/>
            </a:pPr>
            <a:r>
              <a:rPr lang="hu-HU" sz="1700" dirty="0" err="1">
                <a:solidFill>
                  <a:srgbClr val="CAD6DE"/>
                </a:solidFill>
                <a:latin typeface="Cabin" pitchFamily="34" charset="0"/>
                <a:ea typeface="Cabin" pitchFamily="34" charset="-122"/>
                <a:cs typeface="Cabin" pitchFamily="34" charset="-120"/>
              </a:rPr>
              <a:t>Ammar</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Al-lami</a:t>
            </a:r>
            <a:r>
              <a:rPr lang="hu-HU" sz="1700" dirty="0">
                <a:solidFill>
                  <a:srgbClr val="CAD6DE"/>
                </a:solidFill>
                <a:latin typeface="Cabin" pitchFamily="34" charset="0"/>
                <a:ea typeface="Cabin" pitchFamily="34" charset="-122"/>
                <a:cs typeface="Cabin" pitchFamily="34" charset="-120"/>
              </a:rPr>
              <a:t> </a:t>
            </a:r>
            <a:r>
              <a:rPr lang="hu-HU" sz="1700" baseline="30000" dirty="0">
                <a:solidFill>
                  <a:srgbClr val="CAD6DE"/>
                </a:solidFill>
                <a:latin typeface="Cabin" pitchFamily="34" charset="0"/>
                <a:ea typeface="Cabin" pitchFamily="34" charset="-122"/>
                <a:cs typeface="Cabin" pitchFamily="34" charset="-120"/>
              </a:rPr>
              <a:t>a</a:t>
            </a:r>
            <a:r>
              <a:rPr lang="hu-HU" sz="1700" dirty="0">
                <a:solidFill>
                  <a:srgbClr val="CAD6DE"/>
                </a:solidFill>
                <a:latin typeface="Cabin" pitchFamily="34" charset="0"/>
                <a:ea typeface="Cabin" pitchFamily="34" charset="-122"/>
                <a:cs typeface="Cabin" pitchFamily="34" charset="-120"/>
              </a:rPr>
              <a:t>  Ádám Török </a:t>
            </a:r>
            <a:r>
              <a:rPr lang="hu-HU" sz="1700" baseline="30000" dirty="0" err="1">
                <a:solidFill>
                  <a:srgbClr val="CAD6DE"/>
                </a:solidFill>
                <a:latin typeface="Cabin" pitchFamily="34" charset="0"/>
                <a:ea typeface="Cabin" pitchFamily="34" charset="-122"/>
                <a:cs typeface="Cabin" pitchFamily="34" charset="-120"/>
              </a:rPr>
              <a:t>a,b</a:t>
            </a:r>
            <a:endParaRPr lang="hu-HU" sz="1700" baseline="30000" dirty="0">
              <a:solidFill>
                <a:srgbClr val="CAD6DE"/>
              </a:solidFill>
              <a:latin typeface="Cabin" pitchFamily="34" charset="0"/>
              <a:ea typeface="Cabin" pitchFamily="34" charset="-122"/>
              <a:cs typeface="Cabin" pitchFamily="34" charset="-120"/>
            </a:endParaRPr>
          </a:p>
          <a:p>
            <a:pPr marL="0" indent="0" algn="l">
              <a:lnSpc>
                <a:spcPts val="2750"/>
              </a:lnSpc>
              <a:buNone/>
            </a:pPr>
            <a:r>
              <a:rPr lang="hu-HU" sz="1700" baseline="30000" dirty="0">
                <a:solidFill>
                  <a:srgbClr val="CAD6DE"/>
                </a:solidFill>
                <a:latin typeface="Cabin" pitchFamily="34" charset="0"/>
                <a:ea typeface="Cabin" pitchFamily="34" charset="-122"/>
                <a:cs typeface="Cabin" pitchFamily="34" charset="-120"/>
              </a:rPr>
              <a:t>a</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Department</a:t>
            </a:r>
            <a:r>
              <a:rPr lang="hu-HU" sz="1700" dirty="0">
                <a:solidFill>
                  <a:srgbClr val="CAD6DE"/>
                </a:solidFill>
                <a:latin typeface="Cabin" pitchFamily="34" charset="0"/>
                <a:ea typeface="Cabin" pitchFamily="34" charset="-122"/>
                <a:cs typeface="Cabin" pitchFamily="34" charset="-120"/>
              </a:rPr>
              <a:t> of </a:t>
            </a:r>
            <a:r>
              <a:rPr lang="hu-HU" sz="1700" dirty="0" err="1">
                <a:solidFill>
                  <a:srgbClr val="CAD6DE"/>
                </a:solidFill>
                <a:latin typeface="Cabin" pitchFamily="34" charset="0"/>
                <a:ea typeface="Cabin" pitchFamily="34" charset="-122"/>
                <a:cs typeface="Cabin" pitchFamily="34" charset="-120"/>
              </a:rPr>
              <a:t>Transport</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Technology</a:t>
            </a:r>
            <a:r>
              <a:rPr lang="hu-HU" sz="1700" dirty="0">
                <a:solidFill>
                  <a:srgbClr val="CAD6DE"/>
                </a:solidFill>
                <a:latin typeface="Cabin" pitchFamily="34" charset="0"/>
                <a:ea typeface="Cabin" pitchFamily="34" charset="-122"/>
                <a:cs typeface="Cabin" pitchFamily="34" charset="-120"/>
              </a:rPr>
              <a:t> and </a:t>
            </a:r>
            <a:r>
              <a:rPr lang="hu-HU" sz="1700" dirty="0" err="1">
                <a:solidFill>
                  <a:srgbClr val="CAD6DE"/>
                </a:solidFill>
                <a:latin typeface="Cabin" pitchFamily="34" charset="0"/>
                <a:ea typeface="Cabin" pitchFamily="34" charset="-122"/>
                <a:cs typeface="Cabin" pitchFamily="34" charset="-120"/>
              </a:rPr>
              <a:t>Economics</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Faculty</a:t>
            </a:r>
            <a:r>
              <a:rPr lang="hu-HU" sz="1700" dirty="0">
                <a:solidFill>
                  <a:srgbClr val="CAD6DE"/>
                </a:solidFill>
                <a:latin typeface="Cabin" pitchFamily="34" charset="0"/>
                <a:ea typeface="Cabin" pitchFamily="34" charset="-122"/>
                <a:cs typeface="Cabin" pitchFamily="34" charset="-120"/>
              </a:rPr>
              <a:t> of Transportation Engineering and </a:t>
            </a:r>
            <a:r>
              <a:rPr lang="hu-HU" sz="1700" dirty="0" err="1">
                <a:solidFill>
                  <a:srgbClr val="CAD6DE"/>
                </a:solidFill>
                <a:latin typeface="Cabin" pitchFamily="34" charset="0"/>
                <a:ea typeface="Cabin" pitchFamily="34" charset="-122"/>
                <a:cs typeface="Cabin" pitchFamily="34" charset="-120"/>
              </a:rPr>
              <a:t>Vehicle</a:t>
            </a:r>
            <a:r>
              <a:rPr lang="hu-HU" sz="1700" dirty="0">
                <a:solidFill>
                  <a:srgbClr val="CAD6DE"/>
                </a:solidFill>
                <a:latin typeface="Cabin" pitchFamily="34" charset="0"/>
                <a:ea typeface="Cabin" pitchFamily="34" charset="-122"/>
                <a:cs typeface="Cabin" pitchFamily="34" charset="-120"/>
              </a:rPr>
              <a:t> Engineering, Budapest University of </a:t>
            </a:r>
            <a:r>
              <a:rPr lang="hu-HU" sz="1700" dirty="0" err="1">
                <a:solidFill>
                  <a:srgbClr val="CAD6DE"/>
                </a:solidFill>
                <a:latin typeface="Cabin" pitchFamily="34" charset="0"/>
                <a:ea typeface="Cabin" pitchFamily="34" charset="-122"/>
                <a:cs typeface="Cabin" pitchFamily="34" charset="-120"/>
              </a:rPr>
              <a:t>Technology</a:t>
            </a:r>
            <a:r>
              <a:rPr lang="hu-HU" sz="1700" dirty="0">
                <a:solidFill>
                  <a:srgbClr val="CAD6DE"/>
                </a:solidFill>
                <a:latin typeface="Cabin" pitchFamily="34" charset="0"/>
                <a:ea typeface="Cabin" pitchFamily="34" charset="-122"/>
                <a:cs typeface="Cabin" pitchFamily="34" charset="-120"/>
              </a:rPr>
              <a:t> and </a:t>
            </a:r>
            <a:r>
              <a:rPr lang="hu-HU" sz="1700" dirty="0" err="1">
                <a:solidFill>
                  <a:srgbClr val="CAD6DE"/>
                </a:solidFill>
                <a:latin typeface="Cabin" pitchFamily="34" charset="0"/>
                <a:ea typeface="Cabin" pitchFamily="34" charset="-122"/>
                <a:cs typeface="Cabin" pitchFamily="34" charset="-120"/>
              </a:rPr>
              <a:t>Economics</a:t>
            </a:r>
            <a:r>
              <a:rPr lang="hu-HU" sz="1700" dirty="0">
                <a:solidFill>
                  <a:srgbClr val="CAD6DE"/>
                </a:solidFill>
                <a:latin typeface="Cabin" pitchFamily="34" charset="0"/>
                <a:ea typeface="Cabin" pitchFamily="34" charset="-122"/>
                <a:cs typeface="Cabin" pitchFamily="34" charset="-120"/>
              </a:rPr>
              <a:t>, Műegyetem rkp. 3., H-1111 Budapest, Hungary</a:t>
            </a:r>
          </a:p>
          <a:p>
            <a:pPr marL="0" indent="0" algn="l">
              <a:lnSpc>
                <a:spcPts val="2750"/>
              </a:lnSpc>
              <a:buNone/>
            </a:pPr>
            <a:r>
              <a:rPr lang="hu-HU" sz="1700" dirty="0">
                <a:solidFill>
                  <a:srgbClr val="CAD6DE"/>
                </a:solidFill>
                <a:latin typeface="Cabin" pitchFamily="34" charset="0"/>
                <a:ea typeface="Cabin" pitchFamily="34" charset="-122"/>
                <a:cs typeface="Cabin" pitchFamily="34" charset="-120"/>
              </a:rPr>
              <a:t>torok.adam@kjk.bme.hu</a:t>
            </a:r>
          </a:p>
          <a:p>
            <a:pPr marL="0" indent="0" algn="l">
              <a:lnSpc>
                <a:spcPts val="2750"/>
              </a:lnSpc>
              <a:buNone/>
            </a:pPr>
            <a:r>
              <a:rPr lang="hu-HU" sz="1700" baseline="30000" dirty="0">
                <a:solidFill>
                  <a:srgbClr val="CAD6DE"/>
                </a:solidFill>
                <a:latin typeface="Cabin" pitchFamily="34" charset="0"/>
                <a:ea typeface="Cabin" pitchFamily="34" charset="-122"/>
                <a:cs typeface="Cabin" pitchFamily="34" charset="-120"/>
              </a:rPr>
              <a:t>b</a:t>
            </a:r>
            <a:r>
              <a:rPr lang="hu-HU" sz="1700" dirty="0">
                <a:solidFill>
                  <a:srgbClr val="CAD6DE"/>
                </a:solidFill>
                <a:latin typeface="Cabin" pitchFamily="34" charset="0"/>
                <a:ea typeface="Cabin" pitchFamily="34" charset="-122"/>
                <a:cs typeface="Cabin" pitchFamily="34" charset="-120"/>
              </a:rPr>
              <a:t> KTI - Institute </a:t>
            </a:r>
            <a:r>
              <a:rPr lang="hu-HU" sz="1700" dirty="0" err="1">
                <a:solidFill>
                  <a:srgbClr val="CAD6DE"/>
                </a:solidFill>
                <a:latin typeface="Cabin" pitchFamily="34" charset="0"/>
                <a:ea typeface="Cabin" pitchFamily="34" charset="-122"/>
                <a:cs typeface="Cabin" pitchFamily="34" charset="-120"/>
              </a:rPr>
              <a:t>for</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Transport</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Sciences</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Directorate</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for</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Strategic</a:t>
            </a:r>
            <a:r>
              <a:rPr lang="hu-HU" sz="1700" dirty="0">
                <a:solidFill>
                  <a:srgbClr val="CAD6DE"/>
                </a:solidFill>
                <a:latin typeface="Cabin" pitchFamily="34" charset="0"/>
                <a:ea typeface="Cabin" pitchFamily="34" charset="-122"/>
                <a:cs typeface="Cabin" pitchFamily="34" charset="-120"/>
              </a:rPr>
              <a:t> Research and </a:t>
            </a:r>
            <a:r>
              <a:rPr lang="hu-HU" sz="1700" dirty="0" err="1">
                <a:solidFill>
                  <a:srgbClr val="CAD6DE"/>
                </a:solidFill>
                <a:latin typeface="Cabin" pitchFamily="34" charset="0"/>
                <a:ea typeface="Cabin" pitchFamily="34" charset="-122"/>
                <a:cs typeface="Cabin" pitchFamily="34" charset="-120"/>
              </a:rPr>
              <a:t>Development</a:t>
            </a:r>
            <a:r>
              <a:rPr lang="hu-HU" sz="1700" dirty="0">
                <a:solidFill>
                  <a:srgbClr val="CAD6DE"/>
                </a:solidFill>
                <a:latin typeface="Cabin" pitchFamily="34" charset="0"/>
                <a:ea typeface="Cabin" pitchFamily="34" charset="-122"/>
                <a:cs typeface="Cabin" pitchFamily="34" charset="-120"/>
              </a:rPr>
              <a:t> Hungary, Budapest, H-1119 Than </a:t>
            </a:r>
            <a:r>
              <a:rPr lang="hu-HU" sz="1700" dirty="0" err="1">
                <a:solidFill>
                  <a:srgbClr val="CAD6DE"/>
                </a:solidFill>
                <a:latin typeface="Cabin" pitchFamily="34" charset="0"/>
                <a:ea typeface="Cabin" pitchFamily="34" charset="-122"/>
                <a:cs typeface="Cabin" pitchFamily="34" charset="-120"/>
              </a:rPr>
              <a:t>Karoly</a:t>
            </a:r>
            <a:r>
              <a:rPr lang="hu-HU" sz="1700" dirty="0">
                <a:solidFill>
                  <a:srgbClr val="CAD6DE"/>
                </a:solidFill>
                <a:latin typeface="Cabin" pitchFamily="34" charset="0"/>
                <a:ea typeface="Cabin" pitchFamily="34" charset="-122"/>
                <a:cs typeface="Cabin" pitchFamily="34" charset="-120"/>
              </a:rPr>
              <a:t> </a:t>
            </a:r>
            <a:r>
              <a:rPr lang="hu-HU" sz="1700" dirty="0" err="1">
                <a:solidFill>
                  <a:srgbClr val="CAD6DE"/>
                </a:solidFill>
                <a:latin typeface="Cabin" pitchFamily="34" charset="0"/>
                <a:ea typeface="Cabin" pitchFamily="34" charset="-122"/>
                <a:cs typeface="Cabin" pitchFamily="34" charset="-120"/>
              </a:rPr>
              <a:t>str</a:t>
            </a:r>
            <a:r>
              <a:rPr lang="hu-HU" sz="1700" dirty="0">
                <a:solidFill>
                  <a:srgbClr val="CAD6DE"/>
                </a:solidFill>
                <a:latin typeface="Cabin" pitchFamily="34" charset="0"/>
                <a:ea typeface="Cabin" pitchFamily="34" charset="-122"/>
                <a:cs typeface="Cabin" pitchFamily="34" charset="-120"/>
              </a:rPr>
              <a:t> 3-5.</a:t>
            </a:r>
          </a:p>
          <a:p>
            <a:pPr marL="0" indent="0" algn="l">
              <a:lnSpc>
                <a:spcPts val="2750"/>
              </a:lnSpc>
              <a:buNone/>
            </a:pPr>
            <a:r>
              <a:rPr lang="hu-HU" sz="1700" dirty="0">
                <a:solidFill>
                  <a:srgbClr val="CAD6DE"/>
                </a:solidFill>
                <a:latin typeface="Cabin" pitchFamily="34" charset="0"/>
                <a:ea typeface="Cabin" pitchFamily="34" charset="-122"/>
                <a:cs typeface="Cabin" pitchFamily="34" charset="-120"/>
              </a:rPr>
              <a:t>torok.adam@kti.hu</a:t>
            </a:r>
          </a:p>
        </p:txBody>
      </p:sp>
      <p:sp>
        <p:nvSpPr>
          <p:cNvPr id="5" name="Téglalap 4">
            <a:extLst>
              <a:ext uri="{FF2B5EF4-FFF2-40B4-BE49-F238E27FC236}">
                <a16:creationId xmlns:a16="http://schemas.microsoft.com/office/drawing/2014/main" id="{8CEC45CF-1B2F-58DA-9158-75B8D4268E70}"/>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37724" y="1750695"/>
            <a:ext cx="12954952" cy="1408033"/>
          </a:xfrm>
          <a:prstGeom prst="rect">
            <a:avLst/>
          </a:prstGeom>
          <a:noFill/>
          <a:ln/>
        </p:spPr>
        <p:txBody>
          <a:bodyPr wrap="square" lIns="0" tIns="0" rIns="0" bIns="0" rtlCol="0" anchor="t"/>
          <a:lstStyle/>
          <a:p>
            <a:pPr marL="0" indent="0" algn="l">
              <a:lnSpc>
                <a:spcPts val="5500"/>
              </a:lnSpc>
              <a:buNone/>
            </a:pPr>
            <a:r>
              <a:rPr lang="en-US" sz="4400" dirty="0">
                <a:solidFill>
                  <a:srgbClr val="FFFFFF"/>
                </a:solidFill>
                <a:latin typeface="Unbounded" pitchFamily="34" charset="0"/>
                <a:ea typeface="Unbounded" pitchFamily="34" charset="-122"/>
                <a:cs typeface="Unbounded" pitchFamily="34" charset="-120"/>
              </a:rPr>
              <a:t>Introduction to the Environmental Kuznets Curve and Its Relevance</a:t>
            </a:r>
            <a:endParaRPr lang="en-US" sz="4400" dirty="0"/>
          </a:p>
        </p:txBody>
      </p:sp>
      <p:sp>
        <p:nvSpPr>
          <p:cNvPr id="3" name="Text 1"/>
          <p:cNvSpPr/>
          <p:nvPr/>
        </p:nvSpPr>
        <p:spPr>
          <a:xfrm>
            <a:off x="837724" y="3757017"/>
            <a:ext cx="4336018"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Unbounded" pitchFamily="34" charset="0"/>
                <a:ea typeface="Unbounded" pitchFamily="34" charset="-122"/>
                <a:cs typeface="Unbounded" pitchFamily="34" charset="-120"/>
              </a:rPr>
              <a:t>EKC Hypothesis Overview</a:t>
            </a:r>
            <a:endParaRPr lang="en-US" sz="2200" dirty="0"/>
          </a:p>
        </p:txBody>
      </p:sp>
      <p:sp>
        <p:nvSpPr>
          <p:cNvPr id="4" name="Text 2"/>
          <p:cNvSpPr/>
          <p:nvPr/>
        </p:nvSpPr>
        <p:spPr>
          <a:xfrm>
            <a:off x="837724" y="4348282"/>
            <a:ext cx="6185535" cy="1915120"/>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The EKC posits that environmental degradation initially worsens with rising income, but improves as economic development matures beyond a threshold. This study applies EKC to transport CO₂ emissions in Austria and the Netherlands, important contributors to EU climate goals.</a:t>
            </a:r>
            <a:endParaRPr lang="en-US" sz="1850" dirty="0"/>
          </a:p>
        </p:txBody>
      </p:sp>
      <p:sp>
        <p:nvSpPr>
          <p:cNvPr id="5" name="Text 3"/>
          <p:cNvSpPr/>
          <p:nvPr/>
        </p:nvSpPr>
        <p:spPr>
          <a:xfrm>
            <a:off x="7614761" y="3757017"/>
            <a:ext cx="5603200"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Unbounded" pitchFamily="34" charset="0"/>
                <a:ea typeface="Unbounded" pitchFamily="34" charset="-122"/>
                <a:cs typeface="Unbounded" pitchFamily="34" charset="-120"/>
              </a:rPr>
              <a:t>Significance for EU Climate Policy</a:t>
            </a:r>
            <a:endParaRPr lang="en-US" sz="2200" dirty="0"/>
          </a:p>
        </p:txBody>
      </p:sp>
      <p:sp>
        <p:nvSpPr>
          <p:cNvPr id="6" name="Text 4"/>
          <p:cNvSpPr/>
          <p:nvPr/>
        </p:nvSpPr>
        <p:spPr>
          <a:xfrm>
            <a:off x="7614761" y="4348282"/>
            <a:ext cx="6185535" cy="1915120"/>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Transport is a major source of greenhouse gases, and understanding emission trends linked to GDP helps design targeted policies. Austria and the Netherlands display differing growth-emissions dynamics reflecting their energy policies and economic structures.</a:t>
            </a:r>
            <a:endParaRPr lang="en-US" sz="1850" dirty="0"/>
          </a:p>
        </p:txBody>
      </p:sp>
      <p:sp>
        <p:nvSpPr>
          <p:cNvPr id="7" name="Téglalap 6">
            <a:extLst>
              <a:ext uri="{FF2B5EF4-FFF2-40B4-BE49-F238E27FC236}">
                <a16:creationId xmlns:a16="http://schemas.microsoft.com/office/drawing/2014/main" id="{9AC553A6-1FBE-EC6D-07DD-E4FA6B52BBFE}"/>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48388" y="773192"/>
            <a:ext cx="7820025" cy="1668780"/>
          </a:xfrm>
          <a:prstGeom prst="rect">
            <a:avLst/>
          </a:prstGeom>
          <a:noFill/>
          <a:ln/>
        </p:spPr>
        <p:txBody>
          <a:bodyPr wrap="square" lIns="0" tIns="0" rIns="0" bIns="0" rtlCol="0" anchor="t"/>
          <a:lstStyle/>
          <a:p>
            <a:pPr marL="0" indent="0" algn="l">
              <a:lnSpc>
                <a:spcPts val="4350"/>
              </a:lnSpc>
              <a:buNone/>
            </a:pPr>
            <a:r>
              <a:rPr lang="en-US" sz="3500" dirty="0">
                <a:solidFill>
                  <a:srgbClr val="FFFFFF"/>
                </a:solidFill>
                <a:latin typeface="Unbounded" pitchFamily="34" charset="0"/>
                <a:ea typeface="Unbounded" pitchFamily="34" charset="-122"/>
                <a:cs typeface="Unbounded" pitchFamily="34" charset="-120"/>
              </a:rPr>
              <a:t>Literature Review: EKC in Transport Emissions and Economic Growth</a:t>
            </a:r>
            <a:endParaRPr lang="en-US" sz="3500" dirty="0"/>
          </a:p>
        </p:txBody>
      </p:sp>
      <p:sp>
        <p:nvSpPr>
          <p:cNvPr id="4" name="Shape 1"/>
          <p:cNvSpPr/>
          <p:nvPr/>
        </p:nvSpPr>
        <p:spPr>
          <a:xfrm>
            <a:off x="6148388" y="2725698"/>
            <a:ext cx="3815477" cy="2863810"/>
          </a:xfrm>
          <a:prstGeom prst="roundRect">
            <a:avLst>
              <a:gd name="adj" fmla="val 991"/>
            </a:avLst>
          </a:prstGeom>
          <a:solidFill>
            <a:srgbClr val="304755"/>
          </a:solidFill>
          <a:ln/>
        </p:spPr>
        <p:txBody>
          <a:bodyPr/>
          <a:lstStyle/>
          <a:p>
            <a:endParaRPr lang="hu-HU"/>
          </a:p>
        </p:txBody>
      </p:sp>
      <p:sp>
        <p:nvSpPr>
          <p:cNvPr id="5" name="Text 2"/>
          <p:cNvSpPr/>
          <p:nvPr/>
        </p:nvSpPr>
        <p:spPr>
          <a:xfrm>
            <a:off x="6337459" y="2914769"/>
            <a:ext cx="3437334" cy="556260"/>
          </a:xfrm>
          <a:prstGeom prst="rect">
            <a:avLst/>
          </a:prstGeom>
          <a:noFill/>
          <a:ln/>
        </p:spPr>
        <p:txBody>
          <a:bodyPr wrap="square" lIns="0" tIns="0" rIns="0" bIns="0" rtlCol="0" anchor="t"/>
          <a:lstStyle/>
          <a:p>
            <a:pPr marL="0" indent="0" algn="l">
              <a:lnSpc>
                <a:spcPts val="2150"/>
              </a:lnSpc>
              <a:buNone/>
            </a:pPr>
            <a:r>
              <a:rPr lang="en-US" sz="1750" dirty="0">
                <a:solidFill>
                  <a:srgbClr val="CAD6DE"/>
                </a:solidFill>
                <a:latin typeface="Unbounded" pitchFamily="34" charset="0"/>
                <a:ea typeface="Unbounded" pitchFamily="34" charset="-122"/>
                <a:cs typeface="Unbounded" pitchFamily="34" charset="-120"/>
              </a:rPr>
              <a:t>Global and European Insights</a:t>
            </a:r>
            <a:endParaRPr lang="en-US" sz="1750" dirty="0"/>
          </a:p>
        </p:txBody>
      </p:sp>
      <p:sp>
        <p:nvSpPr>
          <p:cNvPr id="6" name="Text 3"/>
          <p:cNvSpPr/>
          <p:nvPr/>
        </p:nvSpPr>
        <p:spPr>
          <a:xfrm>
            <a:off x="6337459" y="3584496"/>
            <a:ext cx="3437334" cy="1815941"/>
          </a:xfrm>
          <a:prstGeom prst="rect">
            <a:avLst/>
          </a:prstGeom>
          <a:noFill/>
          <a:ln/>
        </p:spPr>
        <p:txBody>
          <a:bodyPr wrap="square" lIns="0" tIns="0" rIns="0" bIns="0" rtlCol="0" anchor="t"/>
          <a:lstStyle/>
          <a:p>
            <a:pPr marL="0" indent="0" algn="l">
              <a:lnSpc>
                <a:spcPts val="2350"/>
              </a:lnSpc>
              <a:buNone/>
            </a:pPr>
            <a:r>
              <a:rPr lang="en-US" sz="1450" dirty="0">
                <a:solidFill>
                  <a:srgbClr val="CAD6DE"/>
                </a:solidFill>
                <a:latin typeface="Cabin" pitchFamily="34" charset="0"/>
                <a:ea typeface="Cabin" pitchFamily="34" charset="-122"/>
                <a:cs typeface="Cabin" pitchFamily="34" charset="-120"/>
              </a:rPr>
              <a:t>Transport accounts for about 23% of global CO₂ emissions. EKC findings vary by sector; while energy and industry often confirm EKC patterns, transport emissions tend to resist decline due to urbanization and freight demands.</a:t>
            </a:r>
            <a:endParaRPr lang="en-US" sz="1450" dirty="0"/>
          </a:p>
        </p:txBody>
      </p:sp>
      <p:sp>
        <p:nvSpPr>
          <p:cNvPr id="7" name="Shape 4"/>
          <p:cNvSpPr/>
          <p:nvPr/>
        </p:nvSpPr>
        <p:spPr>
          <a:xfrm>
            <a:off x="10152936" y="2725698"/>
            <a:ext cx="3815477" cy="2863810"/>
          </a:xfrm>
          <a:prstGeom prst="roundRect">
            <a:avLst>
              <a:gd name="adj" fmla="val 991"/>
            </a:avLst>
          </a:prstGeom>
          <a:solidFill>
            <a:srgbClr val="304755"/>
          </a:solidFill>
          <a:ln/>
        </p:spPr>
        <p:txBody>
          <a:bodyPr/>
          <a:lstStyle/>
          <a:p>
            <a:endParaRPr lang="hu-HU"/>
          </a:p>
        </p:txBody>
      </p:sp>
      <p:sp>
        <p:nvSpPr>
          <p:cNvPr id="8" name="Text 5"/>
          <p:cNvSpPr/>
          <p:nvPr/>
        </p:nvSpPr>
        <p:spPr>
          <a:xfrm>
            <a:off x="10342007" y="2914769"/>
            <a:ext cx="3437334" cy="556260"/>
          </a:xfrm>
          <a:prstGeom prst="rect">
            <a:avLst/>
          </a:prstGeom>
          <a:noFill/>
          <a:ln/>
        </p:spPr>
        <p:txBody>
          <a:bodyPr wrap="square" lIns="0" tIns="0" rIns="0" bIns="0" rtlCol="0" anchor="t"/>
          <a:lstStyle/>
          <a:p>
            <a:pPr marL="0" indent="0" algn="l">
              <a:lnSpc>
                <a:spcPts val="2150"/>
              </a:lnSpc>
              <a:buNone/>
            </a:pPr>
            <a:r>
              <a:rPr lang="en-US" sz="1750" dirty="0">
                <a:solidFill>
                  <a:srgbClr val="CAD6DE"/>
                </a:solidFill>
                <a:latin typeface="Unbounded" pitchFamily="34" charset="0"/>
                <a:ea typeface="Unbounded" pitchFamily="34" charset="-122"/>
                <a:cs typeface="Unbounded" pitchFamily="34" charset="-120"/>
              </a:rPr>
              <a:t>Country-specific Evidence</a:t>
            </a:r>
            <a:endParaRPr lang="en-US" sz="1750" dirty="0"/>
          </a:p>
        </p:txBody>
      </p:sp>
      <p:sp>
        <p:nvSpPr>
          <p:cNvPr id="9" name="Text 6"/>
          <p:cNvSpPr/>
          <p:nvPr/>
        </p:nvSpPr>
        <p:spPr>
          <a:xfrm>
            <a:off x="10342007" y="3584496"/>
            <a:ext cx="3437334" cy="1513284"/>
          </a:xfrm>
          <a:prstGeom prst="rect">
            <a:avLst/>
          </a:prstGeom>
          <a:noFill/>
          <a:ln/>
        </p:spPr>
        <p:txBody>
          <a:bodyPr wrap="square" lIns="0" tIns="0" rIns="0" bIns="0" rtlCol="0" anchor="t"/>
          <a:lstStyle/>
          <a:p>
            <a:pPr marL="0" indent="0" algn="l">
              <a:lnSpc>
                <a:spcPts val="2350"/>
              </a:lnSpc>
              <a:buNone/>
            </a:pPr>
            <a:r>
              <a:rPr lang="en-US" sz="1450" dirty="0">
                <a:solidFill>
                  <a:srgbClr val="CAD6DE"/>
                </a:solidFill>
                <a:latin typeface="Cabin" pitchFamily="34" charset="0"/>
                <a:ea typeface="Cabin" pitchFamily="34" charset="-122"/>
                <a:cs typeface="Cabin" pitchFamily="34" charset="-120"/>
              </a:rPr>
              <a:t>Austria shows emission reductions supported by renewable energy use, while the Netherlands faces transport emission challenges linked to dense urbanization and freight transport's fossil fuel reliance.</a:t>
            </a:r>
            <a:endParaRPr lang="en-US" sz="1450" dirty="0"/>
          </a:p>
        </p:txBody>
      </p:sp>
      <p:sp>
        <p:nvSpPr>
          <p:cNvPr id="10" name="Shape 7"/>
          <p:cNvSpPr/>
          <p:nvPr/>
        </p:nvSpPr>
        <p:spPr>
          <a:xfrm>
            <a:off x="6148388" y="5778579"/>
            <a:ext cx="7820025" cy="1677710"/>
          </a:xfrm>
          <a:prstGeom prst="roundRect">
            <a:avLst>
              <a:gd name="adj" fmla="val 1691"/>
            </a:avLst>
          </a:prstGeom>
          <a:solidFill>
            <a:srgbClr val="304755"/>
          </a:solidFill>
          <a:ln/>
        </p:spPr>
        <p:txBody>
          <a:bodyPr/>
          <a:lstStyle/>
          <a:p>
            <a:endParaRPr lang="hu-HU"/>
          </a:p>
        </p:txBody>
      </p:sp>
      <p:sp>
        <p:nvSpPr>
          <p:cNvPr id="11" name="Text 8"/>
          <p:cNvSpPr/>
          <p:nvPr/>
        </p:nvSpPr>
        <p:spPr>
          <a:xfrm>
            <a:off x="6337459" y="5967651"/>
            <a:ext cx="2225278" cy="278130"/>
          </a:xfrm>
          <a:prstGeom prst="rect">
            <a:avLst/>
          </a:prstGeom>
          <a:noFill/>
          <a:ln/>
        </p:spPr>
        <p:txBody>
          <a:bodyPr wrap="none" lIns="0" tIns="0" rIns="0" bIns="0" rtlCol="0" anchor="t"/>
          <a:lstStyle/>
          <a:p>
            <a:pPr marL="0" indent="0" algn="l">
              <a:lnSpc>
                <a:spcPts val="2150"/>
              </a:lnSpc>
              <a:buNone/>
            </a:pPr>
            <a:r>
              <a:rPr lang="en-US" sz="1750" dirty="0">
                <a:solidFill>
                  <a:srgbClr val="CAD6DE"/>
                </a:solidFill>
                <a:latin typeface="Unbounded" pitchFamily="34" charset="0"/>
                <a:ea typeface="Unbounded" pitchFamily="34" charset="-122"/>
                <a:cs typeface="Unbounded" pitchFamily="34" charset="-120"/>
              </a:rPr>
              <a:t>Research Gaps</a:t>
            </a:r>
            <a:endParaRPr lang="en-US" sz="1750" dirty="0"/>
          </a:p>
        </p:txBody>
      </p:sp>
      <p:sp>
        <p:nvSpPr>
          <p:cNvPr id="12" name="Text 9"/>
          <p:cNvSpPr/>
          <p:nvPr/>
        </p:nvSpPr>
        <p:spPr>
          <a:xfrm>
            <a:off x="6337459" y="6359247"/>
            <a:ext cx="7441883" cy="907971"/>
          </a:xfrm>
          <a:prstGeom prst="rect">
            <a:avLst/>
          </a:prstGeom>
          <a:noFill/>
          <a:ln/>
        </p:spPr>
        <p:txBody>
          <a:bodyPr wrap="square" lIns="0" tIns="0" rIns="0" bIns="0" rtlCol="0" anchor="t"/>
          <a:lstStyle/>
          <a:p>
            <a:pPr marL="0" indent="0" algn="l">
              <a:lnSpc>
                <a:spcPts val="2350"/>
              </a:lnSpc>
              <a:buNone/>
            </a:pPr>
            <a:r>
              <a:rPr lang="en-US" sz="1450" dirty="0">
                <a:solidFill>
                  <a:srgbClr val="CAD6DE"/>
                </a:solidFill>
                <a:latin typeface="Cabin" pitchFamily="34" charset="0"/>
                <a:ea typeface="Cabin" pitchFamily="34" charset="-122"/>
                <a:cs typeface="Cabin" pitchFamily="34" charset="-120"/>
              </a:rPr>
              <a:t>Previous studies often overlook transport-specific EKC trends and fail to address policy and infrastructural nuances affecting emissions, especially in European contexts with diverse economic and environmental conditions.</a:t>
            </a:r>
            <a:endParaRPr lang="en-US" sz="1450" dirty="0"/>
          </a:p>
        </p:txBody>
      </p:sp>
      <p:sp>
        <p:nvSpPr>
          <p:cNvPr id="13" name="Téglalap 12">
            <a:extLst>
              <a:ext uri="{FF2B5EF4-FFF2-40B4-BE49-F238E27FC236}">
                <a16:creationId xmlns:a16="http://schemas.microsoft.com/office/drawing/2014/main" id="{34F229AF-AC17-DAD1-1BD4-2D38D3952FCE}"/>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30910"/>
          </a:xfrm>
          <a:prstGeom prst="rect">
            <a:avLst/>
          </a:prstGeom>
        </p:spPr>
      </p:pic>
      <p:sp>
        <p:nvSpPr>
          <p:cNvPr id="3" name="Text 0"/>
          <p:cNvSpPr/>
          <p:nvPr/>
        </p:nvSpPr>
        <p:spPr>
          <a:xfrm>
            <a:off x="830818" y="652820"/>
            <a:ext cx="7482364" cy="1396603"/>
          </a:xfrm>
          <a:prstGeom prst="rect">
            <a:avLst/>
          </a:prstGeom>
          <a:noFill/>
          <a:ln/>
        </p:spPr>
        <p:txBody>
          <a:bodyPr wrap="square" lIns="0" tIns="0" rIns="0" bIns="0" rtlCol="0" anchor="t"/>
          <a:lstStyle/>
          <a:p>
            <a:pPr marL="0" indent="0" algn="l">
              <a:lnSpc>
                <a:spcPts val="5450"/>
              </a:lnSpc>
              <a:buNone/>
            </a:pPr>
            <a:r>
              <a:rPr lang="en-US" sz="4350" dirty="0">
                <a:solidFill>
                  <a:srgbClr val="FFFFFF"/>
                </a:solidFill>
                <a:latin typeface="Unbounded" pitchFamily="34" charset="0"/>
                <a:ea typeface="Unbounded" pitchFamily="34" charset="-122"/>
                <a:cs typeface="Unbounded" pitchFamily="34" charset="-120"/>
              </a:rPr>
              <a:t>Methodology: Data Sources and Scope</a:t>
            </a:r>
            <a:endParaRPr lang="en-US" sz="4350" dirty="0"/>
          </a:p>
        </p:txBody>
      </p:sp>
      <p:sp>
        <p:nvSpPr>
          <p:cNvPr id="4" name="Shape 1"/>
          <p:cNvSpPr/>
          <p:nvPr/>
        </p:nvSpPr>
        <p:spPr>
          <a:xfrm>
            <a:off x="830818" y="2672477"/>
            <a:ext cx="534114" cy="534114"/>
          </a:xfrm>
          <a:prstGeom prst="roundRect">
            <a:avLst>
              <a:gd name="adj" fmla="val 6667"/>
            </a:avLst>
          </a:prstGeom>
          <a:solidFill>
            <a:srgbClr val="304755"/>
          </a:solidFill>
          <a:ln/>
        </p:spPr>
        <p:txBody>
          <a:bodyPr/>
          <a:lstStyle/>
          <a:p>
            <a:endParaRPr lang="hu-HU"/>
          </a:p>
        </p:txBody>
      </p:sp>
      <p:sp>
        <p:nvSpPr>
          <p:cNvPr id="5" name="Text 2"/>
          <p:cNvSpPr/>
          <p:nvPr/>
        </p:nvSpPr>
        <p:spPr>
          <a:xfrm>
            <a:off x="930354" y="2730103"/>
            <a:ext cx="335042" cy="418862"/>
          </a:xfrm>
          <a:prstGeom prst="rect">
            <a:avLst/>
          </a:prstGeom>
          <a:noFill/>
          <a:ln/>
        </p:spPr>
        <p:txBody>
          <a:bodyPr wrap="none" lIns="0" tIns="0" rIns="0" bIns="0" rtlCol="0" anchor="t"/>
          <a:lstStyle/>
          <a:p>
            <a:pPr marL="0" indent="0" algn="ctr">
              <a:lnSpc>
                <a:spcPts val="2600"/>
              </a:lnSpc>
              <a:buNone/>
            </a:pPr>
            <a:r>
              <a:rPr lang="en-US" sz="2600" dirty="0">
                <a:solidFill>
                  <a:srgbClr val="CAD6DE"/>
                </a:solidFill>
                <a:latin typeface="Unbounded" pitchFamily="34" charset="0"/>
                <a:ea typeface="Unbounded" pitchFamily="34" charset="-122"/>
                <a:cs typeface="Unbounded" pitchFamily="34" charset="-120"/>
              </a:rPr>
              <a:t>1</a:t>
            </a:r>
            <a:endParaRPr lang="en-US" sz="2600" dirty="0"/>
          </a:p>
        </p:txBody>
      </p:sp>
      <p:sp>
        <p:nvSpPr>
          <p:cNvPr id="6" name="Text 3"/>
          <p:cNvSpPr/>
          <p:nvPr/>
        </p:nvSpPr>
        <p:spPr>
          <a:xfrm>
            <a:off x="1602224" y="2672477"/>
            <a:ext cx="2792968" cy="349091"/>
          </a:xfrm>
          <a:prstGeom prst="rect">
            <a:avLst/>
          </a:prstGeom>
          <a:noFill/>
          <a:ln/>
        </p:spPr>
        <p:txBody>
          <a:bodyPr wrap="none" lIns="0" tIns="0" rIns="0" bIns="0" rtlCol="0" anchor="t"/>
          <a:lstStyle/>
          <a:p>
            <a:pPr marL="0" indent="0" algn="l">
              <a:lnSpc>
                <a:spcPts val="2700"/>
              </a:lnSpc>
              <a:buNone/>
            </a:pPr>
            <a:r>
              <a:rPr lang="en-US" sz="2150" dirty="0">
                <a:solidFill>
                  <a:srgbClr val="CAD6DE"/>
                </a:solidFill>
                <a:latin typeface="Unbounded" pitchFamily="34" charset="0"/>
                <a:ea typeface="Unbounded" pitchFamily="34" charset="-122"/>
                <a:cs typeface="Unbounded" pitchFamily="34" charset="-120"/>
              </a:rPr>
              <a:t>Data Collection</a:t>
            </a:r>
            <a:endParaRPr lang="en-US" sz="2150" dirty="0"/>
          </a:p>
        </p:txBody>
      </p:sp>
      <p:sp>
        <p:nvSpPr>
          <p:cNvPr id="7" name="Text 4"/>
          <p:cNvSpPr/>
          <p:nvPr/>
        </p:nvSpPr>
        <p:spPr>
          <a:xfrm>
            <a:off x="1602224" y="3163967"/>
            <a:ext cx="2851190" cy="1899047"/>
          </a:xfrm>
          <a:prstGeom prst="rect">
            <a:avLst/>
          </a:prstGeom>
          <a:noFill/>
          <a:ln/>
        </p:spPr>
        <p:txBody>
          <a:bodyPr wrap="square" lIns="0" tIns="0" rIns="0" bIns="0" rtlCol="0" anchor="t"/>
          <a:lstStyle/>
          <a:p>
            <a:pPr marL="0" indent="0" algn="l">
              <a:lnSpc>
                <a:spcPts val="2950"/>
              </a:lnSpc>
              <a:buNone/>
            </a:pPr>
            <a:r>
              <a:rPr lang="en-US" sz="1850" dirty="0">
                <a:solidFill>
                  <a:srgbClr val="CAD6DE"/>
                </a:solidFill>
                <a:latin typeface="Cabin" pitchFamily="34" charset="0"/>
                <a:ea typeface="Cabin" pitchFamily="34" charset="-122"/>
                <a:cs typeface="Cabin" pitchFamily="34" charset="-120"/>
              </a:rPr>
              <a:t>Used secondary data (1990-2021) from IEA, World Bank, Eurostat for CO₂ transport emissions and GDP (PPP) in Austria and the Netherlands.</a:t>
            </a:r>
            <a:endParaRPr lang="en-US" sz="1850" dirty="0"/>
          </a:p>
        </p:txBody>
      </p:sp>
      <p:sp>
        <p:nvSpPr>
          <p:cNvPr id="8" name="Shape 5"/>
          <p:cNvSpPr/>
          <p:nvPr/>
        </p:nvSpPr>
        <p:spPr>
          <a:xfrm>
            <a:off x="4690705" y="2672477"/>
            <a:ext cx="534114" cy="534114"/>
          </a:xfrm>
          <a:prstGeom prst="roundRect">
            <a:avLst>
              <a:gd name="adj" fmla="val 6667"/>
            </a:avLst>
          </a:prstGeom>
          <a:solidFill>
            <a:srgbClr val="304755"/>
          </a:solidFill>
          <a:ln/>
        </p:spPr>
        <p:txBody>
          <a:bodyPr/>
          <a:lstStyle/>
          <a:p>
            <a:endParaRPr lang="hu-HU"/>
          </a:p>
        </p:txBody>
      </p:sp>
      <p:sp>
        <p:nvSpPr>
          <p:cNvPr id="9" name="Text 6"/>
          <p:cNvSpPr/>
          <p:nvPr/>
        </p:nvSpPr>
        <p:spPr>
          <a:xfrm>
            <a:off x="4790242" y="2730103"/>
            <a:ext cx="335042" cy="418862"/>
          </a:xfrm>
          <a:prstGeom prst="rect">
            <a:avLst/>
          </a:prstGeom>
          <a:noFill/>
          <a:ln/>
        </p:spPr>
        <p:txBody>
          <a:bodyPr wrap="none" lIns="0" tIns="0" rIns="0" bIns="0" rtlCol="0" anchor="t"/>
          <a:lstStyle/>
          <a:p>
            <a:pPr marL="0" indent="0" algn="ctr">
              <a:lnSpc>
                <a:spcPts val="2600"/>
              </a:lnSpc>
              <a:buNone/>
            </a:pPr>
            <a:r>
              <a:rPr lang="en-US" sz="2600" dirty="0">
                <a:solidFill>
                  <a:srgbClr val="CAD6DE"/>
                </a:solidFill>
                <a:latin typeface="Unbounded" pitchFamily="34" charset="0"/>
                <a:ea typeface="Unbounded" pitchFamily="34" charset="-122"/>
                <a:cs typeface="Unbounded" pitchFamily="34" charset="-120"/>
              </a:rPr>
              <a:t>2</a:t>
            </a:r>
            <a:endParaRPr lang="en-US" sz="2600" dirty="0"/>
          </a:p>
        </p:txBody>
      </p:sp>
      <p:sp>
        <p:nvSpPr>
          <p:cNvPr id="10" name="Text 7"/>
          <p:cNvSpPr/>
          <p:nvPr/>
        </p:nvSpPr>
        <p:spPr>
          <a:xfrm>
            <a:off x="5462111" y="2672477"/>
            <a:ext cx="2792968" cy="349091"/>
          </a:xfrm>
          <a:prstGeom prst="rect">
            <a:avLst/>
          </a:prstGeom>
          <a:noFill/>
          <a:ln/>
        </p:spPr>
        <p:txBody>
          <a:bodyPr wrap="none" lIns="0" tIns="0" rIns="0" bIns="0" rtlCol="0" anchor="t"/>
          <a:lstStyle/>
          <a:p>
            <a:pPr marL="0" indent="0" algn="l">
              <a:lnSpc>
                <a:spcPts val="2700"/>
              </a:lnSpc>
              <a:buNone/>
            </a:pPr>
            <a:r>
              <a:rPr lang="en-US" sz="2150" dirty="0">
                <a:solidFill>
                  <a:srgbClr val="CAD6DE"/>
                </a:solidFill>
                <a:latin typeface="Unbounded" pitchFamily="34" charset="0"/>
                <a:ea typeface="Unbounded" pitchFamily="34" charset="-122"/>
                <a:cs typeface="Unbounded" pitchFamily="34" charset="-120"/>
              </a:rPr>
              <a:t>Variables</a:t>
            </a:r>
            <a:endParaRPr lang="en-US" sz="2150" dirty="0"/>
          </a:p>
        </p:txBody>
      </p:sp>
      <p:sp>
        <p:nvSpPr>
          <p:cNvPr id="11" name="Text 8"/>
          <p:cNvSpPr/>
          <p:nvPr/>
        </p:nvSpPr>
        <p:spPr>
          <a:xfrm>
            <a:off x="5462111" y="3163967"/>
            <a:ext cx="2851190" cy="2278856"/>
          </a:xfrm>
          <a:prstGeom prst="rect">
            <a:avLst/>
          </a:prstGeom>
          <a:noFill/>
          <a:ln/>
        </p:spPr>
        <p:txBody>
          <a:bodyPr wrap="square" lIns="0" tIns="0" rIns="0" bIns="0" rtlCol="0" anchor="t"/>
          <a:lstStyle/>
          <a:p>
            <a:pPr marL="0" indent="0" algn="l">
              <a:lnSpc>
                <a:spcPts val="2950"/>
              </a:lnSpc>
              <a:buNone/>
            </a:pPr>
            <a:r>
              <a:rPr lang="en-US" sz="1850" dirty="0">
                <a:solidFill>
                  <a:srgbClr val="CAD6DE"/>
                </a:solidFill>
                <a:latin typeface="Cabin" pitchFamily="34" charset="0"/>
                <a:ea typeface="Cabin" pitchFamily="34" charset="-122"/>
                <a:cs typeface="Cabin" pitchFamily="34" charset="-120"/>
              </a:rPr>
              <a:t>Transport-related CO₂ emissions (million tons) and GDP in purchasing power parity, ensuring comparable economic output assessment.</a:t>
            </a:r>
            <a:endParaRPr lang="en-US" sz="1850" dirty="0"/>
          </a:p>
        </p:txBody>
      </p:sp>
      <p:sp>
        <p:nvSpPr>
          <p:cNvPr id="12" name="Shape 9"/>
          <p:cNvSpPr/>
          <p:nvPr/>
        </p:nvSpPr>
        <p:spPr>
          <a:xfrm>
            <a:off x="830818" y="5947172"/>
            <a:ext cx="534114" cy="534114"/>
          </a:xfrm>
          <a:prstGeom prst="roundRect">
            <a:avLst>
              <a:gd name="adj" fmla="val 6667"/>
            </a:avLst>
          </a:prstGeom>
          <a:solidFill>
            <a:srgbClr val="304755"/>
          </a:solidFill>
          <a:ln/>
        </p:spPr>
        <p:txBody>
          <a:bodyPr/>
          <a:lstStyle/>
          <a:p>
            <a:endParaRPr lang="hu-HU"/>
          </a:p>
        </p:txBody>
      </p:sp>
      <p:sp>
        <p:nvSpPr>
          <p:cNvPr id="13" name="Text 10"/>
          <p:cNvSpPr/>
          <p:nvPr/>
        </p:nvSpPr>
        <p:spPr>
          <a:xfrm>
            <a:off x="930354" y="6004798"/>
            <a:ext cx="335042" cy="418862"/>
          </a:xfrm>
          <a:prstGeom prst="rect">
            <a:avLst/>
          </a:prstGeom>
          <a:noFill/>
          <a:ln/>
        </p:spPr>
        <p:txBody>
          <a:bodyPr wrap="none" lIns="0" tIns="0" rIns="0" bIns="0" rtlCol="0" anchor="t"/>
          <a:lstStyle/>
          <a:p>
            <a:pPr marL="0" indent="0" algn="ctr">
              <a:lnSpc>
                <a:spcPts val="2600"/>
              </a:lnSpc>
              <a:buNone/>
            </a:pPr>
            <a:r>
              <a:rPr lang="en-US" sz="2600" dirty="0">
                <a:solidFill>
                  <a:srgbClr val="CAD6DE"/>
                </a:solidFill>
                <a:latin typeface="Unbounded" pitchFamily="34" charset="0"/>
                <a:ea typeface="Unbounded" pitchFamily="34" charset="-122"/>
                <a:cs typeface="Unbounded" pitchFamily="34" charset="-120"/>
              </a:rPr>
              <a:t>3</a:t>
            </a:r>
            <a:endParaRPr lang="en-US" sz="2600" dirty="0"/>
          </a:p>
        </p:txBody>
      </p:sp>
      <p:sp>
        <p:nvSpPr>
          <p:cNvPr id="14" name="Text 11"/>
          <p:cNvSpPr/>
          <p:nvPr/>
        </p:nvSpPr>
        <p:spPr>
          <a:xfrm>
            <a:off x="1602224" y="5947172"/>
            <a:ext cx="2792968" cy="349091"/>
          </a:xfrm>
          <a:prstGeom prst="rect">
            <a:avLst/>
          </a:prstGeom>
          <a:noFill/>
          <a:ln/>
        </p:spPr>
        <p:txBody>
          <a:bodyPr wrap="none" lIns="0" tIns="0" rIns="0" bIns="0" rtlCol="0" anchor="t"/>
          <a:lstStyle/>
          <a:p>
            <a:pPr marL="0" indent="0" algn="l">
              <a:lnSpc>
                <a:spcPts val="2700"/>
              </a:lnSpc>
              <a:buNone/>
            </a:pPr>
            <a:r>
              <a:rPr lang="en-US" sz="2150" dirty="0">
                <a:solidFill>
                  <a:srgbClr val="CAD6DE"/>
                </a:solidFill>
                <a:latin typeface="Unbounded" pitchFamily="34" charset="0"/>
                <a:ea typeface="Unbounded" pitchFamily="34" charset="-122"/>
                <a:cs typeface="Unbounded" pitchFamily="34" charset="-120"/>
              </a:rPr>
              <a:t>Analytical Focus</a:t>
            </a:r>
            <a:endParaRPr lang="en-US" sz="2150" dirty="0"/>
          </a:p>
        </p:txBody>
      </p:sp>
      <p:sp>
        <p:nvSpPr>
          <p:cNvPr id="15" name="Text 12"/>
          <p:cNvSpPr/>
          <p:nvPr/>
        </p:nvSpPr>
        <p:spPr>
          <a:xfrm>
            <a:off x="1602224" y="6438662"/>
            <a:ext cx="6710958" cy="1139428"/>
          </a:xfrm>
          <a:prstGeom prst="rect">
            <a:avLst/>
          </a:prstGeom>
          <a:noFill/>
          <a:ln/>
        </p:spPr>
        <p:txBody>
          <a:bodyPr wrap="square" lIns="0" tIns="0" rIns="0" bIns="0" rtlCol="0" anchor="t"/>
          <a:lstStyle/>
          <a:p>
            <a:pPr marL="0" indent="0" algn="l">
              <a:lnSpc>
                <a:spcPts val="2950"/>
              </a:lnSpc>
              <a:buNone/>
            </a:pPr>
            <a:r>
              <a:rPr lang="en-US" sz="1850" dirty="0">
                <a:solidFill>
                  <a:srgbClr val="CAD6DE"/>
                </a:solidFill>
                <a:latin typeface="Cabin" pitchFamily="34" charset="0"/>
                <a:ea typeface="Cabin" pitchFamily="34" charset="-122"/>
                <a:cs typeface="Cabin" pitchFamily="34" charset="-120"/>
              </a:rPr>
              <a:t>Examined transport sector emissions to tease out sector-specific EKC patterns, crucial for policy relevance within the EU climate framework.</a:t>
            </a:r>
            <a:endParaRPr lang="en-US" sz="1850" dirty="0"/>
          </a:p>
        </p:txBody>
      </p:sp>
      <p:sp>
        <p:nvSpPr>
          <p:cNvPr id="16" name="Téglalap 15">
            <a:extLst>
              <a:ext uri="{FF2B5EF4-FFF2-40B4-BE49-F238E27FC236}">
                <a16:creationId xmlns:a16="http://schemas.microsoft.com/office/drawing/2014/main" id="{43810FCC-CFD8-65C9-C485-5E0518A3B9DD}"/>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37724" y="1643063"/>
            <a:ext cx="12954952" cy="1408033"/>
          </a:xfrm>
          <a:prstGeom prst="rect">
            <a:avLst/>
          </a:prstGeom>
          <a:noFill/>
          <a:ln/>
        </p:spPr>
        <p:txBody>
          <a:bodyPr wrap="square" lIns="0" tIns="0" rIns="0" bIns="0" rtlCol="0" anchor="t"/>
          <a:lstStyle/>
          <a:p>
            <a:pPr marL="0" indent="0" algn="l">
              <a:lnSpc>
                <a:spcPts val="5500"/>
              </a:lnSpc>
              <a:buNone/>
            </a:pPr>
            <a:r>
              <a:rPr lang="en-US" sz="4400" dirty="0">
                <a:solidFill>
                  <a:srgbClr val="FFFFFF"/>
                </a:solidFill>
                <a:latin typeface="Unbounded" pitchFamily="34" charset="0"/>
                <a:ea typeface="Unbounded" pitchFamily="34" charset="-122"/>
                <a:cs typeface="Unbounded" pitchFamily="34" charset="-120"/>
              </a:rPr>
              <a:t>Model Specification: Quadratic Regression for EKC Testing</a:t>
            </a:r>
            <a:endParaRPr lang="en-US" sz="4400" dirty="0"/>
          </a:p>
        </p:txBody>
      </p:sp>
      <p:sp>
        <p:nvSpPr>
          <p:cNvPr id="3" name="Text 1"/>
          <p:cNvSpPr/>
          <p:nvPr/>
        </p:nvSpPr>
        <p:spPr>
          <a:xfrm>
            <a:off x="837724" y="3649385"/>
            <a:ext cx="3826788"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Unbounded" pitchFamily="34" charset="0"/>
                <a:ea typeface="Unbounded" pitchFamily="34" charset="-122"/>
                <a:cs typeface="Unbounded" pitchFamily="34" charset="-120"/>
              </a:rPr>
              <a:t>EKC Model Description</a:t>
            </a:r>
            <a:endParaRPr lang="en-US" sz="2200" dirty="0"/>
          </a:p>
        </p:txBody>
      </p:sp>
      <p:sp>
        <p:nvSpPr>
          <p:cNvPr id="4" name="Text 2"/>
          <p:cNvSpPr/>
          <p:nvPr/>
        </p:nvSpPr>
        <p:spPr>
          <a:xfrm>
            <a:off x="837724" y="4240649"/>
            <a:ext cx="6185535" cy="1149072"/>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Quadratic regression models are used to capture the inverted U-shaped EKC curve, with GDP as the independent variable and CO₂ emissions as the dependent variable.</a:t>
            </a:r>
            <a:endParaRPr lang="en-US" sz="1850" dirty="0"/>
          </a:p>
        </p:txBody>
      </p:sp>
      <p:sp>
        <p:nvSpPr>
          <p:cNvPr id="5" name="Text 3"/>
          <p:cNvSpPr/>
          <p:nvPr/>
        </p:nvSpPr>
        <p:spPr>
          <a:xfrm>
            <a:off x="837724" y="5605105"/>
            <a:ext cx="6185535" cy="766048"/>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Positive linear coefficient and negative quadratic coefficient indicate expected EKC shape.</a:t>
            </a:r>
            <a:endParaRPr lang="en-US" sz="1850" dirty="0"/>
          </a:p>
        </p:txBody>
      </p:sp>
      <p:sp>
        <p:nvSpPr>
          <p:cNvPr id="6" name="Text 4"/>
          <p:cNvSpPr/>
          <p:nvPr/>
        </p:nvSpPr>
        <p:spPr>
          <a:xfrm>
            <a:off x="7614761" y="3649385"/>
            <a:ext cx="3511629"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Unbounded" pitchFamily="34" charset="0"/>
                <a:ea typeface="Unbounded" pitchFamily="34" charset="-122"/>
                <a:cs typeface="Unbounded" pitchFamily="34" charset="-120"/>
              </a:rPr>
              <a:t>Statistical Validation</a:t>
            </a:r>
            <a:endParaRPr lang="en-US" sz="2200" dirty="0"/>
          </a:p>
        </p:txBody>
      </p:sp>
      <p:sp>
        <p:nvSpPr>
          <p:cNvPr id="7" name="Text 5"/>
          <p:cNvSpPr/>
          <p:nvPr/>
        </p:nvSpPr>
        <p:spPr>
          <a:xfrm>
            <a:off x="7614761" y="4240649"/>
            <a:ext cx="6185535" cy="1149072"/>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Model fitted with non-linear least squares; coefficients β1 and β2 showed statistical significance (p &lt; 0.01) for both countries, validating the inverted U relationship.</a:t>
            </a:r>
            <a:endParaRPr lang="en-US" sz="1850" dirty="0"/>
          </a:p>
        </p:txBody>
      </p:sp>
      <p:sp>
        <p:nvSpPr>
          <p:cNvPr id="8" name="Text 6"/>
          <p:cNvSpPr/>
          <p:nvPr/>
        </p:nvSpPr>
        <p:spPr>
          <a:xfrm>
            <a:off x="7614761" y="5605105"/>
            <a:ext cx="6185535" cy="766048"/>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R² statistic used to assess adequacy of the model in explaining variance in transport emissions.</a:t>
            </a:r>
            <a:endParaRPr lang="en-US" sz="1850" dirty="0"/>
          </a:p>
        </p:txBody>
      </p:sp>
      <p:sp>
        <p:nvSpPr>
          <p:cNvPr id="9" name="Téglalap 8">
            <a:extLst>
              <a:ext uri="{FF2B5EF4-FFF2-40B4-BE49-F238E27FC236}">
                <a16:creationId xmlns:a16="http://schemas.microsoft.com/office/drawing/2014/main" id="{E72D203F-2580-E895-7DBF-976A58CD1DE8}"/>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9144000" y="0"/>
            <a:ext cx="5486400" cy="8229600"/>
          </a:xfrm>
          <a:prstGeom prst="rect">
            <a:avLst/>
          </a:prstGeom>
          <a:solidFill>
            <a:srgbClr val="E6E6E7"/>
          </a:solidFill>
          <a:ln/>
        </p:spPr>
        <p:txBody>
          <a:bodyPr/>
          <a:lstStyle/>
          <a:p>
            <a:endParaRPr lang="hu-HU" dirty="0"/>
          </a:p>
        </p:txBody>
      </p:sp>
      <p:sp>
        <p:nvSpPr>
          <p:cNvPr id="4" name="Text 1"/>
          <p:cNvSpPr/>
          <p:nvPr/>
        </p:nvSpPr>
        <p:spPr>
          <a:xfrm>
            <a:off x="837009" y="657582"/>
            <a:ext cx="7469981" cy="2109907"/>
          </a:xfrm>
          <a:prstGeom prst="rect">
            <a:avLst/>
          </a:prstGeom>
          <a:noFill/>
          <a:ln/>
        </p:spPr>
        <p:txBody>
          <a:bodyPr wrap="square" lIns="0" tIns="0" rIns="0" bIns="0" rtlCol="0" anchor="t"/>
          <a:lstStyle/>
          <a:p>
            <a:pPr marL="0" indent="0" algn="l">
              <a:lnSpc>
                <a:spcPts val="5500"/>
              </a:lnSpc>
              <a:buNone/>
            </a:pPr>
            <a:r>
              <a:rPr lang="en-US" sz="4400" dirty="0">
                <a:solidFill>
                  <a:srgbClr val="FFFFFF"/>
                </a:solidFill>
                <a:latin typeface="Unbounded" pitchFamily="34" charset="0"/>
                <a:ea typeface="Unbounded" pitchFamily="34" charset="-122"/>
                <a:cs typeface="Unbounded" pitchFamily="34" charset="-120"/>
              </a:rPr>
              <a:t>Results: EKC Patterns in Austria and the Netherlands</a:t>
            </a:r>
            <a:endParaRPr lang="en-US" sz="4400" dirty="0"/>
          </a:p>
        </p:txBody>
      </p:sp>
      <p:sp>
        <p:nvSpPr>
          <p:cNvPr id="5" name="Shape 2"/>
          <p:cNvSpPr/>
          <p:nvPr/>
        </p:nvSpPr>
        <p:spPr>
          <a:xfrm>
            <a:off x="837009" y="3395186"/>
            <a:ext cx="538043" cy="538043"/>
          </a:xfrm>
          <a:prstGeom prst="roundRect">
            <a:avLst>
              <a:gd name="adj" fmla="val 6667"/>
            </a:avLst>
          </a:prstGeom>
          <a:solidFill>
            <a:srgbClr val="304755"/>
          </a:solidFill>
          <a:ln/>
        </p:spPr>
        <p:txBody>
          <a:bodyPr/>
          <a:lstStyle/>
          <a:p>
            <a:endParaRPr lang="hu-HU"/>
          </a:p>
        </p:txBody>
      </p:sp>
      <p:sp>
        <p:nvSpPr>
          <p:cNvPr id="6" name="Text 3"/>
          <p:cNvSpPr/>
          <p:nvPr/>
        </p:nvSpPr>
        <p:spPr>
          <a:xfrm>
            <a:off x="1614130" y="3395186"/>
            <a:ext cx="2813566" cy="351592"/>
          </a:xfrm>
          <a:prstGeom prst="rect">
            <a:avLst/>
          </a:prstGeom>
          <a:noFill/>
          <a:ln/>
        </p:spPr>
        <p:txBody>
          <a:bodyPr wrap="none" lIns="0" tIns="0" rIns="0" bIns="0" rtlCol="0" anchor="t"/>
          <a:lstStyle/>
          <a:p>
            <a:pPr marL="0" indent="0" algn="l">
              <a:lnSpc>
                <a:spcPts val="2750"/>
              </a:lnSpc>
              <a:buNone/>
            </a:pPr>
            <a:r>
              <a:rPr lang="en-US" sz="2200" dirty="0">
                <a:solidFill>
                  <a:srgbClr val="CAD6DE"/>
                </a:solidFill>
                <a:latin typeface="Unbounded" pitchFamily="34" charset="0"/>
                <a:ea typeface="Unbounded" pitchFamily="34" charset="-122"/>
                <a:cs typeface="Unbounded" pitchFamily="34" charset="-120"/>
              </a:rPr>
              <a:t>Austria</a:t>
            </a:r>
            <a:endParaRPr lang="en-US" sz="2200" dirty="0"/>
          </a:p>
        </p:txBody>
      </p:sp>
      <p:sp>
        <p:nvSpPr>
          <p:cNvPr id="7" name="Text 4"/>
          <p:cNvSpPr/>
          <p:nvPr/>
        </p:nvSpPr>
        <p:spPr>
          <a:xfrm>
            <a:off x="1614130" y="3890248"/>
            <a:ext cx="6692860" cy="1148001"/>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EKC model fits well (R²=0.71), indicating emissions rise slowly with GDP then decline gently, possibly due to renewable energy integration in transport and energy sectors.</a:t>
            </a:r>
            <a:endParaRPr lang="en-US" sz="1850" dirty="0"/>
          </a:p>
        </p:txBody>
      </p:sp>
      <p:sp>
        <p:nvSpPr>
          <p:cNvPr id="8" name="Shape 5"/>
          <p:cNvSpPr/>
          <p:nvPr/>
        </p:nvSpPr>
        <p:spPr>
          <a:xfrm>
            <a:off x="837009" y="5546288"/>
            <a:ext cx="538043" cy="538043"/>
          </a:xfrm>
          <a:prstGeom prst="roundRect">
            <a:avLst>
              <a:gd name="adj" fmla="val 6667"/>
            </a:avLst>
          </a:prstGeom>
          <a:solidFill>
            <a:srgbClr val="304755"/>
          </a:solidFill>
          <a:ln/>
        </p:spPr>
        <p:txBody>
          <a:bodyPr/>
          <a:lstStyle/>
          <a:p>
            <a:endParaRPr lang="hu-HU"/>
          </a:p>
        </p:txBody>
      </p:sp>
      <p:sp>
        <p:nvSpPr>
          <p:cNvPr id="9" name="Text 6"/>
          <p:cNvSpPr/>
          <p:nvPr/>
        </p:nvSpPr>
        <p:spPr>
          <a:xfrm>
            <a:off x="1614130" y="5546288"/>
            <a:ext cx="2813566" cy="351592"/>
          </a:xfrm>
          <a:prstGeom prst="rect">
            <a:avLst/>
          </a:prstGeom>
          <a:noFill/>
          <a:ln/>
        </p:spPr>
        <p:txBody>
          <a:bodyPr wrap="none" lIns="0" tIns="0" rIns="0" bIns="0" rtlCol="0" anchor="t"/>
          <a:lstStyle/>
          <a:p>
            <a:pPr marL="0" indent="0" algn="l">
              <a:lnSpc>
                <a:spcPts val="2750"/>
              </a:lnSpc>
              <a:buNone/>
            </a:pPr>
            <a:r>
              <a:rPr lang="en-US" sz="2200" dirty="0">
                <a:solidFill>
                  <a:srgbClr val="CAD6DE"/>
                </a:solidFill>
                <a:latin typeface="Unbounded" pitchFamily="34" charset="0"/>
                <a:ea typeface="Unbounded" pitchFamily="34" charset="-122"/>
                <a:cs typeface="Unbounded" pitchFamily="34" charset="-120"/>
              </a:rPr>
              <a:t>Netherlands</a:t>
            </a:r>
            <a:endParaRPr lang="en-US" sz="2200" dirty="0"/>
          </a:p>
        </p:txBody>
      </p:sp>
      <p:sp>
        <p:nvSpPr>
          <p:cNvPr id="10" name="Text 7"/>
          <p:cNvSpPr/>
          <p:nvPr/>
        </p:nvSpPr>
        <p:spPr>
          <a:xfrm>
            <a:off x="1614130" y="6041350"/>
            <a:ext cx="6692860" cy="1530668"/>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Model fit somewhat lower (R²=0.62) but still indicative of EKC shape; sharper initial emissions increase followed by steeper decline, reflecting urban density challenges and fossil-fuel reliance for freight transport.</a:t>
            </a:r>
            <a:endParaRPr lang="en-US" sz="1850" dirty="0"/>
          </a:p>
        </p:txBody>
      </p:sp>
      <p:sp>
        <p:nvSpPr>
          <p:cNvPr id="11" name="Téglalap 10">
            <a:extLst>
              <a:ext uri="{FF2B5EF4-FFF2-40B4-BE49-F238E27FC236}">
                <a16:creationId xmlns:a16="http://schemas.microsoft.com/office/drawing/2014/main" id="{AFEA1902-CF0D-F1C5-3313-E13DA9762B5B}"/>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6</a:t>
            </a:r>
          </a:p>
        </p:txBody>
      </p:sp>
      <p:pic>
        <p:nvPicPr>
          <p:cNvPr id="12" name="Kép 11">
            <a:extLst>
              <a:ext uri="{FF2B5EF4-FFF2-40B4-BE49-F238E27FC236}">
                <a16:creationId xmlns:a16="http://schemas.microsoft.com/office/drawing/2014/main" id="{82962E2A-40D2-85C5-E779-1DB0C7BAFC1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21390" y="71593"/>
            <a:ext cx="4093322" cy="3583011"/>
          </a:xfrm>
          <a:prstGeom prst="rect">
            <a:avLst/>
          </a:prstGeom>
          <a:noFill/>
        </p:spPr>
      </p:pic>
      <p:pic>
        <p:nvPicPr>
          <p:cNvPr id="13" name="Kép 12">
            <a:extLst>
              <a:ext uri="{FF2B5EF4-FFF2-40B4-BE49-F238E27FC236}">
                <a16:creationId xmlns:a16="http://schemas.microsoft.com/office/drawing/2014/main" id="{ED885E3D-5FBB-6837-388E-B3741AB6FA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33949" y="4155638"/>
            <a:ext cx="3980763" cy="3484484"/>
          </a:xfrm>
          <a:prstGeom prst="rect">
            <a:avLst/>
          </a:prstGeom>
          <a:noFill/>
        </p:spPr>
      </p:pic>
      <p:sp>
        <p:nvSpPr>
          <p:cNvPr id="14" name="Szövegdoboz 13">
            <a:extLst>
              <a:ext uri="{FF2B5EF4-FFF2-40B4-BE49-F238E27FC236}">
                <a16:creationId xmlns:a16="http://schemas.microsoft.com/office/drawing/2014/main" id="{6D8936CB-520D-6B69-FCFA-419937040F4A}"/>
              </a:ext>
            </a:extLst>
          </p:cNvPr>
          <p:cNvSpPr txBox="1"/>
          <p:nvPr/>
        </p:nvSpPr>
        <p:spPr>
          <a:xfrm>
            <a:off x="9221390" y="3580011"/>
            <a:ext cx="847348" cy="369332"/>
          </a:xfrm>
          <a:prstGeom prst="rect">
            <a:avLst/>
          </a:prstGeom>
          <a:noFill/>
        </p:spPr>
        <p:txBody>
          <a:bodyPr wrap="none" rtlCol="0">
            <a:spAutoFit/>
          </a:bodyPr>
          <a:lstStyle/>
          <a:p>
            <a:r>
              <a:rPr lang="hu-HU" dirty="0" err="1"/>
              <a:t>Austria</a:t>
            </a:r>
            <a:endParaRPr lang="hu-HU" dirty="0"/>
          </a:p>
        </p:txBody>
      </p:sp>
      <p:sp>
        <p:nvSpPr>
          <p:cNvPr id="15" name="Szövegdoboz 14">
            <a:extLst>
              <a:ext uri="{FF2B5EF4-FFF2-40B4-BE49-F238E27FC236}">
                <a16:creationId xmlns:a16="http://schemas.microsoft.com/office/drawing/2014/main" id="{BDB9B6E8-6078-4187-F08C-9E06D71D6E5F}"/>
              </a:ext>
            </a:extLst>
          </p:cNvPr>
          <p:cNvSpPr txBox="1"/>
          <p:nvPr/>
        </p:nvSpPr>
        <p:spPr>
          <a:xfrm>
            <a:off x="9333949" y="7662550"/>
            <a:ext cx="1339213" cy="369332"/>
          </a:xfrm>
          <a:prstGeom prst="rect">
            <a:avLst/>
          </a:prstGeom>
          <a:noFill/>
        </p:spPr>
        <p:txBody>
          <a:bodyPr wrap="none" rtlCol="0">
            <a:spAutoFit/>
          </a:bodyPr>
          <a:lstStyle/>
          <a:p>
            <a:r>
              <a:rPr lang="hu-HU" dirty="0" err="1"/>
              <a:t>Netherlands</a:t>
            </a:r>
            <a:endParaRPr lang="hu-H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548533"/>
          </a:xfrm>
          <a:prstGeom prst="rect">
            <a:avLst/>
          </a:prstGeom>
        </p:spPr>
      </p:pic>
      <p:sp>
        <p:nvSpPr>
          <p:cNvPr id="3" name="Text 0"/>
          <p:cNvSpPr/>
          <p:nvPr/>
        </p:nvSpPr>
        <p:spPr>
          <a:xfrm>
            <a:off x="713542" y="3110746"/>
            <a:ext cx="13203317" cy="1199198"/>
          </a:xfrm>
          <a:prstGeom prst="rect">
            <a:avLst/>
          </a:prstGeom>
          <a:noFill/>
          <a:ln/>
        </p:spPr>
        <p:txBody>
          <a:bodyPr wrap="square" lIns="0" tIns="0" rIns="0" bIns="0" rtlCol="0" anchor="t"/>
          <a:lstStyle/>
          <a:p>
            <a:pPr marL="0" indent="0" algn="l">
              <a:lnSpc>
                <a:spcPts val="4700"/>
              </a:lnSpc>
              <a:buNone/>
            </a:pPr>
            <a:r>
              <a:rPr lang="en-US" sz="3750" dirty="0">
                <a:solidFill>
                  <a:srgbClr val="FFFFFF"/>
                </a:solidFill>
                <a:latin typeface="Unbounded" pitchFamily="34" charset="0"/>
                <a:ea typeface="Unbounded" pitchFamily="34" charset="-122"/>
                <a:cs typeface="Unbounded" pitchFamily="34" charset="-120"/>
              </a:rPr>
              <a:t>Discussion: Interpretation of EKC Findings and Policy Context</a:t>
            </a:r>
            <a:endParaRPr lang="en-US" sz="3750" dirty="0"/>
          </a:p>
        </p:txBody>
      </p:sp>
      <p:pic>
        <p:nvPicPr>
          <p:cNvPr id="4" name="Image 1" descr="preencoded.png"/>
          <p:cNvPicPr>
            <a:picLocks noChangeAspect="1"/>
          </p:cNvPicPr>
          <p:nvPr/>
        </p:nvPicPr>
        <p:blipFill>
          <a:blip r:embed="rId4"/>
          <a:stretch>
            <a:fillRect/>
          </a:stretch>
        </p:blipFill>
        <p:spPr>
          <a:xfrm>
            <a:off x="713542" y="4615696"/>
            <a:ext cx="4401026" cy="815459"/>
          </a:xfrm>
          <a:prstGeom prst="rect">
            <a:avLst/>
          </a:prstGeom>
        </p:spPr>
      </p:pic>
      <p:sp>
        <p:nvSpPr>
          <p:cNvPr id="5" name="Text 1"/>
          <p:cNvSpPr/>
          <p:nvPr/>
        </p:nvSpPr>
        <p:spPr>
          <a:xfrm>
            <a:off x="917377" y="5736908"/>
            <a:ext cx="3362920" cy="299799"/>
          </a:xfrm>
          <a:prstGeom prst="rect">
            <a:avLst/>
          </a:prstGeom>
          <a:noFill/>
          <a:ln/>
        </p:spPr>
        <p:txBody>
          <a:bodyPr wrap="none" lIns="0" tIns="0" rIns="0" bIns="0" rtlCol="0" anchor="t"/>
          <a:lstStyle/>
          <a:p>
            <a:pPr marL="0" indent="0" algn="l">
              <a:lnSpc>
                <a:spcPts val="2350"/>
              </a:lnSpc>
              <a:buNone/>
            </a:pPr>
            <a:r>
              <a:rPr lang="en-US" sz="1850" dirty="0">
                <a:solidFill>
                  <a:srgbClr val="CAD6DE"/>
                </a:solidFill>
                <a:latin typeface="Unbounded" pitchFamily="34" charset="0"/>
                <a:ea typeface="Unbounded" pitchFamily="34" charset="-122"/>
                <a:cs typeface="Unbounded" pitchFamily="34" charset="-120"/>
              </a:rPr>
              <a:t>Growth-Increase Phase</a:t>
            </a:r>
            <a:endParaRPr lang="en-US" sz="1850" dirty="0"/>
          </a:p>
        </p:txBody>
      </p:sp>
      <p:sp>
        <p:nvSpPr>
          <p:cNvPr id="6" name="Text 2"/>
          <p:cNvSpPr/>
          <p:nvPr/>
        </p:nvSpPr>
        <p:spPr>
          <a:xfrm>
            <a:off x="917377" y="6158984"/>
            <a:ext cx="3993356" cy="1304449"/>
          </a:xfrm>
          <a:prstGeom prst="rect">
            <a:avLst/>
          </a:prstGeom>
          <a:noFill/>
          <a:ln/>
        </p:spPr>
        <p:txBody>
          <a:bodyPr wrap="square" lIns="0" tIns="0" rIns="0" bIns="0" rtlCol="0" anchor="t"/>
          <a:lstStyle/>
          <a:p>
            <a:pPr marL="0" indent="0" algn="l">
              <a:lnSpc>
                <a:spcPts val="2550"/>
              </a:lnSpc>
              <a:buNone/>
            </a:pPr>
            <a:r>
              <a:rPr lang="en-US" sz="1600" dirty="0">
                <a:solidFill>
                  <a:srgbClr val="CAD6DE"/>
                </a:solidFill>
                <a:latin typeface="Cabin" pitchFamily="34" charset="0"/>
                <a:ea typeface="Cabin" pitchFamily="34" charset="-122"/>
                <a:cs typeface="Cabin" pitchFamily="34" charset="-120"/>
              </a:rPr>
              <a:t>Initial economic growth stimulates transport demand, increasing emissions due to fossil-fuel dependence and expanding freight movement.</a:t>
            </a:r>
            <a:endParaRPr lang="en-US" sz="1600" dirty="0"/>
          </a:p>
        </p:txBody>
      </p:sp>
      <p:pic>
        <p:nvPicPr>
          <p:cNvPr id="7" name="Image 2" descr="preencoded.png"/>
          <p:cNvPicPr>
            <a:picLocks noChangeAspect="1"/>
          </p:cNvPicPr>
          <p:nvPr/>
        </p:nvPicPr>
        <p:blipFill>
          <a:blip r:embed="rId5"/>
          <a:stretch>
            <a:fillRect/>
          </a:stretch>
        </p:blipFill>
        <p:spPr>
          <a:xfrm>
            <a:off x="5114568" y="4615696"/>
            <a:ext cx="4401145" cy="815459"/>
          </a:xfrm>
          <a:prstGeom prst="rect">
            <a:avLst/>
          </a:prstGeom>
        </p:spPr>
      </p:pic>
      <p:sp>
        <p:nvSpPr>
          <p:cNvPr id="8" name="Text 3"/>
          <p:cNvSpPr/>
          <p:nvPr/>
        </p:nvSpPr>
        <p:spPr>
          <a:xfrm>
            <a:off x="5318403" y="5736908"/>
            <a:ext cx="2398633" cy="299799"/>
          </a:xfrm>
          <a:prstGeom prst="rect">
            <a:avLst/>
          </a:prstGeom>
          <a:noFill/>
          <a:ln/>
        </p:spPr>
        <p:txBody>
          <a:bodyPr wrap="none" lIns="0" tIns="0" rIns="0" bIns="0" rtlCol="0" anchor="t"/>
          <a:lstStyle/>
          <a:p>
            <a:pPr marL="0" indent="0" algn="l">
              <a:lnSpc>
                <a:spcPts val="2350"/>
              </a:lnSpc>
              <a:buNone/>
            </a:pPr>
            <a:r>
              <a:rPr lang="en-US" sz="1850" dirty="0">
                <a:solidFill>
                  <a:srgbClr val="CAD6DE"/>
                </a:solidFill>
                <a:latin typeface="Unbounded" pitchFamily="34" charset="0"/>
                <a:ea typeface="Unbounded" pitchFamily="34" charset="-122"/>
                <a:cs typeface="Unbounded" pitchFamily="34" charset="-120"/>
              </a:rPr>
              <a:t>Turning Point</a:t>
            </a:r>
            <a:endParaRPr lang="en-US" sz="1850" dirty="0"/>
          </a:p>
        </p:txBody>
      </p:sp>
      <p:sp>
        <p:nvSpPr>
          <p:cNvPr id="9" name="Text 4"/>
          <p:cNvSpPr/>
          <p:nvPr/>
        </p:nvSpPr>
        <p:spPr>
          <a:xfrm>
            <a:off x="5318403" y="6158984"/>
            <a:ext cx="3993475" cy="978337"/>
          </a:xfrm>
          <a:prstGeom prst="rect">
            <a:avLst/>
          </a:prstGeom>
          <a:noFill/>
          <a:ln/>
        </p:spPr>
        <p:txBody>
          <a:bodyPr wrap="square" lIns="0" tIns="0" rIns="0" bIns="0" rtlCol="0" anchor="t"/>
          <a:lstStyle/>
          <a:p>
            <a:pPr marL="0" indent="0" algn="l">
              <a:lnSpc>
                <a:spcPts val="2550"/>
              </a:lnSpc>
              <a:buNone/>
            </a:pPr>
            <a:r>
              <a:rPr lang="en-US" sz="1600" dirty="0">
                <a:solidFill>
                  <a:srgbClr val="CAD6DE"/>
                </a:solidFill>
                <a:latin typeface="Cabin" pitchFamily="34" charset="0"/>
                <a:ea typeface="Cabin" pitchFamily="34" charset="-122"/>
                <a:cs typeface="Cabin" pitchFamily="34" charset="-120"/>
              </a:rPr>
              <a:t>GDP threshold reached, leading to policy and technological shifts favoring cleaner transport options and infrastructure investments.</a:t>
            </a:r>
            <a:endParaRPr lang="en-US" sz="1600" dirty="0"/>
          </a:p>
        </p:txBody>
      </p:sp>
      <p:pic>
        <p:nvPicPr>
          <p:cNvPr id="10" name="Image 3" descr="preencoded.png"/>
          <p:cNvPicPr>
            <a:picLocks noChangeAspect="1"/>
          </p:cNvPicPr>
          <p:nvPr/>
        </p:nvPicPr>
        <p:blipFill>
          <a:blip r:embed="rId6"/>
          <a:stretch>
            <a:fillRect/>
          </a:stretch>
        </p:blipFill>
        <p:spPr>
          <a:xfrm>
            <a:off x="9515713" y="4615696"/>
            <a:ext cx="4401145" cy="815459"/>
          </a:xfrm>
          <a:prstGeom prst="rect">
            <a:avLst/>
          </a:prstGeom>
        </p:spPr>
      </p:pic>
      <p:sp>
        <p:nvSpPr>
          <p:cNvPr id="11" name="Text 5"/>
          <p:cNvSpPr/>
          <p:nvPr/>
        </p:nvSpPr>
        <p:spPr>
          <a:xfrm>
            <a:off x="9719548" y="5736908"/>
            <a:ext cx="2398633" cy="299799"/>
          </a:xfrm>
          <a:prstGeom prst="rect">
            <a:avLst/>
          </a:prstGeom>
          <a:noFill/>
          <a:ln/>
        </p:spPr>
        <p:txBody>
          <a:bodyPr wrap="none" lIns="0" tIns="0" rIns="0" bIns="0" rtlCol="0" anchor="t"/>
          <a:lstStyle/>
          <a:p>
            <a:pPr marL="0" indent="0" algn="l">
              <a:lnSpc>
                <a:spcPts val="2350"/>
              </a:lnSpc>
              <a:buNone/>
            </a:pPr>
            <a:r>
              <a:rPr lang="en-US" sz="1850" dirty="0">
                <a:solidFill>
                  <a:srgbClr val="CAD6DE"/>
                </a:solidFill>
                <a:latin typeface="Unbounded" pitchFamily="34" charset="0"/>
                <a:ea typeface="Unbounded" pitchFamily="34" charset="-122"/>
                <a:cs typeface="Unbounded" pitchFamily="34" charset="-120"/>
              </a:rPr>
              <a:t>Decline Phase</a:t>
            </a:r>
            <a:endParaRPr lang="en-US" sz="1850" dirty="0"/>
          </a:p>
        </p:txBody>
      </p:sp>
      <p:sp>
        <p:nvSpPr>
          <p:cNvPr id="12" name="Text 6"/>
          <p:cNvSpPr/>
          <p:nvPr/>
        </p:nvSpPr>
        <p:spPr>
          <a:xfrm>
            <a:off x="9719548" y="6158984"/>
            <a:ext cx="3993475" cy="978337"/>
          </a:xfrm>
          <a:prstGeom prst="rect">
            <a:avLst/>
          </a:prstGeom>
          <a:noFill/>
          <a:ln/>
        </p:spPr>
        <p:txBody>
          <a:bodyPr wrap="square" lIns="0" tIns="0" rIns="0" bIns="0" rtlCol="0" anchor="t"/>
          <a:lstStyle/>
          <a:p>
            <a:pPr marL="0" indent="0" algn="l">
              <a:lnSpc>
                <a:spcPts val="2550"/>
              </a:lnSpc>
              <a:buNone/>
            </a:pPr>
            <a:r>
              <a:rPr lang="en-US" sz="1600" dirty="0">
                <a:solidFill>
                  <a:srgbClr val="CAD6DE"/>
                </a:solidFill>
                <a:latin typeface="Cabin" pitchFamily="34" charset="0"/>
                <a:ea typeface="Cabin" pitchFamily="34" charset="-122"/>
                <a:cs typeface="Cabin" pitchFamily="34" charset="-120"/>
              </a:rPr>
              <a:t>Emissions reduce as sustainable technologies, renewable energy use, and public transit expansion mitigate environmental impacts.</a:t>
            </a:r>
            <a:endParaRPr lang="en-US" sz="1600" dirty="0"/>
          </a:p>
        </p:txBody>
      </p:sp>
      <p:sp>
        <p:nvSpPr>
          <p:cNvPr id="13" name="Téglalap 12">
            <a:extLst>
              <a:ext uri="{FF2B5EF4-FFF2-40B4-BE49-F238E27FC236}">
                <a16:creationId xmlns:a16="http://schemas.microsoft.com/office/drawing/2014/main" id="{D78FB788-D921-24ED-35D7-5D7CF22BC20D}"/>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37724" y="1942267"/>
            <a:ext cx="12954952" cy="1408033"/>
          </a:xfrm>
          <a:prstGeom prst="rect">
            <a:avLst/>
          </a:prstGeom>
          <a:noFill/>
          <a:ln/>
        </p:spPr>
        <p:txBody>
          <a:bodyPr wrap="square" lIns="0" tIns="0" rIns="0" bIns="0" rtlCol="0" anchor="t"/>
          <a:lstStyle/>
          <a:p>
            <a:pPr marL="0" indent="0" algn="l">
              <a:lnSpc>
                <a:spcPts val="5500"/>
              </a:lnSpc>
              <a:buNone/>
            </a:pPr>
            <a:r>
              <a:rPr lang="en-US" sz="4400" dirty="0">
                <a:solidFill>
                  <a:srgbClr val="FFFFFF"/>
                </a:solidFill>
                <a:latin typeface="Unbounded" pitchFamily="34" charset="0"/>
                <a:ea typeface="Unbounded" pitchFamily="34" charset="-122"/>
                <a:cs typeface="Unbounded" pitchFamily="34" charset="-120"/>
              </a:rPr>
              <a:t>Policy Implications and Drivers Beyond GDP</a:t>
            </a:r>
            <a:endParaRPr lang="en-US" sz="4400" dirty="0"/>
          </a:p>
        </p:txBody>
      </p:sp>
      <p:sp>
        <p:nvSpPr>
          <p:cNvPr id="3" name="Text 1"/>
          <p:cNvSpPr/>
          <p:nvPr/>
        </p:nvSpPr>
        <p:spPr>
          <a:xfrm>
            <a:off x="837724" y="3948589"/>
            <a:ext cx="2883932"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Unbounded" pitchFamily="34" charset="0"/>
                <a:ea typeface="Unbounded" pitchFamily="34" charset="-122"/>
                <a:cs typeface="Unbounded" pitchFamily="34" charset="-120"/>
              </a:rPr>
              <a:t>Austrian Context</a:t>
            </a:r>
            <a:endParaRPr lang="en-US" sz="2200" dirty="0"/>
          </a:p>
        </p:txBody>
      </p:sp>
      <p:sp>
        <p:nvSpPr>
          <p:cNvPr id="4" name="Text 2"/>
          <p:cNvSpPr/>
          <p:nvPr/>
        </p:nvSpPr>
        <p:spPr>
          <a:xfrm>
            <a:off x="837724" y="4539853"/>
            <a:ext cx="6185535" cy="1149072"/>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Renewable energy infrastructure and public transport policies contribute to gradual emissions reduction, emphasizing the importance of green energy integration.</a:t>
            </a:r>
            <a:endParaRPr lang="en-US" sz="1850" dirty="0"/>
          </a:p>
        </p:txBody>
      </p:sp>
      <p:sp>
        <p:nvSpPr>
          <p:cNvPr id="5" name="Text 3"/>
          <p:cNvSpPr/>
          <p:nvPr/>
        </p:nvSpPr>
        <p:spPr>
          <a:xfrm>
            <a:off x="7614761" y="3948589"/>
            <a:ext cx="2953226" cy="351949"/>
          </a:xfrm>
          <a:prstGeom prst="rect">
            <a:avLst/>
          </a:prstGeom>
          <a:noFill/>
          <a:ln/>
        </p:spPr>
        <p:txBody>
          <a:bodyPr wrap="none" lIns="0" tIns="0" rIns="0" bIns="0" rtlCol="0" anchor="t"/>
          <a:lstStyle/>
          <a:p>
            <a:pPr marL="0" indent="0" algn="l">
              <a:lnSpc>
                <a:spcPts val="2750"/>
              </a:lnSpc>
              <a:buNone/>
            </a:pPr>
            <a:r>
              <a:rPr lang="en-US" sz="2200" dirty="0">
                <a:solidFill>
                  <a:srgbClr val="FFFFFF"/>
                </a:solidFill>
                <a:latin typeface="Unbounded" pitchFamily="34" charset="0"/>
                <a:ea typeface="Unbounded" pitchFamily="34" charset="-122"/>
                <a:cs typeface="Unbounded" pitchFamily="34" charset="-120"/>
              </a:rPr>
              <a:t>Dutch Challenges</a:t>
            </a:r>
            <a:endParaRPr lang="en-US" sz="2200" dirty="0"/>
          </a:p>
        </p:txBody>
      </p:sp>
      <p:sp>
        <p:nvSpPr>
          <p:cNvPr id="6" name="Text 4"/>
          <p:cNvSpPr/>
          <p:nvPr/>
        </p:nvSpPr>
        <p:spPr>
          <a:xfrm>
            <a:off x="7614761" y="4539853"/>
            <a:ext cx="6185535" cy="1532096"/>
          </a:xfrm>
          <a:prstGeom prst="rect">
            <a:avLst/>
          </a:prstGeom>
          <a:noFill/>
          <a:ln/>
        </p:spPr>
        <p:txBody>
          <a:bodyPr wrap="square" lIns="0" tIns="0" rIns="0" bIns="0" rtlCol="0" anchor="t"/>
          <a:lstStyle/>
          <a:p>
            <a:pPr marL="0" indent="0" algn="l">
              <a:lnSpc>
                <a:spcPts val="3000"/>
              </a:lnSpc>
              <a:buNone/>
            </a:pPr>
            <a:r>
              <a:rPr lang="en-US" sz="1850" dirty="0">
                <a:solidFill>
                  <a:srgbClr val="CAD6DE"/>
                </a:solidFill>
                <a:latin typeface="Cabin" pitchFamily="34" charset="0"/>
                <a:ea typeface="Cabin" pitchFamily="34" charset="-122"/>
                <a:cs typeface="Cabin" pitchFamily="34" charset="-120"/>
              </a:rPr>
              <a:t>Urban density and freight transport reliance on fossil fuels require targeted policies on electric vehicles, freight modal shifts, and infrastructure upgrades to accelerate emission declines.</a:t>
            </a:r>
            <a:endParaRPr lang="en-US" sz="1850" dirty="0"/>
          </a:p>
        </p:txBody>
      </p:sp>
      <p:sp>
        <p:nvSpPr>
          <p:cNvPr id="7" name="Téglalap 6">
            <a:extLst>
              <a:ext uri="{FF2B5EF4-FFF2-40B4-BE49-F238E27FC236}">
                <a16:creationId xmlns:a16="http://schemas.microsoft.com/office/drawing/2014/main" id="{3FC80587-A73B-ECAE-A877-8C190F9CD1F7}"/>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677716"/>
          </a:xfrm>
          <a:prstGeom prst="rect">
            <a:avLst/>
          </a:prstGeom>
        </p:spPr>
      </p:pic>
      <p:sp>
        <p:nvSpPr>
          <p:cNvPr id="3" name="Text 0"/>
          <p:cNvSpPr/>
          <p:nvPr/>
        </p:nvSpPr>
        <p:spPr>
          <a:xfrm>
            <a:off x="749737" y="3266718"/>
            <a:ext cx="8526542" cy="629960"/>
          </a:xfrm>
          <a:prstGeom prst="rect">
            <a:avLst/>
          </a:prstGeom>
          <a:noFill/>
          <a:ln/>
        </p:spPr>
        <p:txBody>
          <a:bodyPr wrap="none" lIns="0" tIns="0" rIns="0" bIns="0" rtlCol="0" anchor="t"/>
          <a:lstStyle/>
          <a:p>
            <a:pPr marL="0" indent="0" algn="l">
              <a:lnSpc>
                <a:spcPts val="4950"/>
              </a:lnSpc>
              <a:buNone/>
            </a:pPr>
            <a:r>
              <a:rPr lang="en-US" sz="3950" dirty="0">
                <a:solidFill>
                  <a:srgbClr val="FFFFFF"/>
                </a:solidFill>
                <a:latin typeface="Unbounded" pitchFamily="34" charset="0"/>
                <a:ea typeface="Unbounded" pitchFamily="34" charset="-122"/>
                <a:cs typeface="Unbounded" pitchFamily="34" charset="-120"/>
              </a:rPr>
              <a:t>Conclusions and Limitations</a:t>
            </a:r>
            <a:endParaRPr lang="en-US" sz="3950" dirty="0"/>
          </a:p>
        </p:txBody>
      </p:sp>
      <p:sp>
        <p:nvSpPr>
          <p:cNvPr id="4" name="Shape 1"/>
          <p:cNvSpPr/>
          <p:nvPr/>
        </p:nvSpPr>
        <p:spPr>
          <a:xfrm>
            <a:off x="749737" y="4458891"/>
            <a:ext cx="481965" cy="481965"/>
          </a:xfrm>
          <a:prstGeom prst="roundRect">
            <a:avLst>
              <a:gd name="adj" fmla="val 6667"/>
            </a:avLst>
          </a:prstGeom>
          <a:solidFill>
            <a:srgbClr val="304755"/>
          </a:solidFill>
          <a:ln/>
        </p:spPr>
        <p:txBody>
          <a:bodyPr/>
          <a:lstStyle/>
          <a:p>
            <a:endParaRPr lang="hu-HU"/>
          </a:p>
        </p:txBody>
      </p:sp>
      <p:sp>
        <p:nvSpPr>
          <p:cNvPr id="5" name="Text 2"/>
          <p:cNvSpPr/>
          <p:nvPr/>
        </p:nvSpPr>
        <p:spPr>
          <a:xfrm>
            <a:off x="1445895" y="4458891"/>
            <a:ext cx="2520196" cy="315039"/>
          </a:xfrm>
          <a:prstGeom prst="rect">
            <a:avLst/>
          </a:prstGeom>
          <a:noFill/>
          <a:ln/>
        </p:spPr>
        <p:txBody>
          <a:bodyPr wrap="none" lIns="0" tIns="0" rIns="0" bIns="0" rtlCol="0" anchor="t"/>
          <a:lstStyle/>
          <a:p>
            <a:pPr marL="0" indent="0" algn="l">
              <a:lnSpc>
                <a:spcPts val="2450"/>
              </a:lnSpc>
              <a:buNone/>
            </a:pPr>
            <a:r>
              <a:rPr lang="en-US" sz="1950" dirty="0">
                <a:solidFill>
                  <a:srgbClr val="CAD6DE"/>
                </a:solidFill>
                <a:latin typeface="Unbounded" pitchFamily="34" charset="0"/>
                <a:ea typeface="Unbounded" pitchFamily="34" charset="-122"/>
                <a:cs typeface="Unbounded" pitchFamily="34" charset="-120"/>
              </a:rPr>
              <a:t>Key Insights</a:t>
            </a:r>
            <a:endParaRPr lang="en-US" sz="1950" dirty="0"/>
          </a:p>
        </p:txBody>
      </p:sp>
      <p:sp>
        <p:nvSpPr>
          <p:cNvPr id="6" name="Text 3"/>
          <p:cNvSpPr/>
          <p:nvPr/>
        </p:nvSpPr>
        <p:spPr>
          <a:xfrm>
            <a:off x="1445895" y="4902398"/>
            <a:ext cx="3538061" cy="2398633"/>
          </a:xfrm>
          <a:prstGeom prst="rect">
            <a:avLst/>
          </a:prstGeom>
          <a:noFill/>
          <a:ln/>
        </p:spPr>
        <p:txBody>
          <a:bodyPr wrap="square" lIns="0" tIns="0" rIns="0" bIns="0" rtlCol="0" anchor="t"/>
          <a:lstStyle/>
          <a:p>
            <a:pPr marL="0" indent="0" algn="l">
              <a:lnSpc>
                <a:spcPts val="2650"/>
              </a:lnSpc>
              <a:buNone/>
            </a:pPr>
            <a:r>
              <a:rPr lang="en-US" sz="1650" dirty="0">
                <a:solidFill>
                  <a:srgbClr val="CAD6DE"/>
                </a:solidFill>
                <a:latin typeface="Cabin" pitchFamily="34" charset="0"/>
                <a:ea typeface="Cabin" pitchFamily="34" charset="-122"/>
                <a:cs typeface="Cabin" pitchFamily="34" charset="-120"/>
              </a:rPr>
              <a:t>The EKC hypothesis holds for transport CO₂ emissions in Austria and the Netherlands, with emissions increasing with GDP initially, then declining past a threshold that reflects cleaner technologies and infrastructure investments.</a:t>
            </a:r>
            <a:endParaRPr lang="en-US" sz="1650" dirty="0"/>
          </a:p>
        </p:txBody>
      </p:sp>
      <p:sp>
        <p:nvSpPr>
          <p:cNvPr id="7" name="Shape 4"/>
          <p:cNvSpPr/>
          <p:nvPr/>
        </p:nvSpPr>
        <p:spPr>
          <a:xfrm>
            <a:off x="5198150" y="4458891"/>
            <a:ext cx="481965" cy="481965"/>
          </a:xfrm>
          <a:prstGeom prst="roundRect">
            <a:avLst>
              <a:gd name="adj" fmla="val 6667"/>
            </a:avLst>
          </a:prstGeom>
          <a:solidFill>
            <a:srgbClr val="304755"/>
          </a:solidFill>
          <a:ln/>
        </p:spPr>
        <p:txBody>
          <a:bodyPr/>
          <a:lstStyle/>
          <a:p>
            <a:endParaRPr lang="hu-HU"/>
          </a:p>
        </p:txBody>
      </p:sp>
      <p:sp>
        <p:nvSpPr>
          <p:cNvPr id="8" name="Text 5"/>
          <p:cNvSpPr/>
          <p:nvPr/>
        </p:nvSpPr>
        <p:spPr>
          <a:xfrm>
            <a:off x="5894308" y="4458891"/>
            <a:ext cx="2520196" cy="315039"/>
          </a:xfrm>
          <a:prstGeom prst="rect">
            <a:avLst/>
          </a:prstGeom>
          <a:noFill/>
          <a:ln/>
        </p:spPr>
        <p:txBody>
          <a:bodyPr wrap="none" lIns="0" tIns="0" rIns="0" bIns="0" rtlCol="0" anchor="t"/>
          <a:lstStyle/>
          <a:p>
            <a:pPr marL="0" indent="0" algn="l">
              <a:lnSpc>
                <a:spcPts val="2450"/>
              </a:lnSpc>
              <a:buNone/>
            </a:pPr>
            <a:r>
              <a:rPr lang="en-US" sz="1950" dirty="0">
                <a:solidFill>
                  <a:srgbClr val="CAD6DE"/>
                </a:solidFill>
                <a:latin typeface="Unbounded" pitchFamily="34" charset="0"/>
                <a:ea typeface="Unbounded" pitchFamily="34" charset="-122"/>
                <a:cs typeface="Unbounded" pitchFamily="34" charset="-120"/>
              </a:rPr>
              <a:t>Limitations</a:t>
            </a:r>
            <a:endParaRPr lang="en-US" sz="1950" dirty="0"/>
          </a:p>
        </p:txBody>
      </p:sp>
      <p:sp>
        <p:nvSpPr>
          <p:cNvPr id="9" name="Text 6"/>
          <p:cNvSpPr/>
          <p:nvPr/>
        </p:nvSpPr>
        <p:spPr>
          <a:xfrm>
            <a:off x="5894308" y="4902398"/>
            <a:ext cx="3538061" cy="2741295"/>
          </a:xfrm>
          <a:prstGeom prst="rect">
            <a:avLst/>
          </a:prstGeom>
          <a:noFill/>
          <a:ln/>
        </p:spPr>
        <p:txBody>
          <a:bodyPr wrap="square" lIns="0" tIns="0" rIns="0" bIns="0" rtlCol="0" anchor="t"/>
          <a:lstStyle/>
          <a:p>
            <a:pPr marL="0" indent="0" algn="l">
              <a:lnSpc>
                <a:spcPts val="2650"/>
              </a:lnSpc>
              <a:buNone/>
            </a:pPr>
            <a:r>
              <a:rPr lang="en-US" sz="1650" dirty="0">
                <a:solidFill>
                  <a:srgbClr val="CAD6DE"/>
                </a:solidFill>
                <a:latin typeface="Cabin" pitchFamily="34" charset="0"/>
                <a:ea typeface="Cabin" pitchFamily="34" charset="-122"/>
                <a:cs typeface="Cabin" pitchFamily="34" charset="-120"/>
              </a:rPr>
              <a:t>The quadratic EKC model oversimplifies complex dynamics, ignoring other factors like fuel costs, urban planning, and technology. National aggregates may hide regional heterogeneity. Findings are limited to two countries and may not generalize across Europe.</a:t>
            </a:r>
            <a:endParaRPr lang="en-US" sz="1650" dirty="0"/>
          </a:p>
        </p:txBody>
      </p:sp>
      <p:sp>
        <p:nvSpPr>
          <p:cNvPr id="10" name="Shape 7"/>
          <p:cNvSpPr/>
          <p:nvPr/>
        </p:nvSpPr>
        <p:spPr>
          <a:xfrm>
            <a:off x="9646563" y="4458891"/>
            <a:ext cx="481965" cy="481965"/>
          </a:xfrm>
          <a:prstGeom prst="roundRect">
            <a:avLst>
              <a:gd name="adj" fmla="val 6667"/>
            </a:avLst>
          </a:prstGeom>
          <a:solidFill>
            <a:srgbClr val="304755"/>
          </a:solidFill>
          <a:ln/>
        </p:spPr>
        <p:txBody>
          <a:bodyPr/>
          <a:lstStyle/>
          <a:p>
            <a:endParaRPr lang="hu-HU"/>
          </a:p>
        </p:txBody>
      </p:sp>
      <p:sp>
        <p:nvSpPr>
          <p:cNvPr id="11" name="Text 8"/>
          <p:cNvSpPr/>
          <p:nvPr/>
        </p:nvSpPr>
        <p:spPr>
          <a:xfrm>
            <a:off x="10342721" y="4458891"/>
            <a:ext cx="3538061" cy="1713309"/>
          </a:xfrm>
          <a:prstGeom prst="rect">
            <a:avLst/>
          </a:prstGeom>
          <a:noFill/>
          <a:ln/>
        </p:spPr>
        <p:txBody>
          <a:bodyPr wrap="square" lIns="0" tIns="0" rIns="0" bIns="0" rtlCol="0" anchor="t"/>
          <a:lstStyle/>
          <a:p>
            <a:pPr marL="0" indent="0" algn="l">
              <a:lnSpc>
                <a:spcPts val="2650"/>
              </a:lnSpc>
              <a:buNone/>
            </a:pPr>
            <a:r>
              <a:rPr lang="en-US" sz="1650" dirty="0">
                <a:solidFill>
                  <a:srgbClr val="CAD6DE"/>
                </a:solidFill>
                <a:latin typeface="Cabin" pitchFamily="34" charset="0"/>
                <a:ea typeface="Cabin" pitchFamily="34" charset="-122"/>
                <a:cs typeface="Cabin" pitchFamily="34" charset="-120"/>
              </a:rPr>
              <a:t>Future research should incorporate multi-factor models and explore sub-national variations to better inform sustainable transport strategies aligned with EU climate goals.</a:t>
            </a:r>
            <a:endParaRPr lang="en-US" sz="1650" dirty="0"/>
          </a:p>
        </p:txBody>
      </p:sp>
      <p:sp>
        <p:nvSpPr>
          <p:cNvPr id="12" name="Téglalap 11">
            <a:extLst>
              <a:ext uri="{FF2B5EF4-FFF2-40B4-BE49-F238E27FC236}">
                <a16:creationId xmlns:a16="http://schemas.microsoft.com/office/drawing/2014/main" id="{85A0AB7E-5DE2-6923-9220-7ECEA062C74A}"/>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églalap 1">
            <a:extLst>
              <a:ext uri="{FF2B5EF4-FFF2-40B4-BE49-F238E27FC236}">
                <a16:creationId xmlns:a16="http://schemas.microsoft.com/office/drawing/2014/main" id="{6630957B-BD55-89B9-3D24-4A775B69C3C3}"/>
              </a:ext>
            </a:extLst>
          </p:cNvPr>
          <p:cNvSpPr/>
          <p:nvPr/>
        </p:nvSpPr>
        <p:spPr>
          <a:xfrm>
            <a:off x="12748846" y="7662550"/>
            <a:ext cx="1881554" cy="59787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hu-HU" dirty="0"/>
              <a:t>10</a:t>
            </a:r>
          </a:p>
        </p:txBody>
      </p:sp>
      <p:sp>
        <p:nvSpPr>
          <p:cNvPr id="4" name="Szövegdoboz 3">
            <a:extLst>
              <a:ext uri="{FF2B5EF4-FFF2-40B4-BE49-F238E27FC236}">
                <a16:creationId xmlns:a16="http://schemas.microsoft.com/office/drawing/2014/main" id="{E466281D-E839-495E-FE7E-2B5B1A68648C}"/>
              </a:ext>
            </a:extLst>
          </p:cNvPr>
          <p:cNvSpPr txBox="1"/>
          <p:nvPr/>
        </p:nvSpPr>
        <p:spPr>
          <a:xfrm>
            <a:off x="263769" y="456068"/>
            <a:ext cx="14366631" cy="7478970"/>
          </a:xfrm>
          <a:prstGeom prst="rect">
            <a:avLst/>
          </a:prstGeom>
          <a:noFill/>
        </p:spPr>
        <p:txBody>
          <a:bodyPr wrap="square">
            <a:spAutoFit/>
          </a:bodyPr>
          <a:lstStyle/>
          <a:p>
            <a:pPr indent="152400" algn="just">
              <a:lnSpc>
                <a:spcPts val="1200"/>
              </a:lnSpc>
              <a:buNone/>
            </a:pPr>
            <a:r>
              <a:rPr lang="en-GB" sz="2000" b="1" dirty="0">
                <a:solidFill>
                  <a:schemeClr val="bg1"/>
                </a:solidFill>
                <a:effectLst/>
                <a:latin typeface="Times New Roman" panose="02020603050405020304" pitchFamily="18" charset="0"/>
                <a:ea typeface="SimSun" panose="02010600030101010101" pitchFamily="2" charset="-122"/>
              </a:rPr>
              <a:t>References </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da-DK"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Al-lami, A., Török, Á., 2025. </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Regional forecasting of driving forces of CO2 emissions of transportation in Central Europe: An ARIMA-based approach. Energy Rep. 13, 1215–1224. https://doi.org/10.1016/j.egyr.2025.01.004</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Apergis, N., 2015. Environmental Kuznets curves: New evidence on both panel and country-level CO2 emissions. Energy Econ. 54 (2016) 263–271, 9. http://dx.doi.org/10.1016/j.eneco.2015.12.007</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Apergis, N., Ozturk, I., 2015. Testing Environmental Kuznets Curve hypothesis in Asian countries. Ecol. Indic. 52, 16–22. https://doi.org/10.1016/j.ecolind.2014.11.026</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Bagdi, Z.,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Csámer</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L., &amp; Bakó, G. (2023). The green light for air transport: sustainable aviation at present. Cognitive Sustainability, 2(2).</a:t>
            </a:r>
            <a:r>
              <a:rPr lang="en-GB" sz="2000" dirty="0">
                <a:solidFill>
                  <a:schemeClr val="bg1"/>
                </a:solidFill>
                <a:effectLst/>
                <a:latin typeface="Times New Roman" panose="02020603050405020304" pitchFamily="18" charset="0"/>
                <a:ea typeface="SimSun" panose="02010600030101010101" pitchFamily="2" charset="-122"/>
              </a:rPr>
              <a:t> </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Boldizsár, A., Mészáros, F., &amp; Torok, E. (2022). Social and economic analysis of the EU road freight transport fleet. Cognitive Sustainability, 1(2).</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Bok, M.D.,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Tavasszy</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L., Thoen, S., 2020. Application of an empirical multi-agent model for urban goods transport to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analyze</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impacts of zero emission zones in The Netherlands. Transp. Policy. https://doi.org/10.1016/j.tranpol.2020.07.010</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Cautisanu</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C., Hatmanu, M., 2023. A Study of the Decoupling of Economic Growth from CO2 and HFCs Emissions in the EU27 Countries. Energies 16, 5546. https://doi.org/10.3390/en16145546</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EEA, 2020. Austria [WWW Document]. URL https://www.eea.europa.eu/en/countries/eea-member-countries/austria (accessed 10.31.24).</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da-DK"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Grossman, G.M., Krueger, A., 1995. </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Economic Growth and the Environment. Q. J. Econ. 110, 353–377.</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IEA, 2022. Transport - Energy System [WWW Document]. IEA. URL https://www.iea.org/energy-system/transport (accessed 10.31.24).</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IPCC, 2015. Climate Change 2014: Mitigation of Climate Change: Working Group III Contribution to the IPCC Fifth Assessment Report. Cambridge University Press, Cambridge. https://doi.org/10.1017/CBO9781107415416</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Kampf, R.,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Gašparík</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J., &amp;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Kudláčková</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N. (2012). Application of different forms of transport in relation to the process of transport user value creation. Periodica Polytechnica Transportation Engineering, 40(2), 71-75.</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Kuznets S, 1955. Economic growth and income inequality. American Economic Review [WWW Document]. URL https://www.jstor.org/stable/i304619 (accessed 10.31.24).</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Martínez-</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Zarzoso</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I.,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Maruotti</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 2011. The impact of urbanization on CO2 emissions: Evidence from developing countries. Ecol. Econ., Special Section: Ecological Economics and Environmental History 70, 1344–1353. https://doi.org/10.1016/j.ecolecon.2011.02.009</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Panayotou</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T., 1993. Empirical tests and policy analysis of environmental degradation at different stages of economic development. ILO Work. Pap., ILO Working Papers.</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Schäfer et al, 2009. Transportation in a Climate-Constrained World [WWW Document]. MIT Press. URL https://mitpress.mit.edu/9780262512343/transportation-in-a-climate-constrained-world/ (accessed 10.31.24).</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ShafiK</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N., 1994. Economic Development and Environmental Quality: An Econometric Analysis | Oxford Economic Papers | Oxford Academic [WWW Document]. URL https://academic.oup.com/oep/article-abstract/46/Supplement_1/757/2568539?redirectedFrom=fulltext (accessed 10.31.24).</a:t>
            </a:r>
            <a:endParaRPr lang="hu-HU" sz="2000" dirty="0">
              <a:solidFill>
                <a:schemeClr val="bg1"/>
              </a:solidFill>
              <a:effectLst/>
              <a:latin typeface="Times New Roman" panose="02020603050405020304" pitchFamily="18" charset="0"/>
              <a:ea typeface="SimSun" panose="02010600030101010101" pitchFamily="2" charset="-122"/>
            </a:endParaRPr>
          </a:p>
          <a:p>
            <a:pPr>
              <a:buNone/>
            </a:pP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Škorupa</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M.,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Bulková</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Z., </a:t>
            </a:r>
            <a:r>
              <a:rPr lang="en-GB" sz="16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Gašparík</a:t>
            </a:r>
            <a:r>
              <a:rPr lang="en-GB" sz="16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J., &amp; Kendra, M. (2024). Methodology for designing a system of Public Passenger transport in a functional region. Periodica Polytechnica Transportation Engineering, 52(1), 24-32.</a:t>
            </a:r>
            <a:endParaRPr lang="hu-HU" sz="2000" dirty="0">
              <a:solidFill>
                <a:schemeClr val="bg1"/>
              </a:solidFill>
              <a:effectLst/>
              <a:latin typeface="Times New Roman" panose="02020603050405020304" pitchFamily="18" charset="0"/>
              <a:ea typeface="SimSun" panose="02010600030101010101" pitchFamily="2" charset="-122"/>
            </a:endParaRPr>
          </a:p>
          <a:p>
            <a:r>
              <a:rPr lang="en-US" sz="2000" dirty="0">
                <a:solidFill>
                  <a:schemeClr val="bg1"/>
                </a:solidFill>
                <a:effectLst/>
                <a:latin typeface="Times New Roman" panose="02020603050405020304" pitchFamily="18" charset="0"/>
                <a:ea typeface="SimSun" panose="02010600030101010101" pitchFamily="2" charset="-122"/>
              </a:rPr>
              <a:t> </a:t>
            </a:r>
            <a:endParaRPr lang="hu-HU" sz="2000" dirty="0">
              <a:solidFill>
                <a:schemeClr val="bg1"/>
              </a:solidFill>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4985531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1533</Words>
  <Application>Microsoft Office PowerPoint</Application>
  <PresentationFormat>Egyéni</PresentationFormat>
  <Paragraphs>99</Paragraphs>
  <Slides>10</Slides>
  <Notes>9</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10</vt:i4>
      </vt:variant>
    </vt:vector>
  </HeadingPairs>
  <TitlesOfParts>
    <vt:vector size="15" baseType="lpstr">
      <vt:lpstr>Cabin</vt:lpstr>
      <vt:lpstr>Unbounded</vt:lpstr>
      <vt:lpstr>Arial</vt:lpstr>
      <vt:lpstr>Times New Roman</vt: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Dr. Török Ádám</cp:lastModifiedBy>
  <cp:revision>3</cp:revision>
  <dcterms:created xsi:type="dcterms:W3CDTF">2025-04-17T20:05:37Z</dcterms:created>
  <dcterms:modified xsi:type="dcterms:W3CDTF">2025-04-17T20:22:47Z</dcterms:modified>
</cp:coreProperties>
</file>