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0" d="100"/>
          <a:sy n="30" d="100"/>
        </p:scale>
        <p:origin x="1818" y="-1500"/>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28. 3. 2025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28. 3. 2025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28. 3. 2025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28. 3. 2025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28. 3. 2025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28. 3. 2025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28. 3. 2025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28. 3. 2025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28. 3. 2025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28. 3. 2025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28. 3. 2025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28. 3. 2025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sk-SK" sz="9000" b="1" dirty="0" err="1">
                <a:effectLst/>
                <a:latin typeface="Arial" panose="020B0604020202020204" pitchFamily="34" charset="0"/>
                <a:ea typeface="SimSun" panose="02010600030101010101" pitchFamily="2" charset="-122"/>
                <a:cs typeface="Arial" panose="020B0604020202020204" pitchFamily="34" charset="0"/>
              </a:rPr>
              <a:t>Options</a:t>
            </a:r>
            <a:r>
              <a:rPr lang="sk-SK" sz="9000" b="1" dirty="0">
                <a:effectLst/>
                <a:latin typeface="Arial" panose="020B0604020202020204" pitchFamily="34" charset="0"/>
                <a:ea typeface="SimSun" panose="02010600030101010101" pitchFamily="2" charset="-122"/>
                <a:cs typeface="Arial" panose="020B0604020202020204" pitchFamily="34" charset="0"/>
              </a:rPr>
              <a:t> </a:t>
            </a:r>
            <a:r>
              <a:rPr lang="en-GB" sz="9000" b="1" dirty="0">
                <a:effectLst/>
                <a:latin typeface="Arial" panose="020B0604020202020204" pitchFamily="34" charset="0"/>
                <a:ea typeface="SimSun" panose="02010600030101010101" pitchFamily="2" charset="-122"/>
                <a:cs typeface="Arial" panose="020B0604020202020204" pitchFamily="34" charset="0"/>
              </a:rPr>
              <a:t>for simulating stand-off distances with fire</a:t>
            </a:r>
            <a:r>
              <a:rPr lang="sk-SK" sz="9000" b="1" dirty="0">
                <a:effectLst/>
                <a:latin typeface="Arial" panose="020B0604020202020204" pitchFamily="34" charset="0"/>
                <a:ea typeface="SimSun" panose="02010600030101010101" pitchFamily="2" charset="-122"/>
                <a:cs typeface="Arial" panose="020B0604020202020204" pitchFamily="34" charset="0"/>
              </a:rPr>
              <a:t> </a:t>
            </a:r>
            <a:r>
              <a:rPr lang="sk-SK" sz="9000" b="1" dirty="0" err="1">
                <a:effectLst/>
                <a:latin typeface="Arial" panose="020B0604020202020204" pitchFamily="34" charset="0"/>
                <a:ea typeface="SimSun" panose="02010600030101010101" pitchFamily="2" charset="-122"/>
                <a:cs typeface="Arial" panose="020B0604020202020204" pitchFamily="34" charset="0"/>
              </a:rPr>
              <a:t>models</a:t>
            </a:r>
            <a:r>
              <a:rPr lang="en-GB" sz="9000" b="1" dirty="0">
                <a:effectLst/>
                <a:latin typeface="Arial" panose="020B0604020202020204" pitchFamily="34" charset="0"/>
                <a:ea typeface="SimSun" panose="02010600030101010101" pitchFamily="2" charset="-122"/>
                <a:cs typeface="Arial" panose="020B0604020202020204" pitchFamily="34" charset="0"/>
              </a:rPr>
              <a:t> </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Ing. Dorota Hodúlová</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doc. Ing. Bc. Stanislava </a:t>
            </a:r>
            <a:r>
              <a:rPr lang="sk-SK" sz="4500" dirty="0" err="1">
                <a:solidFill>
                  <a:srgbClr val="002060"/>
                </a:solidFill>
                <a:latin typeface="Arial" panose="020B0604020202020204" pitchFamily="34" charset="0"/>
                <a:cs typeface="Arial" panose="020B0604020202020204" pitchFamily="34" charset="0"/>
              </a:rPr>
              <a:t>Gašpercová</a:t>
            </a:r>
            <a:r>
              <a:rPr lang="sk-SK" sz="4500" dirty="0">
                <a:solidFill>
                  <a:srgbClr val="002060"/>
                </a:solidFill>
                <a:latin typeface="Arial" panose="020B0604020202020204" pitchFamily="34" charset="0"/>
                <a:cs typeface="Arial" panose="020B0604020202020204" pitchFamily="34" charset="0"/>
              </a:rPr>
              <a:t>, PhD.</a:t>
            </a:r>
            <a:r>
              <a:rPr lang="sk-SK" sz="4500" baseline="30000" dirty="0">
                <a:solidFill>
                  <a:srgbClr val="002060"/>
                </a:solidFill>
                <a:latin typeface="Arial" panose="020B0604020202020204" pitchFamily="34" charset="0"/>
                <a:cs typeface="Arial" panose="020B0604020202020204" pitchFamily="34" charset="0"/>
              </a:rPr>
              <a:t>2</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U</a:t>
            </a:r>
            <a:r>
              <a:rPr lang="en-GB" sz="3600" dirty="0" err="1">
                <a:solidFill>
                  <a:srgbClr val="002060"/>
                </a:solidFill>
                <a:effectLst/>
                <a:latin typeface="Arial" panose="020B0604020202020204" pitchFamily="34" charset="0"/>
                <a:ea typeface="SimSun" panose="02010600030101010101" pitchFamily="2" charset="-122"/>
                <a:cs typeface="Arial" panose="020B0604020202020204" pitchFamily="34" charset="0"/>
              </a:rPr>
              <a:t>niversity</a:t>
            </a:r>
            <a:r>
              <a:rPr lang="en-GB" sz="3600" dirty="0">
                <a:solidFill>
                  <a:srgbClr val="002060"/>
                </a:solidFill>
                <a:effectLst/>
                <a:latin typeface="Arial" panose="020B0604020202020204" pitchFamily="34" charset="0"/>
                <a:ea typeface="SimSun" panose="02010600030101010101" pitchFamily="2" charset="-122"/>
                <a:cs typeface="Arial" panose="020B0604020202020204" pitchFamily="34" charset="0"/>
              </a:rPr>
              <a:t> of Žilina, 1. </a:t>
            </a:r>
            <a:r>
              <a:rPr lang="en-GB" sz="3600" dirty="0" err="1">
                <a:solidFill>
                  <a:srgbClr val="002060"/>
                </a:solidFill>
                <a:effectLst/>
                <a:latin typeface="Arial" panose="020B0604020202020204" pitchFamily="34" charset="0"/>
                <a:ea typeface="SimSun" panose="02010600030101010101" pitchFamily="2" charset="-122"/>
                <a:cs typeface="Arial" panose="020B0604020202020204" pitchFamily="34" charset="0"/>
              </a:rPr>
              <a:t>Mája</a:t>
            </a:r>
            <a:r>
              <a:rPr lang="en-GB" sz="3600" dirty="0">
                <a:solidFill>
                  <a:srgbClr val="002060"/>
                </a:solidFill>
                <a:effectLst/>
                <a:latin typeface="Arial" panose="020B0604020202020204" pitchFamily="34" charset="0"/>
                <a:ea typeface="SimSun" panose="02010600030101010101" pitchFamily="2" charset="-122"/>
                <a:cs typeface="Arial" panose="020B0604020202020204" pitchFamily="34" charset="0"/>
              </a:rPr>
              <a:t> 32, Žilina, 010 01, </a:t>
            </a:r>
            <a:r>
              <a:rPr lang="sk-SK" sz="3600" dirty="0">
                <a:solidFill>
                  <a:srgbClr val="002060"/>
                </a:solidFill>
                <a:effectLst/>
                <a:latin typeface="Arial" panose="020B0604020202020204" pitchFamily="34" charset="0"/>
                <a:ea typeface="SimSun" panose="02010600030101010101" pitchFamily="2" charset="-122"/>
                <a:cs typeface="Arial" panose="020B0604020202020204" pitchFamily="34" charset="0"/>
              </a:rPr>
              <a:t>Slovakia</a:t>
            </a:r>
          </a:p>
          <a:p>
            <a:pPr algn="l">
              <a:lnSpc>
                <a:spcPct val="110000"/>
              </a:lnSpc>
            </a:pPr>
            <a:r>
              <a:rPr lang="sk-SK" sz="3600" i="1" dirty="0">
                <a:solidFill>
                  <a:srgbClr val="002060"/>
                </a:solidFill>
                <a:latin typeface="Arial" panose="020B0604020202020204" pitchFamily="34" charset="0"/>
                <a:cs typeface="Arial" panose="020B0604020202020204" pitchFamily="34" charset="0"/>
              </a:rPr>
              <a:t>2 U</a:t>
            </a:r>
            <a:r>
              <a:rPr lang="en-GB" sz="3600" dirty="0" err="1">
                <a:solidFill>
                  <a:srgbClr val="002060"/>
                </a:solidFill>
                <a:effectLst/>
                <a:latin typeface="Arial" panose="020B0604020202020204" pitchFamily="34" charset="0"/>
                <a:ea typeface="SimSun" panose="02010600030101010101" pitchFamily="2" charset="-122"/>
                <a:cs typeface="Arial" panose="020B0604020202020204" pitchFamily="34" charset="0"/>
              </a:rPr>
              <a:t>niversity</a:t>
            </a:r>
            <a:r>
              <a:rPr lang="en-GB" sz="3600" dirty="0">
                <a:solidFill>
                  <a:srgbClr val="002060"/>
                </a:solidFill>
                <a:effectLst/>
                <a:latin typeface="Arial" panose="020B0604020202020204" pitchFamily="34" charset="0"/>
                <a:ea typeface="SimSun" panose="02010600030101010101" pitchFamily="2" charset="-122"/>
                <a:cs typeface="Arial" panose="020B0604020202020204" pitchFamily="34" charset="0"/>
              </a:rPr>
              <a:t> of Žilina, 1. </a:t>
            </a:r>
            <a:r>
              <a:rPr lang="en-GB" sz="3600" dirty="0" err="1">
                <a:solidFill>
                  <a:srgbClr val="002060"/>
                </a:solidFill>
                <a:effectLst/>
                <a:latin typeface="Arial" panose="020B0604020202020204" pitchFamily="34" charset="0"/>
                <a:ea typeface="SimSun" panose="02010600030101010101" pitchFamily="2" charset="-122"/>
                <a:cs typeface="Arial" panose="020B0604020202020204" pitchFamily="34" charset="0"/>
              </a:rPr>
              <a:t>Mája</a:t>
            </a:r>
            <a:r>
              <a:rPr lang="en-GB" sz="3600" dirty="0">
                <a:solidFill>
                  <a:srgbClr val="002060"/>
                </a:solidFill>
                <a:effectLst/>
                <a:latin typeface="Arial" panose="020B0604020202020204" pitchFamily="34" charset="0"/>
                <a:ea typeface="SimSun" panose="02010600030101010101" pitchFamily="2" charset="-122"/>
                <a:cs typeface="Arial" panose="020B0604020202020204" pitchFamily="34" charset="0"/>
              </a:rPr>
              <a:t> 32, Žilina, 010 01, </a:t>
            </a:r>
            <a:r>
              <a:rPr lang="sk-SK" sz="3600" dirty="0">
                <a:solidFill>
                  <a:srgbClr val="002060"/>
                </a:solidFill>
                <a:effectLst/>
                <a:latin typeface="Arial" panose="020B0604020202020204" pitchFamily="34" charset="0"/>
                <a:ea typeface="SimSun" panose="02010600030101010101" pitchFamily="2" charset="-122"/>
                <a:cs typeface="Arial" panose="020B0604020202020204" pitchFamily="34" charset="0"/>
              </a:rPr>
              <a:t>Slovakia</a:t>
            </a:r>
          </a:p>
          <a:p>
            <a:pPr algn="l">
              <a:lnSpc>
                <a:spcPct val="110000"/>
              </a:lnSpc>
            </a:pP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2186835832"/>
              </p:ext>
            </p:extLst>
          </p:nvPr>
        </p:nvGraphicFramePr>
        <p:xfrm>
          <a:off x="1347570" y="7769152"/>
          <a:ext cx="29764038" cy="7339068"/>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846828">
                <a:tc gridSpan="3">
                  <a:txBody>
                    <a:bodyPr/>
                    <a:lstStyle/>
                    <a:p>
                      <a:pPr algn="ctr"/>
                      <a:r>
                        <a:rPr lang="sk-SK" sz="4500" cap="small" baseline="0" dirty="0" err="1">
                          <a:latin typeface="Arial" panose="020B0604020202020204" pitchFamily="34" charset="0"/>
                          <a:cs typeface="Arial" panose="020B0604020202020204" pitchFamily="34" charset="0"/>
                        </a:rPr>
                        <a:t>introduction</a:t>
                      </a:r>
                      <a:endParaRPr lang="sk-SK" sz="4500" cap="small" baseline="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6230988">
                <a:tc>
                  <a:txBody>
                    <a:bodyPr/>
                    <a:lstStyle/>
                    <a:p>
                      <a:pPr algn="just"/>
                      <a:r>
                        <a:rPr lang="en-GB" sz="3500" kern="1200" dirty="0">
                          <a:solidFill>
                            <a:srgbClr val="002060"/>
                          </a:solidFill>
                          <a:effectLst/>
                          <a:latin typeface="Arial" panose="020B0604020202020204" pitchFamily="34" charset="0"/>
                          <a:ea typeface="+mn-ea"/>
                          <a:cs typeface="Arial" panose="020B0604020202020204" pitchFamily="34" charset="0"/>
                        </a:rPr>
                        <a:t>Every part of building fire safety is important, especially nowadays when technology allows new buildings to be constructed </a:t>
                      </a:r>
                      <a:r>
                        <a:rPr lang="sk-SK" sz="3500" kern="1200" dirty="0" err="1">
                          <a:solidFill>
                            <a:srgbClr val="002060"/>
                          </a:solidFill>
                          <a:effectLst/>
                          <a:latin typeface="Arial" panose="020B0604020202020204" pitchFamily="34" charset="0"/>
                          <a:ea typeface="+mn-ea"/>
                          <a:cs typeface="Arial" panose="020B0604020202020204" pitchFamily="34" charset="0"/>
                        </a:rPr>
                        <a:t>nearby</a:t>
                      </a:r>
                      <a:r>
                        <a:rPr lang="en-GB" sz="3500" kern="1200" dirty="0">
                          <a:solidFill>
                            <a:srgbClr val="002060"/>
                          </a:solidFill>
                          <a:effectLst/>
                          <a:latin typeface="Arial" panose="020B0604020202020204" pitchFamily="34" charset="0"/>
                          <a:ea typeface="+mn-ea"/>
                          <a:cs typeface="Arial" panose="020B0604020202020204" pitchFamily="34" charset="0"/>
                        </a:rPr>
                        <a:t>. Factors such as the purpose of the building, its height and distance from other buildings affect fire safety. Also, the human factor and its effect not only directly on the building but also </a:t>
                      </a:r>
                      <a:r>
                        <a:rPr lang="sk-SK" sz="3500" kern="1200" dirty="0">
                          <a:solidFill>
                            <a:srgbClr val="002060"/>
                          </a:solidFill>
                          <a:effectLst/>
                          <a:latin typeface="Arial" panose="020B0604020202020204" pitchFamily="34" charset="0"/>
                          <a:ea typeface="+mn-ea"/>
                          <a:cs typeface="Arial" panose="020B0604020202020204" pitchFamily="34" charset="0"/>
                        </a:rPr>
                        <a:t>                            </a:t>
                      </a:r>
                      <a:r>
                        <a:rPr lang="en-GB" sz="3500" kern="1200" dirty="0">
                          <a:solidFill>
                            <a:srgbClr val="002060"/>
                          </a:solidFill>
                          <a:effectLst/>
                          <a:latin typeface="Arial" panose="020B0604020202020204" pitchFamily="34" charset="0"/>
                          <a:ea typeface="+mn-ea"/>
                          <a:cs typeface="Arial" panose="020B0604020202020204" pitchFamily="34" charset="0"/>
                        </a:rPr>
                        <a:t>on surrounding facilities such as traffic routes and accidents</a:t>
                      </a:r>
                      <a:r>
                        <a:rPr lang="sk-SK" sz="3500" kern="1200" dirty="0">
                          <a:solidFill>
                            <a:srgbClr val="002060"/>
                          </a:solidFill>
                          <a:effectLst/>
                          <a:latin typeface="Arial" panose="020B0604020202020204" pitchFamily="34" charset="0"/>
                          <a:ea typeface="+mn-ea"/>
                          <a:cs typeface="Arial" panose="020B0604020202020204" pitchFamily="34" charset="0"/>
                        </a:rPr>
                        <a:t>.</a:t>
                      </a:r>
                      <a:r>
                        <a:rPr lang="en-GB" sz="3500" kern="1200" dirty="0">
                          <a:solidFill>
                            <a:srgbClr val="002060"/>
                          </a:solidFill>
                          <a:effectLst/>
                          <a:latin typeface="Arial" panose="020B0604020202020204" pitchFamily="34" charset="0"/>
                          <a:ea typeface="+mn-ea"/>
                          <a:cs typeface="Arial" panose="020B0604020202020204" pitchFamily="34" charset="0"/>
                        </a:rPr>
                        <a:t> </a:t>
                      </a:r>
                      <a:endParaRPr lang="sk-SK" sz="3500" dirty="0">
                        <a:solidFill>
                          <a:srgbClr val="002060"/>
                        </a:solidFill>
                        <a:latin typeface="Arial" panose="020B0604020202020204" pitchFamily="34" charset="0"/>
                        <a:cs typeface="Arial" panose="020B0604020202020204" pitchFamily="34" charset="0"/>
                      </a:endParaRPr>
                    </a:p>
                    <a:p>
                      <a:endParaRPr lang="sk-SK" sz="3500" dirty="0">
                        <a:solidFill>
                          <a:srgbClr val="002060"/>
                        </a:solidFill>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As construction grows, building plots decrease, raising the risk of fire spread between buildings. Understanding spacing and fire behavior is crucial. While predicting fire behavior precisely is difficult, fire models simulating fires in confined spaces can help estimate it. These models aid </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in fire prevention, damage reduction, and life protection. Although challenging to implement, with proper conditions, they can yield results similar to traditional methods.</a:t>
                      </a:r>
                      <a:endParaRPr lang="sk-SK" sz="3500" dirty="0">
                        <a:solidFill>
                          <a:srgbClr val="002060"/>
                        </a:solidFill>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n-US" sz="3500" dirty="0">
                          <a:solidFill>
                            <a:srgbClr val="002060"/>
                          </a:solidFill>
                          <a:latin typeface="Arial" panose="020B0604020202020204" pitchFamily="34" charset="0"/>
                          <a:cs typeface="Arial" panose="020B0604020202020204" pitchFamily="34" charset="0"/>
                        </a:rPr>
                        <a:t>To analyze spacing distances in Slovakia, general legislation and fire safety standards are used. Construction must meet all fire safety requirements outlined in the fire safety project documentation, including fire compartmentalization, fire risk assessment, building construction, evacuation plans, escape routes, stand-off distances, and fire safety measures. Fire safety is governed by STNs, which are not legally binding but mandatory when referenced in implementing regulations.</a:t>
                      </a:r>
                      <a:endParaRPr lang="sk-SK" sz="3500" dirty="0">
                        <a:solidFill>
                          <a:srgbClr val="002060"/>
                        </a:solidFill>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1095347442"/>
              </p:ext>
            </p:extLst>
          </p:nvPr>
        </p:nvGraphicFramePr>
        <p:xfrm>
          <a:off x="1335806" y="14870693"/>
          <a:ext cx="29764038" cy="677756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407384">
                <a:tc>
                  <a:txBody>
                    <a:bodyPr/>
                    <a:lstStyle/>
                    <a:p>
                      <a:pPr algn="ctr"/>
                      <a:r>
                        <a:rPr lang="sk-SK" sz="4500" cap="small" baseline="0" dirty="0" err="1">
                          <a:latin typeface="Arial"/>
                          <a:cs typeface="Arial"/>
                        </a:rPr>
                        <a:t>materials</a:t>
                      </a:r>
                      <a:r>
                        <a:rPr lang="sk-SK" sz="4500" cap="small" baseline="0" dirty="0">
                          <a:latin typeface="Arial"/>
                          <a:cs typeface="Arial"/>
                        </a:rPr>
                        <a:t>,  </a:t>
                      </a:r>
                      <a:r>
                        <a:rPr lang="sk-SK" sz="4500" cap="small" baseline="0" dirty="0" err="1">
                          <a:latin typeface="Arial"/>
                          <a:cs typeface="Arial"/>
                        </a:rPr>
                        <a:t>methods</a:t>
                      </a:r>
                      <a:r>
                        <a:rPr lang="sk-SK" sz="4500" cap="small" baseline="0" dirty="0">
                          <a:latin typeface="Arial"/>
                          <a:cs typeface="Arial"/>
                        </a:rPr>
                        <a:t> &amp; </a:t>
                      </a:r>
                      <a:r>
                        <a:rPr lang="sk-SK" sz="4500" cap="small" baseline="0" dirty="0" err="1">
                          <a:latin typeface="Arial"/>
                          <a:cs typeface="Arial"/>
                        </a:rPr>
                        <a:t>implementation</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370178">
                <a:tc>
                  <a:txBody>
                    <a:bodyPr/>
                    <a:lstStyle/>
                    <a:p>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1970525488"/>
              </p:ext>
            </p:extLst>
          </p:nvPr>
        </p:nvGraphicFramePr>
        <p:xfrm>
          <a:off x="1341684" y="21648257"/>
          <a:ext cx="29764038" cy="13001726"/>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176510">
                <a:tc>
                  <a:txBody>
                    <a:bodyPr/>
                    <a:lstStyle/>
                    <a:p>
                      <a:pPr algn="ctr"/>
                      <a:r>
                        <a:rPr lang="sk-SK" sz="4500" cap="small" baseline="0" dirty="0" err="1">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912608">
                <a:tc>
                  <a:txBody>
                    <a:bodyPr/>
                    <a:lstStyle/>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912608">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213976277"/>
              </p:ext>
            </p:extLst>
          </p:nvPr>
        </p:nvGraphicFramePr>
        <p:xfrm>
          <a:off x="1317621" y="34645078"/>
          <a:ext cx="29764038" cy="6230113"/>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94339">
                <a:tc>
                  <a:txBody>
                    <a:bodyPr/>
                    <a:lstStyle/>
                    <a:p>
                      <a:pPr algn="ctr"/>
                      <a:r>
                        <a:rPr lang="sk-SK" sz="4500" cap="small" baseline="0" dirty="0" err="1">
                          <a:solidFill>
                            <a:schemeClr val="bg1"/>
                          </a:solidFill>
                          <a:latin typeface="Arial" panose="020B0604020202020204" pitchFamily="34" charset="0"/>
                          <a:cs typeface="Arial" panose="020B0604020202020204" pitchFamily="34" charset="0"/>
                        </a:rPr>
                        <a:t>conclusion</a:t>
                      </a:r>
                      <a:r>
                        <a:rPr lang="sk-SK" sz="4500" cap="small" baseline="0" dirty="0">
                          <a:solidFill>
                            <a:schemeClr val="bg1"/>
                          </a:solidFill>
                          <a:latin typeface="Arial" panose="020B0604020202020204" pitchFamily="34" charset="0"/>
                          <a:cs typeface="Arial" panose="020B0604020202020204" pitchFamily="34" charset="0"/>
                        </a:rPr>
                        <a:t> &amp; </a:t>
                      </a:r>
                      <a:r>
                        <a:rPr lang="sk-SK" sz="4500" cap="small" baseline="0" dirty="0" err="1">
                          <a:solidFill>
                            <a:schemeClr val="bg1"/>
                          </a:solidFill>
                          <a:latin typeface="Arial" panose="020B0604020202020204" pitchFamily="34" charset="0"/>
                          <a:cs typeface="Arial" panose="020B0604020202020204" pitchFamily="34" charset="0"/>
                        </a:rPr>
                        <a:t>implementation</a:t>
                      </a:r>
                      <a:r>
                        <a:rPr lang="sk-SK" sz="4500" cap="small" baseline="0" dirty="0">
                          <a:solidFill>
                            <a:schemeClr val="bg1"/>
                          </a:solidFill>
                          <a:latin typeface="Arial" panose="020B0604020202020204" pitchFamily="34" charset="0"/>
                          <a:cs typeface="Arial" panose="020B0604020202020204" pitchFamily="34" charset="0"/>
                        </a:rPr>
                        <a:t> </a:t>
                      </a:r>
                      <a:r>
                        <a:rPr lang="sk-SK" sz="4500" cap="small" baseline="0" dirty="0" err="1">
                          <a:solidFill>
                            <a:schemeClr val="bg1"/>
                          </a:solidFill>
                          <a:latin typeface="Arial" panose="020B0604020202020204" pitchFamily="34" charset="0"/>
                          <a:cs typeface="Arial" panose="020B0604020202020204" pitchFamily="34" charset="0"/>
                        </a:rPr>
                        <a:t>path</a:t>
                      </a:r>
                      <a:endParaRPr lang="sk-SK" sz="4500" cap="small" baseline="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435774">
                <a:tc>
                  <a:txBody>
                    <a:bodyPr/>
                    <a:lstStyle/>
                    <a:p>
                      <a:pPr algn="just">
                        <a:lnSpc>
                          <a:spcPct val="110000"/>
                        </a:lnSpc>
                      </a:pPr>
                      <a:r>
                        <a:rPr lang="en-US" sz="3500" dirty="0">
                          <a:solidFill>
                            <a:srgbClr val="002060"/>
                          </a:solidFill>
                          <a:latin typeface="Arial" panose="020B0604020202020204" pitchFamily="34" charset="0"/>
                          <a:cs typeface="Arial" panose="020B0604020202020204" pitchFamily="34" charset="0"/>
                        </a:rPr>
                        <a:t>In fire safety, factors such as building purpose, height, and distance from other buildings influence fire risk. As building density increases and plots shrink, determining spacing distances becomes crucial to minimize fire spread. Modern fire models, like the Fire Dynamics Simulator (FDS), can simulate fires in different conditions, helping design key fire safety elements, such as spacing distances. These models allow for the simulation </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of fire spread and measurement of thermal exposure variables, essential for determining optimal separation distances. Based on simulations, we can better understand how parameters like computational cell size or heat transfer length affect fire risk.</a:t>
                      </a:r>
                    </a:p>
                    <a:p>
                      <a:pPr algn="just">
                        <a:lnSpc>
                          <a:spcPct val="110000"/>
                        </a:lnSpc>
                      </a:pPr>
                      <a:r>
                        <a:rPr lang="en-US" sz="3500" dirty="0">
                          <a:solidFill>
                            <a:srgbClr val="002060"/>
                          </a:solidFill>
                          <a:latin typeface="Arial" panose="020B0604020202020204" pitchFamily="34" charset="0"/>
                          <a:cs typeface="Arial" panose="020B0604020202020204" pitchFamily="34" charset="0"/>
                        </a:rPr>
                        <a:t>Although still in the research stage, these models show great potential for fire prediction and safety optimization, validated through comparisons </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of prescriptive approach values and simulations. The use of fire models significantly contributes to protecting lives, minimizing damage, and improving the design of safe building spacing, crucial for modern urban construction, including administrative, commercial, educational, and transport buildings</a:t>
                      </a:r>
                      <a:r>
                        <a:rPr lang="sk-SK" sz="3500" dirty="0">
                          <a:solidFill>
                            <a:srgbClr val="002060"/>
                          </a:solidFill>
                          <a:latin typeface="Arial" panose="020B0604020202020204" pitchFamily="34" charset="0"/>
                          <a:cs typeface="Arial" panose="020B0604020202020204" pitchFamily="34" charset="0"/>
                        </a:rPr>
                        <a:t>.</a:t>
                      </a:r>
                      <a:endParaRPr lang="en-US" sz="3500" dirty="0">
                        <a:solidFill>
                          <a:srgbClr val="002060"/>
                        </a:solidFill>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131883640"/>
              </p:ext>
            </p:extLst>
          </p:nvPr>
        </p:nvGraphicFramePr>
        <p:xfrm>
          <a:off x="1317621" y="40574237"/>
          <a:ext cx="29764038" cy="235723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44894">
                <a:tc>
                  <a:txBody>
                    <a:bodyPr/>
                    <a:lstStyle/>
                    <a:p>
                      <a:pPr algn="ctr"/>
                      <a:r>
                        <a:rPr lang="sk-SK" sz="4500" cap="small" baseline="0" dirty="0" err="1">
                          <a:latin typeface="Arial" panose="020B0604020202020204" pitchFamily="34" charset="0"/>
                          <a:cs typeface="Arial" panose="020B0604020202020204" pitchFamily="34" charset="0"/>
                        </a:rPr>
                        <a:t>Acknowledgements</a:t>
                      </a:r>
                      <a:endParaRPr lang="sk-SK" sz="4500" cap="small" baseline="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1512336">
                <a:tc>
                  <a:txBody>
                    <a:bodyPr/>
                    <a:lstStyle/>
                    <a:p>
                      <a:pPr lvl="0" algn="just">
                        <a:lnSpc>
                          <a:spcPct val="110000"/>
                        </a:lnSpc>
                        <a:buNone/>
                      </a:pPr>
                      <a:r>
                        <a:rPr lang="sk-SK" sz="3500" kern="1200" noProof="1">
                          <a:solidFill>
                            <a:srgbClr val="002060"/>
                          </a:solidFill>
                          <a:latin typeface="Arial" panose="020B0604020202020204" pitchFamily="34" charset="0"/>
                          <a:ea typeface="+mn-ea"/>
                          <a:cs typeface="Arial" panose="020B0604020202020204" pitchFamily="34" charset="0"/>
                        </a:rPr>
                        <a:t>This </a:t>
                      </a:r>
                      <a:r>
                        <a:rPr lang="en-GB" sz="3500" kern="1200" dirty="0">
                          <a:solidFill>
                            <a:srgbClr val="002060"/>
                          </a:solidFill>
                          <a:effectLst/>
                          <a:latin typeface="Arial" panose="020B0604020202020204" pitchFamily="34" charset="0"/>
                          <a:ea typeface="+mn-ea"/>
                          <a:cs typeface="Arial" panose="020B0604020202020204" pitchFamily="34" charset="0"/>
                        </a:rPr>
                        <a:t>article was supported by the project KEGA 041ŽU-4/2023 Educational and training module expanding the knowledge, skills and competences </a:t>
                      </a:r>
                      <a:r>
                        <a:rPr lang="sk-SK" sz="3500" kern="1200" dirty="0">
                          <a:solidFill>
                            <a:srgbClr val="002060"/>
                          </a:solidFill>
                          <a:effectLst/>
                          <a:latin typeface="Arial" panose="020B0604020202020204" pitchFamily="34" charset="0"/>
                          <a:ea typeface="+mn-ea"/>
                          <a:cs typeface="Arial" panose="020B0604020202020204" pitchFamily="34" charset="0"/>
                        </a:rPr>
                        <a:t>    </a:t>
                      </a:r>
                      <a:r>
                        <a:rPr lang="en-GB" sz="3500" kern="1200" dirty="0">
                          <a:solidFill>
                            <a:srgbClr val="002060"/>
                          </a:solidFill>
                          <a:effectLst/>
                          <a:latin typeface="Arial" panose="020B0604020202020204" pitchFamily="34" charset="0"/>
                          <a:ea typeface="+mn-ea"/>
                          <a:cs typeface="Arial" panose="020B0604020202020204" pitchFamily="34" charset="0"/>
                        </a:rPr>
                        <a:t>of</a:t>
                      </a:r>
                      <a:r>
                        <a:rPr lang="sk-SK" sz="3500" kern="1200" dirty="0">
                          <a:solidFill>
                            <a:srgbClr val="002060"/>
                          </a:solidFill>
                          <a:effectLst/>
                          <a:latin typeface="Arial" panose="020B0604020202020204" pitchFamily="34" charset="0"/>
                          <a:ea typeface="+mn-ea"/>
                          <a:cs typeface="Arial" panose="020B0604020202020204" pitchFamily="34" charset="0"/>
                        </a:rPr>
                        <a:t> </a:t>
                      </a:r>
                      <a:r>
                        <a:rPr lang="en-GB" sz="3500" kern="1200" dirty="0">
                          <a:solidFill>
                            <a:srgbClr val="002060"/>
                          </a:solidFill>
                          <a:effectLst/>
                          <a:latin typeface="Arial" panose="020B0604020202020204" pitchFamily="34" charset="0"/>
                          <a:ea typeface="+mn-ea"/>
                          <a:cs typeface="Arial" panose="020B0604020202020204" pitchFamily="34" charset="0"/>
                        </a:rPr>
                        <a:t>students of the rescue services program</a:t>
                      </a:r>
                      <a:r>
                        <a:rPr lang="en-US" sz="3500" kern="1200" noProof="1">
                          <a:solidFill>
                            <a:srgbClr val="002060"/>
                          </a:solidFill>
                          <a:latin typeface="Arial" panose="020B0604020202020204" pitchFamily="34" charset="0"/>
                          <a:ea typeface="+mn-ea"/>
                          <a:cs typeface="Arial" panose="020B0604020202020204" pitchFamily="34" charset="0"/>
                        </a:rPr>
                        <a:t>.</a:t>
                      </a:r>
                      <a:endParaRPr lang="en-US" sz="3500" kern="1200" dirty="0">
                        <a:solidFill>
                          <a:srgbClr val="002060"/>
                        </a:solidFill>
                        <a:latin typeface="Arial" panose="020B0604020202020204" pitchFamily="34" charset="0"/>
                        <a:ea typeface="+mn-ea"/>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8" name="Obrázok 7" descr="Obrázok, na ktorom je pestrofarebnosť, snímka obrazovky, dizajn&#10;&#10;Automaticky generovaný popis">
            <a:extLst>
              <a:ext uri="{FF2B5EF4-FFF2-40B4-BE49-F238E27FC236}">
                <a16:creationId xmlns:a16="http://schemas.microsoft.com/office/drawing/2014/main" id="{BC469AC2-8DF9-3393-711C-C38D40432674}"/>
              </a:ext>
            </a:extLst>
          </p:cNvPr>
          <p:cNvPicPr>
            <a:picLocks noChangeAspect="1"/>
          </p:cNvPicPr>
          <p:nvPr/>
        </p:nvPicPr>
        <p:blipFill>
          <a:blip r:embed="rId4"/>
          <a:stretch>
            <a:fillRect/>
          </a:stretch>
        </p:blipFill>
        <p:spPr>
          <a:xfrm>
            <a:off x="25001622" y="16319654"/>
            <a:ext cx="6015787" cy="5268194"/>
          </a:xfrm>
          <a:prstGeom prst="rect">
            <a:avLst/>
          </a:prstGeom>
        </p:spPr>
      </p:pic>
      <p:sp>
        <p:nvSpPr>
          <p:cNvPr id="9" name="BlokTextu 8">
            <a:extLst>
              <a:ext uri="{FF2B5EF4-FFF2-40B4-BE49-F238E27FC236}">
                <a16:creationId xmlns:a16="http://schemas.microsoft.com/office/drawing/2014/main" id="{57B54926-F97E-CD08-75F4-A5C27941BA94}"/>
              </a:ext>
            </a:extLst>
          </p:cNvPr>
          <p:cNvSpPr txBox="1"/>
          <p:nvPr/>
        </p:nvSpPr>
        <p:spPr>
          <a:xfrm>
            <a:off x="1347569" y="16269669"/>
            <a:ext cx="23028409" cy="5378588"/>
          </a:xfrm>
          <a:prstGeom prst="rect">
            <a:avLst/>
          </a:prstGeom>
          <a:noFill/>
        </p:spPr>
        <p:txBody>
          <a:bodyPr wrap="square" rtlCol="0">
            <a:spAutoFit/>
          </a:bodyPr>
          <a:lstStyle/>
          <a:p>
            <a:pPr>
              <a:lnSpc>
                <a:spcPct val="110000"/>
              </a:lnSpc>
            </a:pPr>
            <a:r>
              <a:rPr lang="en-US" sz="3500" dirty="0">
                <a:solidFill>
                  <a:srgbClr val="002060"/>
                </a:solidFill>
                <a:latin typeface="Arial" panose="020B0604020202020204" pitchFamily="34" charset="0"/>
                <a:cs typeface="Arial" panose="020B0604020202020204" pitchFamily="34" charset="0"/>
              </a:rPr>
              <a:t>The FDS program was used to analyze the </a:t>
            </a:r>
            <a:r>
              <a:rPr lang="sk-SK" sz="3500" dirty="0" err="1">
                <a:solidFill>
                  <a:srgbClr val="002060"/>
                </a:solidFill>
                <a:latin typeface="Arial" panose="020B0604020202020204" pitchFamily="34" charset="0"/>
                <a:cs typeface="Arial" panose="020B0604020202020204" pitchFamily="34" charset="0"/>
              </a:rPr>
              <a:t>stand-off</a:t>
            </a:r>
            <a:r>
              <a:rPr lang="en-US" sz="3500" dirty="0">
                <a:solidFill>
                  <a:srgbClr val="002060"/>
                </a:solidFill>
                <a:latin typeface="Arial" panose="020B0604020202020204" pitchFamily="34" charset="0"/>
                <a:cs typeface="Arial" panose="020B0604020202020204" pitchFamily="34" charset="0"/>
              </a:rPr>
              <a:t> distances by fire models. First, a sensitivity analysis had to be performed to determine the boundary conditions and the values of the input parameters. The parameters examined in the sensitivity analysis were:</a:t>
            </a:r>
            <a:endParaRPr lang="sk-SK" sz="3500" dirty="0">
              <a:solidFill>
                <a:srgbClr val="002060"/>
              </a:solidFill>
              <a:latin typeface="Arial" panose="020B0604020202020204" pitchFamily="34" charset="0"/>
              <a:cs typeface="Arial" panose="020B0604020202020204" pitchFamily="34" charset="0"/>
            </a:endParaRPr>
          </a:p>
          <a:p>
            <a:pPr marL="800100" lvl="1" indent="-342900" algn="just" fontAlgn="base">
              <a:lnSpc>
                <a:spcPct val="110000"/>
              </a:lnSpc>
              <a:buFont typeface="Symbol" panose="05050102010706020507" pitchFamily="18" charset="2"/>
              <a:buChar char=""/>
            </a:pPr>
            <a:r>
              <a:rPr lang="sk-SK" sz="35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The</a:t>
            </a:r>
            <a:r>
              <a:rPr lang="sk-SK"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sk-SK" sz="35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size</a:t>
            </a:r>
            <a:r>
              <a:rPr lang="sk-SK"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of </a:t>
            </a:r>
            <a:r>
              <a:rPr lang="sk-SK" sz="35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the</a:t>
            </a:r>
            <a:r>
              <a:rPr lang="sk-SK"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sk-SK" sz="35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computational</a:t>
            </a:r>
            <a:r>
              <a:rPr lang="sk-SK"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sk-SK" sz="35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cells</a:t>
            </a:r>
            <a:r>
              <a:rPr lang="sk-SK"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in </a:t>
            </a:r>
            <a:r>
              <a:rPr lang="sk-SK" sz="35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the</a:t>
            </a:r>
            <a:r>
              <a:rPr lang="sk-SK"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sk-SK" sz="35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computational</a:t>
            </a:r>
            <a:r>
              <a:rPr lang="sk-SK"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sk-SK" sz="35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grid</a:t>
            </a:r>
            <a:r>
              <a:rPr lang="sk-SK"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p>
          <a:p>
            <a:pPr marL="800100" lvl="1" indent="-342900" algn="just" fontAlgn="base">
              <a:lnSpc>
                <a:spcPct val="110000"/>
              </a:lnSpc>
              <a:buFont typeface="Symbol" panose="05050102010706020507" pitchFamily="18" charset="2"/>
              <a:buChar char=""/>
            </a:pPr>
            <a:r>
              <a:rPr lang="sk-SK" sz="35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Path</a:t>
            </a:r>
            <a:r>
              <a:rPr lang="sk-SK"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sk-SK" sz="35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Length</a:t>
            </a:r>
            <a:r>
              <a:rPr lang="sk-SK"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p>
          <a:p>
            <a:pPr marL="800100" lvl="1" indent="-342900" algn="just" fontAlgn="base">
              <a:lnSpc>
                <a:spcPct val="110000"/>
              </a:lnSpc>
              <a:buFont typeface="Symbol" panose="05050102010706020507" pitchFamily="18" charset="2"/>
              <a:buChar char=""/>
            </a:pPr>
            <a:r>
              <a:rPr lang="sk-SK" sz="35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Number</a:t>
            </a:r>
            <a:r>
              <a:rPr lang="sk-SK"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of </a:t>
            </a:r>
            <a:r>
              <a:rPr lang="sk-SK" sz="35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Spatial</a:t>
            </a:r>
            <a:r>
              <a:rPr lang="sk-SK"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sk-SK" sz="35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Radiation</a:t>
            </a:r>
            <a:r>
              <a:rPr lang="sk-SK"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sk-SK" sz="35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Angles</a:t>
            </a:r>
            <a:r>
              <a:rPr lang="sk-SK"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p>
          <a:p>
            <a:pPr marL="800100" lvl="1" indent="-342900" algn="just" fontAlgn="base">
              <a:lnSpc>
                <a:spcPct val="110000"/>
              </a:lnSpc>
              <a:buFont typeface="Symbol" panose="05050102010706020507" pitchFamily="18" charset="2"/>
              <a:buChar char=""/>
            </a:pPr>
            <a:r>
              <a:rPr lang="sk-SK" sz="35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Time</a:t>
            </a:r>
            <a:r>
              <a:rPr lang="sk-SK"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Step </a:t>
            </a:r>
            <a:r>
              <a:rPr lang="sk-SK" sz="35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Increment</a:t>
            </a:r>
            <a:r>
              <a:rPr lang="sk-SK"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and </a:t>
            </a:r>
            <a:r>
              <a:rPr lang="sk-SK" sz="35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Angle</a:t>
            </a:r>
            <a:r>
              <a:rPr lang="sk-SK"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sk-SK" sz="35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Increment</a:t>
            </a:r>
            <a:r>
              <a:rPr lang="sk-SK"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a:t>
            </a:r>
          </a:p>
          <a:p>
            <a:pPr marL="800100" lvl="1" indent="-342900" algn="just" fontAlgn="base">
              <a:lnSpc>
                <a:spcPct val="110000"/>
              </a:lnSpc>
              <a:buFont typeface="Symbol" panose="05050102010706020507" pitchFamily="18" charset="2"/>
              <a:buChar char=""/>
            </a:pPr>
            <a:r>
              <a:rPr lang="sk-SK" sz="35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Relative</a:t>
            </a:r>
            <a:r>
              <a:rPr lang="sk-SK"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sk-SK" sz="35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Humidity</a:t>
            </a:r>
            <a:r>
              <a:rPr lang="sk-SK"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 </a:t>
            </a:r>
            <a:r>
              <a:rPr lang="sk-SK" sz="35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this</a:t>
            </a:r>
            <a:r>
              <a:rPr lang="sk-SK"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parameter </a:t>
            </a:r>
            <a:r>
              <a:rPr lang="sk-SK" sz="35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takes</a:t>
            </a:r>
            <a:r>
              <a:rPr lang="sk-SK"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sk-SK" sz="35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values</a:t>
            </a:r>
            <a:r>
              <a:rPr lang="sk-SK"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in </a:t>
            </a:r>
            <a:r>
              <a:rPr lang="sk-SK" sz="35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the</a:t>
            </a:r>
            <a:r>
              <a:rPr lang="sk-SK"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sk-SK" sz="35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range</a:t>
            </a:r>
            <a:r>
              <a:rPr lang="sk-SK"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of 0-100, </a:t>
            </a:r>
            <a:r>
              <a:rPr lang="sk-SK" sz="35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with</a:t>
            </a:r>
            <a:r>
              <a:rPr lang="sk-SK"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 default </a:t>
            </a:r>
            <a:r>
              <a:rPr lang="sk-SK" sz="35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value</a:t>
            </a:r>
            <a:r>
              <a:rPr lang="sk-SK"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of 40%.</a:t>
            </a:r>
          </a:p>
          <a:p>
            <a:pPr>
              <a:lnSpc>
                <a:spcPct val="110000"/>
              </a:lnSpc>
            </a:pPr>
            <a:endParaRPr lang="sk-SK" sz="3500" dirty="0">
              <a:solidFill>
                <a:srgbClr val="002060"/>
              </a:solidFill>
              <a:latin typeface="Arial" panose="020B0604020202020204" pitchFamily="34" charset="0"/>
              <a:cs typeface="Arial" panose="020B0604020202020204" pitchFamily="34" charset="0"/>
            </a:endParaRPr>
          </a:p>
        </p:txBody>
      </p:sp>
      <p:pic>
        <p:nvPicPr>
          <p:cNvPr id="14" name="Obrázok 13" descr="Obrázok, na ktorom je text, číslo, písmo, snímka obrazovky&#10;&#10;Obsah vygenerovaný umelou inteligenciou môže byť nesprávny.">
            <a:extLst>
              <a:ext uri="{FF2B5EF4-FFF2-40B4-BE49-F238E27FC236}">
                <a16:creationId xmlns:a16="http://schemas.microsoft.com/office/drawing/2014/main" id="{E77C4901-642B-39DB-5468-E967E2EDF0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314955" y="26594840"/>
            <a:ext cx="13733745" cy="7604962"/>
          </a:xfrm>
          <a:prstGeom prst="rect">
            <a:avLst/>
          </a:prstGeom>
        </p:spPr>
      </p:pic>
      <p:sp>
        <p:nvSpPr>
          <p:cNvPr id="15" name="BlokTextu 14">
            <a:extLst>
              <a:ext uri="{FF2B5EF4-FFF2-40B4-BE49-F238E27FC236}">
                <a16:creationId xmlns:a16="http://schemas.microsoft.com/office/drawing/2014/main" id="{52262F5D-1F6D-6862-9DD0-E3DE788AA5CF}"/>
              </a:ext>
            </a:extLst>
          </p:cNvPr>
          <p:cNvSpPr txBox="1"/>
          <p:nvPr/>
        </p:nvSpPr>
        <p:spPr>
          <a:xfrm>
            <a:off x="1563761" y="22945535"/>
            <a:ext cx="29445364" cy="3601179"/>
          </a:xfrm>
          <a:prstGeom prst="rect">
            <a:avLst/>
          </a:prstGeom>
          <a:noFill/>
        </p:spPr>
        <p:txBody>
          <a:bodyPr wrap="square" rtlCol="0">
            <a:spAutoFit/>
          </a:bodyPr>
          <a:lstStyle/>
          <a:p>
            <a:pPr algn="just">
              <a:lnSpc>
                <a:spcPct val="110000"/>
              </a:lnSpc>
            </a:pPr>
            <a:r>
              <a:rPr lang="en-US" sz="3500" dirty="0">
                <a:solidFill>
                  <a:srgbClr val="002060"/>
                </a:solidFill>
                <a:latin typeface="Arial" panose="020B0604020202020204" pitchFamily="34" charset="0"/>
                <a:cs typeface="Arial" panose="020B0604020202020204" pitchFamily="34" charset="0"/>
              </a:rPr>
              <a:t>The sensitivity analysis examined the effect of selected parameters on the total computational time of the simulations and on the resulting values </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of the stand-off distances. After the sensitivity analysis was performed and the influence of the individual input parameters was determined, </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a general model for the solution of stand-off distances from production and non-production buildings was developed. This model was subsequently validated. The verification was carried out by comparing the values of stand-off distances for separate openings according to STN 92 0201 - 4 </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with the values of stand-off distances obtained from the FDS. The verification was performed on a total of 540 simulations, but due to the amount </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of data, only some of the results are presented.</a:t>
            </a:r>
            <a:endParaRPr lang="sk-SK" sz="3500" dirty="0">
              <a:solidFill>
                <a:srgbClr val="002060"/>
              </a:solidFill>
              <a:latin typeface="Arial" panose="020B0604020202020204" pitchFamily="34" charset="0"/>
              <a:cs typeface="Arial" panose="020B0604020202020204" pitchFamily="34" charset="0"/>
            </a:endParaRPr>
          </a:p>
        </p:txBody>
      </p:sp>
      <p:sp>
        <p:nvSpPr>
          <p:cNvPr id="22" name="BlokTextu 21">
            <a:extLst>
              <a:ext uri="{FF2B5EF4-FFF2-40B4-BE49-F238E27FC236}">
                <a16:creationId xmlns:a16="http://schemas.microsoft.com/office/drawing/2014/main" id="{996417E9-6E37-0424-BC15-D7EF330C717F}"/>
              </a:ext>
            </a:extLst>
          </p:cNvPr>
          <p:cNvSpPr txBox="1"/>
          <p:nvPr/>
        </p:nvSpPr>
        <p:spPr>
          <a:xfrm>
            <a:off x="1603336" y="26618903"/>
            <a:ext cx="15574022" cy="8340938"/>
          </a:xfrm>
          <a:prstGeom prst="rect">
            <a:avLst/>
          </a:prstGeom>
          <a:noFill/>
        </p:spPr>
        <p:txBody>
          <a:bodyPr wrap="square" rtlCol="0">
            <a:spAutoFit/>
          </a:bodyPr>
          <a:lstStyle/>
          <a:p>
            <a:pPr algn="just">
              <a:lnSpc>
                <a:spcPct val="110000"/>
              </a:lnSpc>
            </a:pPr>
            <a:r>
              <a:rPr lang="sk-SK" sz="3500" dirty="0" err="1">
                <a:solidFill>
                  <a:srgbClr val="002060"/>
                </a:solidFill>
                <a:effectLst/>
                <a:latin typeface="Arial" panose="020B0604020202020204" pitchFamily="34" charset="0"/>
                <a:ea typeface="SimSun" panose="02010600030101010101" pitchFamily="2" charset="-122"/>
                <a:cs typeface="Arial" panose="020B0604020202020204" pitchFamily="34" charset="0"/>
              </a:rPr>
              <a:t>The</a:t>
            </a:r>
            <a:r>
              <a:rPr lang="sk-SK" sz="3500" dirty="0">
                <a:solidFill>
                  <a:srgbClr val="002060"/>
                </a:solidFill>
                <a:effectLst/>
                <a:latin typeface="Arial" panose="020B0604020202020204" pitchFamily="34" charset="0"/>
                <a:ea typeface="SimSun" panose="02010600030101010101" pitchFamily="2" charset="-122"/>
                <a:cs typeface="Arial" panose="020B0604020202020204" pitchFamily="34" charset="0"/>
              </a:rPr>
              <a:t> </a:t>
            </a:r>
            <a:r>
              <a:rPr lang="en-GB" sz="3500" dirty="0">
                <a:solidFill>
                  <a:srgbClr val="002060"/>
                </a:solidFill>
                <a:effectLst/>
                <a:latin typeface="Arial" panose="020B0604020202020204" pitchFamily="34" charset="0"/>
                <a:ea typeface="SimSun" panose="02010600030101010101" pitchFamily="2" charset="-122"/>
                <a:cs typeface="Arial" panose="020B0604020202020204" pitchFamily="34" charset="0"/>
              </a:rPr>
              <a:t>results obtained from the simulations show that the FDS program is suitable for solving the spacing distances from fully fire open areas, only when all input parameters are set correctly. The largest differences where the FDS value came out greater than the STN value were 0.25 m and 0.3 m. These differences were mainly observed by the larger openings representing the fully fire open area, i.e. openings with lengths of 4.0 m and 4.5 m. </a:t>
            </a:r>
            <a:r>
              <a:rPr lang="sk-SK" sz="3500" dirty="0">
                <a:solidFill>
                  <a:srgbClr val="002060"/>
                </a:solidFill>
                <a:effectLst/>
                <a:latin typeface="Arial" panose="020B0604020202020204" pitchFamily="34" charset="0"/>
                <a:ea typeface="SimSun" panose="02010600030101010101" pitchFamily="2" charset="-122"/>
                <a:cs typeface="Arial" panose="020B0604020202020204" pitchFamily="34" charset="0"/>
              </a:rPr>
              <a:t>                            </a:t>
            </a:r>
            <a:r>
              <a:rPr lang="en-GB" sz="3500" dirty="0">
                <a:solidFill>
                  <a:srgbClr val="002060"/>
                </a:solidFill>
                <a:effectLst/>
                <a:latin typeface="Arial" panose="020B0604020202020204" pitchFamily="34" charset="0"/>
                <a:ea typeface="SimSun" panose="02010600030101010101" pitchFamily="2" charset="-122"/>
                <a:cs typeface="Arial" panose="020B0604020202020204" pitchFamily="34" charset="0"/>
              </a:rPr>
              <a:t>In percentage terms, these differences were between 8% and 19</a:t>
            </a:r>
            <a:r>
              <a:rPr lang="sk-SK" sz="3500" dirty="0">
                <a:solidFill>
                  <a:srgbClr val="002060"/>
                </a:solidFill>
                <a:effectLst/>
                <a:latin typeface="Arial" panose="020B0604020202020204" pitchFamily="34" charset="0"/>
                <a:ea typeface="SimSun" panose="02010600030101010101" pitchFamily="2" charset="-122"/>
                <a:cs typeface="Arial" panose="020B0604020202020204" pitchFamily="34" charset="0"/>
              </a:rPr>
              <a:t>%. </a:t>
            </a:r>
            <a:r>
              <a:rPr lang="sk-SK"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In </a:t>
            </a:r>
            <a:r>
              <a:rPr lang="en-GB"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many cases, a difference between the values was also observed, where the value of the resulting distance from the FDS came out smaller than</a:t>
            </a:r>
            <a:r>
              <a:rPr lang="sk-SK"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en-GB"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in the standard. </a:t>
            </a:r>
            <a:r>
              <a:rPr lang="sk-SK"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en-GB"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In this case, the percentage value of the difference</a:t>
            </a:r>
            <a:r>
              <a:rPr lang="sk-SK"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en-GB" sz="35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was recorded as negative. Such outputs are particularly noticeable for openings with a length of more than 1.5 m. The differences in this case ranged from 0.05 m to 0.5 m, which accounted for approximately 1-8 % of the difference</a:t>
            </a:r>
            <a:r>
              <a:rPr lang="sk-SK" sz="3500" dirty="0">
                <a:solidFill>
                  <a:srgbClr val="002060"/>
                </a:solidFill>
                <a:latin typeface="Arial" panose="020B0604020202020204" pitchFamily="34" charset="0"/>
                <a:ea typeface="SimSun" panose="02010600030101010101" pitchFamily="2" charset="-122"/>
                <a:cs typeface="Arial" panose="020B0604020202020204" pitchFamily="34" charset="0"/>
              </a:rPr>
              <a:t>.</a:t>
            </a:r>
            <a:endParaRPr lang="sk-SK" sz="3500" dirty="0">
              <a:solidFill>
                <a:srgbClr val="002060"/>
              </a:solidFill>
              <a:effectLst/>
              <a:latin typeface="Arial" panose="020B0604020202020204" pitchFamily="34" charset="0"/>
              <a:ea typeface="SimSun" panose="02010600030101010101" pitchFamily="2" charset="-122"/>
              <a:cs typeface="Arial" panose="020B0604020202020204" pitchFamily="34" charset="0"/>
            </a:endParaRPr>
          </a:p>
          <a:p>
            <a:pPr algn="just">
              <a:lnSpc>
                <a:spcPct val="110000"/>
              </a:lnSpc>
            </a:pPr>
            <a:endParaRPr lang="sk-SK" sz="35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105</TotalTime>
  <Words>918</Words>
  <Application>Microsoft Office PowerPoint</Application>
  <PresentationFormat>Vlastná</PresentationFormat>
  <Paragraphs>27</Paragraphs>
  <Slides>1</Slides>
  <Notes>0</Notes>
  <HiddenSlides>0</HiddenSlides>
  <MMClips>0</MMClips>
  <ScaleCrop>false</ScaleCrop>
  <HeadingPairs>
    <vt:vector size="6" baseType="variant">
      <vt:variant>
        <vt:lpstr>Použité písma</vt:lpstr>
      </vt:variant>
      <vt:variant>
        <vt:i4>4</vt:i4>
      </vt:variant>
      <vt:variant>
        <vt:lpstr>Motív</vt:lpstr>
      </vt:variant>
      <vt:variant>
        <vt:i4>1</vt:i4>
      </vt:variant>
      <vt:variant>
        <vt:lpstr>Nadpisy snímok</vt:lpstr>
      </vt:variant>
      <vt:variant>
        <vt:i4>1</vt:i4>
      </vt:variant>
    </vt:vector>
  </HeadingPairs>
  <TitlesOfParts>
    <vt:vector size="6" baseType="lpstr">
      <vt:lpstr>Aptos</vt:lpstr>
      <vt:lpstr>Aptos Display</vt:lpstr>
      <vt:lpstr>Arial</vt:lpstr>
      <vt:lpstr>Symbol</vt:lpstr>
      <vt:lpstr>Motív Office</vt:lpstr>
      <vt:lpstr>Options for simulating stand-off distances with fire models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STUD - Dorota Hodúlová</cp:lastModifiedBy>
  <cp:revision>7</cp:revision>
  <dcterms:created xsi:type="dcterms:W3CDTF">2024-08-16T05:44:32Z</dcterms:created>
  <dcterms:modified xsi:type="dcterms:W3CDTF">2025-03-28T10:53:52Z</dcterms:modified>
</cp:coreProperties>
</file>