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399288" cy="43200638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2CAE8BF-3CE3-4EA4-80B3-06FC05566F1D}" v="25" dt="2025-04-06T13:55:34.92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redný štýl 2 - zvýrazneni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redný štýl 2 - zvýrazneni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20" d="100"/>
          <a:sy n="20" d="100"/>
        </p:scale>
        <p:origin x="710" y="11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360000" cy="3600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ii Golovan" userId="5a106cbe2a28fc05" providerId="LiveId" clId="{A2CAE8BF-3CE3-4EA4-80B3-06FC05566F1D}"/>
    <pc:docChg chg="undo custSel modSld">
      <pc:chgData name="Andrii Golovan" userId="5a106cbe2a28fc05" providerId="LiveId" clId="{A2CAE8BF-3CE3-4EA4-80B3-06FC05566F1D}" dt="2025-04-06T13:56:08.619" v="205" actId="6549"/>
      <pc:docMkLst>
        <pc:docMk/>
      </pc:docMkLst>
      <pc:sldChg chg="addSp modSp mod">
        <pc:chgData name="Andrii Golovan" userId="5a106cbe2a28fc05" providerId="LiveId" clId="{A2CAE8BF-3CE3-4EA4-80B3-06FC05566F1D}" dt="2025-04-06T13:56:08.619" v="205" actId="6549"/>
        <pc:sldMkLst>
          <pc:docMk/>
          <pc:sldMk cId="4012650382" sldId="256"/>
        </pc:sldMkLst>
        <pc:spChg chg="mod">
          <ac:chgData name="Andrii Golovan" userId="5a106cbe2a28fc05" providerId="LiveId" clId="{A2CAE8BF-3CE3-4EA4-80B3-06FC05566F1D}" dt="2025-04-06T12:46:07.165" v="8" actId="255"/>
          <ac:spMkLst>
            <pc:docMk/>
            <pc:sldMk cId="4012650382" sldId="256"/>
            <ac:spMk id="2" creationId="{04485B6B-23BC-231D-64B8-F3879E81DC40}"/>
          </ac:spMkLst>
        </pc:spChg>
        <pc:spChg chg="mod">
          <ac:chgData name="Andrii Golovan" userId="5a106cbe2a28fc05" providerId="LiveId" clId="{A2CAE8BF-3CE3-4EA4-80B3-06FC05566F1D}" dt="2025-04-06T12:58:23.357" v="86" actId="790"/>
          <ac:spMkLst>
            <pc:docMk/>
            <pc:sldMk cId="4012650382" sldId="256"/>
            <ac:spMk id="5" creationId="{C87177C9-22F4-FEE9-0135-F1B9243ACD9F}"/>
          </ac:spMkLst>
        </pc:spChg>
        <pc:spChg chg="mod">
          <ac:chgData name="Andrii Golovan" userId="5a106cbe2a28fc05" providerId="LiveId" clId="{A2CAE8BF-3CE3-4EA4-80B3-06FC05566F1D}" dt="2025-04-06T12:48:25.407" v="31" actId="27636"/>
          <ac:spMkLst>
            <pc:docMk/>
            <pc:sldMk cId="4012650382" sldId="256"/>
            <ac:spMk id="6" creationId="{DF8CDE15-6E90-630A-763A-5AC0CFF0B2A5}"/>
          </ac:spMkLst>
        </pc:spChg>
        <pc:spChg chg="mod">
          <ac:chgData name="Andrii Golovan" userId="5a106cbe2a28fc05" providerId="LiveId" clId="{A2CAE8BF-3CE3-4EA4-80B3-06FC05566F1D}" dt="2025-04-06T12:50:30.381" v="80" actId="6549"/>
          <ac:spMkLst>
            <pc:docMk/>
            <pc:sldMk cId="4012650382" sldId="256"/>
            <ac:spMk id="7" creationId="{20F7CD64-85F1-247D-E70C-3773FAB96CA9}"/>
          </ac:spMkLst>
        </pc:spChg>
        <pc:graphicFrameChg chg="mod modGraphic">
          <ac:chgData name="Andrii Golovan" userId="5a106cbe2a28fc05" providerId="LiveId" clId="{A2CAE8BF-3CE3-4EA4-80B3-06FC05566F1D}" dt="2025-04-06T13:12:00.935" v="111" actId="12"/>
          <ac:graphicFrameMkLst>
            <pc:docMk/>
            <pc:sldMk cId="4012650382" sldId="256"/>
            <ac:graphicFrameMk id="17" creationId="{DF5353FD-5685-A5A2-FD19-A44C8EE41F2C}"/>
          </ac:graphicFrameMkLst>
        </pc:graphicFrameChg>
        <pc:graphicFrameChg chg="mod modGraphic">
          <ac:chgData name="Andrii Golovan" userId="5a106cbe2a28fc05" providerId="LiveId" clId="{A2CAE8BF-3CE3-4EA4-80B3-06FC05566F1D}" dt="2025-04-06T13:52:51.163" v="199" actId="113"/>
          <ac:graphicFrameMkLst>
            <pc:docMk/>
            <pc:sldMk cId="4012650382" sldId="256"/>
            <ac:graphicFrameMk id="18" creationId="{F44B0654-B2C0-F3DE-3695-CD7C25B59000}"/>
          </ac:graphicFrameMkLst>
        </pc:graphicFrameChg>
        <pc:graphicFrameChg chg="mod modGraphic">
          <ac:chgData name="Andrii Golovan" userId="5a106cbe2a28fc05" providerId="LiveId" clId="{A2CAE8BF-3CE3-4EA4-80B3-06FC05566F1D}" dt="2025-04-06T13:52:45.108" v="197" actId="113"/>
          <ac:graphicFrameMkLst>
            <pc:docMk/>
            <pc:sldMk cId="4012650382" sldId="256"/>
            <ac:graphicFrameMk id="19" creationId="{07FF1C1F-8FAD-4F1C-164D-C2C476E30DE7}"/>
          </ac:graphicFrameMkLst>
        </pc:graphicFrameChg>
        <pc:graphicFrameChg chg="mod modGraphic">
          <ac:chgData name="Andrii Golovan" userId="5a106cbe2a28fc05" providerId="LiveId" clId="{A2CAE8BF-3CE3-4EA4-80B3-06FC05566F1D}" dt="2025-04-06T13:53:00.401" v="201" actId="113"/>
          <ac:graphicFrameMkLst>
            <pc:docMk/>
            <pc:sldMk cId="4012650382" sldId="256"/>
            <ac:graphicFrameMk id="20" creationId="{D0F106D9-201F-5D9A-4D9A-2EA92CABBE94}"/>
          </ac:graphicFrameMkLst>
        </pc:graphicFrameChg>
        <pc:graphicFrameChg chg="mod modGraphic">
          <ac:chgData name="Andrii Golovan" userId="5a106cbe2a28fc05" providerId="LiveId" clId="{A2CAE8BF-3CE3-4EA4-80B3-06FC05566F1D}" dt="2025-04-06T13:56:08.619" v="205" actId="6549"/>
          <ac:graphicFrameMkLst>
            <pc:docMk/>
            <pc:sldMk cId="4012650382" sldId="256"/>
            <ac:graphicFrameMk id="21" creationId="{2236D02C-5E6A-15DC-1B00-CB28F0624DD4}"/>
          </ac:graphicFrameMkLst>
        </pc:graphicFrameChg>
        <pc:picChg chg="mod">
          <ac:chgData name="Andrii Golovan" userId="5a106cbe2a28fc05" providerId="LiveId" clId="{A2CAE8BF-3CE3-4EA4-80B3-06FC05566F1D}" dt="2025-04-06T12:46:14.926" v="9" actId="1076"/>
          <ac:picMkLst>
            <pc:docMk/>
            <pc:sldMk cId="4012650382" sldId="256"/>
            <ac:picMk id="3" creationId="{FCB3BBD2-02D9-47DC-119D-7D97724AAF1F}"/>
          </ac:picMkLst>
        </pc:picChg>
        <pc:picChg chg="add mod">
          <ac:chgData name="Andrii Golovan" userId="5a106cbe2a28fc05" providerId="LiveId" clId="{A2CAE8BF-3CE3-4EA4-80B3-06FC05566F1D}" dt="2025-04-06T13:49:31.377" v="179" actId="1076"/>
          <ac:picMkLst>
            <pc:docMk/>
            <pc:sldMk cId="4012650382" sldId="256"/>
            <ac:picMk id="9" creationId="{0BE2BF64-2FE1-5BB4-70CB-8EA934369D7F}"/>
          </ac:picMkLst>
        </pc:picChg>
        <pc:picChg chg="add mod">
          <ac:chgData name="Andrii Golovan" userId="5a106cbe2a28fc05" providerId="LiveId" clId="{A2CAE8BF-3CE3-4EA4-80B3-06FC05566F1D}" dt="2025-04-06T13:49:12.852" v="177" actId="1076"/>
          <ac:picMkLst>
            <pc:docMk/>
            <pc:sldMk cId="4012650382" sldId="256"/>
            <ac:picMk id="11" creationId="{94FD8D36-CAD4-B4C5-373B-A8FE548624B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sk-SK"/>
              <a:t>Kliknutím upravte štýl predlohy podnadpisu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6. 4. 2025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‹№›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10249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6. 4. 2025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‹№›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18816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>
                    <a:tint val="82000"/>
                  </a:schemeClr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82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82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6. 4. 2025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‹№›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25339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6. 4. 2025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‹№›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08163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6. 4. 2025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‹№›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97450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6. 4. 2025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‹№›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48084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6. 4. 2025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‹№›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10832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6. 4. 2025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‹№›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97181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sk-SK"/>
              <a:t>Kliknutím na ikonu pridáte obrázok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6. 4. 2025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‹№›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46613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6. 4. 2025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‹№›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24284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6. 4. 2025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‹№›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13955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C6A0A9-B58E-422A-8C1E-CF0C4BE9CC97}" type="datetimeFigureOut">
              <a:rPr lang="sk-SK" smtClean="0"/>
              <a:t>6. 4. 2025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ED4D7C-6056-4545-A274-4DE0F549A8B3}" type="slidenum">
              <a:rPr lang="sk-SK" smtClean="0"/>
              <a:t>‹№›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57944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485B6B-23BC-231D-64B8-F3879E81DC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7624" y="2626402"/>
            <a:ext cx="29764040" cy="1831297"/>
          </a:xfrm>
          <a:noFill/>
          <a:ln w="1524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algn="l"/>
            <a:r>
              <a:rPr lang="en-US" sz="80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Adaptive Maintenance Strategies for Cargo Ships: Digital Approaches and Cost Optimization</a:t>
            </a:r>
            <a:endParaRPr lang="sk-SK" sz="8000" dirty="0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ázok 3" descr="Obrázok, na ktorom je písmo, grafika, snímka obrazovky, grafický dizajn&#10;&#10;Automaticky generovaný popis">
            <a:extLst>
              <a:ext uri="{FF2B5EF4-FFF2-40B4-BE49-F238E27FC236}">
                <a16:creationId xmlns:a16="http://schemas.microsoft.com/office/drawing/2014/main" id="{DC399250-BA77-3C57-F104-B092F0A545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624" y="697108"/>
            <a:ext cx="7409657" cy="1583458"/>
          </a:xfrm>
          <a:prstGeom prst="rect">
            <a:avLst/>
          </a:prstGeom>
        </p:spPr>
      </p:pic>
      <p:sp>
        <p:nvSpPr>
          <p:cNvPr id="5" name="Textové pole 2">
            <a:extLst>
              <a:ext uri="{FF2B5EF4-FFF2-40B4-BE49-F238E27FC236}">
                <a16:creationId xmlns:a16="http://schemas.microsoft.com/office/drawing/2014/main" id="{C87177C9-22F4-FEE9-0135-F1B9243ACD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27946" y="1150714"/>
            <a:ext cx="1382875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/>
            <a:r>
              <a:rPr lang="en-US" sz="3500" b="1" noProof="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TRANSCOM 2025: 16th International Scientific Conference on Sustainable, Modern and Safe Transport</a:t>
            </a:r>
            <a:endParaRPr lang="en-US" sz="3500" noProof="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DF8CDE15-6E90-630A-763A-5AC0CFF0B2A5}"/>
              </a:ext>
            </a:extLst>
          </p:cNvPr>
          <p:cNvSpPr txBox="1">
            <a:spLocks/>
          </p:cNvSpPr>
          <p:nvPr/>
        </p:nvSpPr>
        <p:spPr>
          <a:xfrm>
            <a:off x="1317624" y="4600706"/>
            <a:ext cx="29764040" cy="120290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32399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25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Andrii Holovan</a:t>
            </a:r>
            <a:r>
              <a:rPr lang="sk-SK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Miroslaw Smieszek</a:t>
            </a:r>
            <a:r>
              <a:rPr lang="sk-SK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Igor Gritsuk</a:t>
            </a:r>
            <a:r>
              <a:rPr lang="sk-SK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Vasyl Mateichyk</a:t>
            </a:r>
            <a:r>
              <a:rPr lang="sk-SK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uk-UA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sk-SK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Iryna Honcharuk</a:t>
            </a:r>
            <a:r>
              <a:rPr lang="sk-SK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Jakub Mosciszewski</a:t>
            </a:r>
            <a:r>
              <a:rPr lang="sk-SK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20F7CD64-85F1-247D-E70C-3773FAB96CA9}"/>
              </a:ext>
            </a:extLst>
          </p:cNvPr>
          <p:cNvSpPr txBox="1">
            <a:spLocks/>
          </p:cNvSpPr>
          <p:nvPr/>
        </p:nvSpPr>
        <p:spPr>
          <a:xfrm>
            <a:off x="1317624" y="6108007"/>
            <a:ext cx="29764040" cy="1470971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numCol="2" rtlCol="0" anchor="ctr">
            <a:normAutofit/>
          </a:bodyPr>
          <a:lstStyle>
            <a:lvl1pPr algn="ctr" defTabSz="32399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25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sk-SK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US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Odesa National Maritime University, Odesa, Ukraine</a:t>
            </a:r>
            <a:endParaRPr lang="sk-SK" sz="36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10000"/>
              </a:lnSpc>
            </a:pPr>
            <a:r>
              <a:rPr lang="sk-SK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pl-PL" sz="36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Rzeszow</a:t>
            </a:r>
            <a:r>
              <a:rPr lang="pl-PL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University of Technology, Rzeszów, Poland</a:t>
            </a:r>
            <a:endParaRPr lang="sk-SK" sz="36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10000"/>
              </a:lnSpc>
            </a:pPr>
            <a:r>
              <a:rPr lang="sk-SK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Kherson State Maritime Academy, Kherson, Ukraine </a:t>
            </a:r>
          </a:p>
          <a:p>
            <a:pPr algn="l">
              <a:lnSpc>
                <a:spcPct val="110000"/>
              </a:lnSpc>
            </a:pPr>
            <a:r>
              <a:rPr lang="sk-SK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National Transport University, Kyiv, Ukraine</a:t>
            </a:r>
          </a:p>
        </p:txBody>
      </p:sp>
      <p:graphicFrame>
        <p:nvGraphicFramePr>
          <p:cNvPr id="17" name="Tabuľka 16">
            <a:extLst>
              <a:ext uri="{FF2B5EF4-FFF2-40B4-BE49-F238E27FC236}">
                <a16:creationId xmlns:a16="http://schemas.microsoft.com/office/drawing/2014/main" id="{DF5353FD-5685-A5A2-FD19-A44C8EE41F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4253582"/>
              </p:ext>
            </p:extLst>
          </p:nvPr>
        </p:nvGraphicFramePr>
        <p:xfrm>
          <a:off x="1347570" y="7769152"/>
          <a:ext cx="29764038" cy="48581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21346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  <a:gridCol w="9921346">
                  <a:extLst>
                    <a:ext uri="{9D8B030D-6E8A-4147-A177-3AD203B41FA5}">
                      <a16:colId xmlns:a16="http://schemas.microsoft.com/office/drawing/2014/main" val="1252346389"/>
                    </a:ext>
                  </a:extLst>
                </a:gridCol>
                <a:gridCol w="9921346">
                  <a:extLst>
                    <a:ext uri="{9D8B030D-6E8A-4147-A177-3AD203B41FA5}">
                      <a16:colId xmlns:a16="http://schemas.microsoft.com/office/drawing/2014/main" val="4221354044"/>
                    </a:ext>
                  </a:extLst>
                </a:gridCol>
              </a:tblGrid>
              <a:tr h="1032916">
                <a:tc gridSpan="3">
                  <a:txBody>
                    <a:bodyPr/>
                    <a:lstStyle/>
                    <a:p>
                      <a:pPr algn="ctr"/>
                      <a:r>
                        <a:rPr lang="en-US" sz="4500" cap="small" baseline="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introduction</a:t>
                      </a: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3400242">
                <a:tc>
                  <a:txBody>
                    <a:bodyPr/>
                    <a:lstStyle/>
                    <a:p>
                      <a:r>
                        <a:rPr lang="en-US" sz="3500" noProof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maritime sector is under increasing pressure to enhance operational reliability while minimizing costs. Traditional maintenance – scheduled or reactive – fails to fully leverage data-driven insights.</a:t>
                      </a:r>
                    </a:p>
                    <a:p>
                      <a:endParaRPr lang="en-US" sz="35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35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3239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500" noProof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Current systems lack adaptability to dynamic operational conditions. Shipowners, operators, maintenance engineers, and fleet managers seek more efficient, predictive, and cost-effective maintenance strategies.</a:t>
                      </a:r>
                      <a:endParaRPr lang="en-US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500" noProof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This study introduces an adaptive maintenance framework using digital technologies (IoT, AI, predictive analytics) to: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500" noProof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Reduce downtime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500" noProof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Optimize maintenance intervals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500" noProof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Lower total lifecycle costs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500" noProof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Enhance system reliability</a:t>
                      </a:r>
                      <a:endParaRPr lang="en-US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</a:tbl>
          </a:graphicData>
        </a:graphic>
      </p:graphicFrame>
      <p:graphicFrame>
        <p:nvGraphicFramePr>
          <p:cNvPr id="18" name="Tabuľka 17">
            <a:extLst>
              <a:ext uri="{FF2B5EF4-FFF2-40B4-BE49-F238E27FC236}">
                <a16:creationId xmlns:a16="http://schemas.microsoft.com/office/drawing/2014/main" id="{F44B0654-B2C0-F3DE-3695-CD7C25B59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7100239"/>
              </p:ext>
            </p:extLst>
          </p:nvPr>
        </p:nvGraphicFramePr>
        <p:xfrm>
          <a:off x="1317621" y="12662926"/>
          <a:ext cx="29764038" cy="48446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82019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  <a:gridCol w="14882019">
                  <a:extLst>
                    <a:ext uri="{9D8B030D-6E8A-4147-A177-3AD203B41FA5}">
                      <a16:colId xmlns:a16="http://schemas.microsoft.com/office/drawing/2014/main" val="3359366770"/>
                    </a:ext>
                  </a:extLst>
                </a:gridCol>
              </a:tblGrid>
              <a:tr h="1006017">
                <a:tc gridSpan="2">
                  <a:txBody>
                    <a:bodyPr/>
                    <a:lstStyle/>
                    <a:p>
                      <a:pPr algn="ctr"/>
                      <a:r>
                        <a:rPr lang="en-US" sz="4500" cap="small" baseline="0" noProof="0" dirty="0">
                          <a:latin typeface="Arial"/>
                          <a:cs typeface="Arial"/>
                        </a:rPr>
                        <a:t>materials,  methods &amp; implementation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3838677">
                <a:tc>
                  <a:txBody>
                    <a:bodyPr/>
                    <a:lstStyle/>
                    <a:p>
                      <a:r>
                        <a:rPr lang="en-US" sz="3500" b="1" noProof="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Methods: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500" noProof="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IoT-based real-time sensor monitoring (temperature, vibration, oil pressure)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500" noProof="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Predictive analytics using historical and live data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500" noProof="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Machine learning models for failure forecasting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500" noProof="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Cost-benefit analysis incorporating ALARP principles</a:t>
                      </a:r>
                      <a:endParaRPr lang="en-US" noProof="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500" b="1" kern="1200" noProof="0" dirty="0">
                          <a:solidFill>
                            <a:srgbClr val="002060"/>
                          </a:solidFill>
                          <a:latin typeface="Arial"/>
                          <a:ea typeface="+mn-ea"/>
                          <a:cs typeface="Arial"/>
                        </a:rPr>
                        <a:t>Implementation: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500" kern="1200" noProof="0" dirty="0">
                          <a:solidFill>
                            <a:srgbClr val="002060"/>
                          </a:solidFill>
                          <a:latin typeface="Arial"/>
                          <a:ea typeface="+mn-ea"/>
                          <a:cs typeface="Arial"/>
                        </a:rPr>
                        <a:t>Experimental setup on marine diesel generator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500" kern="1200" noProof="0" dirty="0">
                          <a:solidFill>
                            <a:srgbClr val="002060"/>
                          </a:solidFill>
                          <a:latin typeface="Arial"/>
                          <a:ea typeface="+mn-ea"/>
                          <a:cs typeface="Arial"/>
                        </a:rPr>
                        <a:t>Technical condition tracking through wear-rate analysis (oil rings, cylinder bushings)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500" kern="1200" noProof="0" dirty="0">
                          <a:solidFill>
                            <a:srgbClr val="002060"/>
                          </a:solidFill>
                          <a:latin typeface="Arial"/>
                          <a:ea typeface="+mn-ea"/>
                          <a:cs typeface="Arial"/>
                        </a:rPr>
                        <a:t>Maintenance scenario modeling (scheduled vs condition-based)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</a:tbl>
          </a:graphicData>
        </a:graphic>
      </p:graphicFrame>
      <p:graphicFrame>
        <p:nvGraphicFramePr>
          <p:cNvPr id="19" name="Tabuľka 18">
            <a:extLst>
              <a:ext uri="{FF2B5EF4-FFF2-40B4-BE49-F238E27FC236}">
                <a16:creationId xmlns:a16="http://schemas.microsoft.com/office/drawing/2014/main" id="{07FF1C1F-8FAD-4F1C-164D-C2C476E30D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6434486"/>
              </p:ext>
            </p:extLst>
          </p:nvPr>
        </p:nvGraphicFramePr>
        <p:xfrm>
          <a:off x="1347570" y="17835426"/>
          <a:ext cx="29764038" cy="123017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34975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  <a:gridCol w="21829063">
                  <a:extLst>
                    <a:ext uri="{9D8B030D-6E8A-4147-A177-3AD203B41FA5}">
                      <a16:colId xmlns:a16="http://schemas.microsoft.com/office/drawing/2014/main" val="2683830080"/>
                    </a:ext>
                  </a:extLst>
                </a:gridCol>
              </a:tblGrid>
              <a:tr h="759187">
                <a:tc gridSpan="2">
                  <a:txBody>
                    <a:bodyPr/>
                    <a:lstStyle/>
                    <a:p>
                      <a:pPr algn="ctr"/>
                      <a:r>
                        <a:rPr lang="en-US" sz="4500" cap="small" baseline="0" noProof="0" dirty="0">
                          <a:latin typeface="Arial"/>
                          <a:cs typeface="Arial"/>
                        </a:rPr>
                        <a:t>results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11524508">
                <a:tc>
                  <a:txBody>
                    <a:bodyPr/>
                    <a:lstStyle/>
                    <a:p>
                      <a:r>
                        <a:rPr lang="en-US" sz="3500" b="1" noProof="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Academic Findings &amp; Innovation: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500" noProof="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Developed dimensionless metrics to track technical degradation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500" noProof="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Proposed cost functions for adaptive vs scheduled maintenance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500" noProof="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Quantified effect of condition-based monitoring on failure prevention</a:t>
                      </a:r>
                    </a:p>
                    <a:p>
                      <a:r>
                        <a:rPr lang="en-US" sz="3500" b="1" noProof="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Practical Applications: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500" noProof="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Up to 15% cost savings on maintenance per engine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500" noProof="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Real-time decision-making tools for ship crews and fleet managers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500" noProof="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Increased operational cycles between cleanings (e.g., from 5500h to 7300h)</a:t>
                      </a:r>
                      <a:endParaRPr lang="en-US" sz="3500" noProof="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500" noProof="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</a:tbl>
          </a:graphicData>
        </a:graphic>
      </p:graphicFrame>
      <p:graphicFrame>
        <p:nvGraphicFramePr>
          <p:cNvPr id="20" name="Tabuľka 19">
            <a:extLst>
              <a:ext uri="{FF2B5EF4-FFF2-40B4-BE49-F238E27FC236}">
                <a16:creationId xmlns:a16="http://schemas.microsoft.com/office/drawing/2014/main" id="{D0F106D9-201F-5D9A-4D9A-2EA92CABBE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068672"/>
              </p:ext>
            </p:extLst>
          </p:nvPr>
        </p:nvGraphicFramePr>
        <p:xfrm>
          <a:off x="1317621" y="30391095"/>
          <a:ext cx="29764038" cy="7831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4038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</a:tblGrid>
              <a:tr h="879554">
                <a:tc>
                  <a:txBody>
                    <a:bodyPr/>
                    <a:lstStyle/>
                    <a:p>
                      <a:pPr algn="ctr"/>
                      <a:r>
                        <a:rPr lang="en-US" sz="4500" cap="small" baseline="0" noProof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conclusion &amp; implementation path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6951906">
                <a:tc>
                  <a:txBody>
                    <a:bodyPr/>
                    <a:lstStyle/>
                    <a:p>
                      <a:r>
                        <a:rPr lang="en-US" sz="3500" b="1" noProof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Summary of Research Conclusions: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US" sz="3500" noProof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Adaptive strategies outperform traditional maintenance in reliability, efficiency, and cost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US" sz="3500" noProof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AI and digital twins offer transformative potential for maritime maintenance</a:t>
                      </a:r>
                    </a:p>
                    <a:p>
                      <a:r>
                        <a:rPr lang="en-US" sz="3500" b="1" noProof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Impact &amp; Future Research: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US" sz="3500" noProof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 across various vessel types and systems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US" sz="3500" noProof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Integration with digital twin platforms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US" sz="3500" noProof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Exploration of fleet-wide data aggregation for strategic insights</a:t>
                      </a:r>
                      <a:endParaRPr lang="en-US" sz="35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</a:tbl>
          </a:graphicData>
        </a:graphic>
      </p:graphicFrame>
      <p:graphicFrame>
        <p:nvGraphicFramePr>
          <p:cNvPr id="21" name="Tabuľka 20">
            <a:extLst>
              <a:ext uri="{FF2B5EF4-FFF2-40B4-BE49-F238E27FC236}">
                <a16:creationId xmlns:a16="http://schemas.microsoft.com/office/drawing/2014/main" id="{2236D02C-5E6A-15DC-1B00-CB28F0624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4947443"/>
              </p:ext>
            </p:extLst>
          </p:nvPr>
        </p:nvGraphicFramePr>
        <p:xfrm>
          <a:off x="1317621" y="38599932"/>
          <a:ext cx="29764038" cy="39888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4038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</a:tblGrid>
              <a:tr h="1026146">
                <a:tc>
                  <a:txBody>
                    <a:bodyPr/>
                    <a:lstStyle/>
                    <a:p>
                      <a:pPr algn="ctr"/>
                      <a:r>
                        <a:rPr lang="en-US" sz="4500" cap="small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acknowledgements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296269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3500" kern="1200" noProof="1">
                          <a:solidFill>
                            <a:srgbClr val="002060"/>
                          </a:solidFill>
                          <a:latin typeface="Arial"/>
                          <a:ea typeface="+mn-ea"/>
                          <a:cs typeface="Arial"/>
                        </a:rPr>
                        <a:t>This research was conducted within the collaborative framework of Odesa National Maritime University (Ukraine), Rzeszow University of Technology (Poland), Kherson State Maritime Academy (Ukraine), and the National Transport University (Ukraine).</a:t>
                      </a:r>
                    </a:p>
                    <a:p>
                      <a:pPr lvl="0">
                        <a:buNone/>
                      </a:pPr>
                      <a:r>
                        <a:rPr lang="en-US" sz="3500" kern="1200" noProof="1">
                          <a:solidFill>
                            <a:srgbClr val="002060"/>
                          </a:solidFill>
                          <a:latin typeface="Arial"/>
                          <a:ea typeface="+mn-ea"/>
                          <a:cs typeface="Arial"/>
                        </a:rPr>
                        <a:t>We would like to express our sincere gratitude to all the engineers, data analysts, and operational staff who contributed their expertise to the experimental setup and implementation of adaptive maintenance technologies.</a:t>
                      </a:r>
                      <a:endParaRPr lang="en-US" sz="3500" kern="1200" dirty="0">
                        <a:solidFill>
                          <a:srgbClr val="002060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</a:tbl>
          </a:graphicData>
        </a:graphic>
      </p:graphicFrame>
      <p:pic>
        <p:nvPicPr>
          <p:cNvPr id="3" name="Obrázok 2" descr="Obrázok, na ktorom je čierny, temnota&#10;&#10;Automaticky generovaný popis">
            <a:extLst>
              <a:ext uri="{FF2B5EF4-FFF2-40B4-BE49-F238E27FC236}">
                <a16:creationId xmlns:a16="http://schemas.microsoft.com/office/drawing/2014/main" id="{FCB3BBD2-02D9-47DC-119D-7D97724AAF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59405" y="74562"/>
            <a:ext cx="6822254" cy="287041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BE2BF64-2FE1-5BB4-70CB-8EA934369D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4288" y="19934967"/>
            <a:ext cx="21501947" cy="899102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4FD8D36-CAD4-B4C5-373B-A8FE548624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3044" y="35431486"/>
            <a:ext cx="29653191" cy="265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650382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Motív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Motív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Motí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</TotalTime>
  <Words>433</Words>
  <Application>Microsoft Office PowerPoint</Application>
  <PresentationFormat>Довільний</PresentationFormat>
  <Paragraphs>45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Motív Office</vt:lpstr>
      <vt:lpstr>Adaptive Maintenance Strategies for Cargo Ships: Digital Approaches and Cost Optimization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Katarína Poláčková</dc:creator>
  <cp:lastModifiedBy>Andrii Golovan</cp:lastModifiedBy>
  <cp:revision>2</cp:revision>
  <dcterms:created xsi:type="dcterms:W3CDTF">2024-08-16T05:44:32Z</dcterms:created>
  <dcterms:modified xsi:type="dcterms:W3CDTF">2025-04-06T13:56:12Z</dcterms:modified>
</cp:coreProperties>
</file>