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3" d="100"/>
          <a:sy n="33" d="100"/>
        </p:scale>
        <p:origin x="1500" y="-4296"/>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15. 4. 2025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15. 4. 2025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15. 4. 2025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15. 4. 2025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15. 4. 2025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15. 4. 2025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15. 4. 2025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15. 4. 2025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15. 4. 2025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15. 4. 2025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15. 4. 2025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15. 4. 2025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just"/>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The Port of Constanta: A Logistics Hub for the Black Sea and Danube Regions</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Andrej Dávid</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Stanislav Blaško</a:t>
            </a:r>
            <a:r>
              <a:rPr lang="sk-SK" sz="4500" baseline="30000" dirty="0">
                <a:solidFill>
                  <a:srgbClr val="002060"/>
                </a:solidFill>
                <a:latin typeface="Arial" panose="020B0604020202020204" pitchFamily="34" charset="0"/>
                <a:cs typeface="Arial" panose="020B0604020202020204" pitchFamily="34" charset="0"/>
              </a:rPr>
              <a:t>2</a:t>
            </a:r>
            <a:r>
              <a:rPr lang="sk-SK" sz="4500" dirty="0">
                <a:solidFill>
                  <a:srgbClr val="002060"/>
                </a:solidFill>
                <a:latin typeface="Arial" panose="020B0604020202020204" pitchFamily="34" charset="0"/>
                <a:cs typeface="Arial" panose="020B0604020202020204" pitchFamily="34" charset="0"/>
              </a:rPr>
              <a:t>, Adrian </a:t>
            </a:r>
            <a:r>
              <a:rPr lang="sk-SK" sz="4500" dirty="0" err="1">
                <a:solidFill>
                  <a:srgbClr val="002060"/>
                </a:solidFill>
                <a:latin typeface="Arial" panose="020B0604020202020204" pitchFamily="34" charset="0"/>
                <a:cs typeface="Arial" panose="020B0604020202020204" pitchFamily="34" charset="0"/>
              </a:rPr>
              <a:t>Bebe</a:t>
            </a:r>
            <a:r>
              <a:rPr lang="sk-SK" sz="4500" dirty="0">
                <a:solidFill>
                  <a:srgbClr val="002060"/>
                </a:solidFill>
                <a:latin typeface="Arial" panose="020B0604020202020204" pitchFamily="34" charset="0"/>
                <a:cs typeface="Arial" panose="020B0604020202020204" pitchFamily="34" charset="0"/>
              </a:rPr>
              <a:t> Olei</a:t>
            </a:r>
            <a:r>
              <a:rPr lang="sk-SK" sz="4500" baseline="30000" dirty="0">
                <a:solidFill>
                  <a:srgbClr val="002060"/>
                </a:solidFill>
                <a:latin typeface="Arial" panose="020B0604020202020204" pitchFamily="34" charset="0"/>
                <a:cs typeface="Arial" panose="020B0604020202020204" pitchFamily="34" charset="0"/>
              </a:rPr>
              <a:t>3</a:t>
            </a:r>
            <a:r>
              <a:rPr lang="sk-SK" sz="4500" dirty="0">
                <a:solidFill>
                  <a:srgbClr val="002060"/>
                </a:solidFill>
                <a:latin typeface="Arial" panose="020B0604020202020204" pitchFamily="34" charset="0"/>
                <a:cs typeface="Arial" panose="020B0604020202020204" pitchFamily="34" charset="0"/>
              </a:rPr>
              <a:t>, </a:t>
            </a:r>
            <a:r>
              <a:rPr lang="sk-SK" sz="4500" dirty="0" err="1">
                <a:solidFill>
                  <a:srgbClr val="002060"/>
                </a:solidFill>
                <a:latin typeface="Arial" panose="020B0604020202020204" pitchFamily="34" charset="0"/>
                <a:cs typeface="Arial" panose="020B0604020202020204" pitchFamily="34" charset="0"/>
              </a:rPr>
              <a:t>Andrei-Angelo</a:t>
            </a:r>
            <a:r>
              <a:rPr lang="sk-SK" sz="4500" dirty="0">
                <a:solidFill>
                  <a:srgbClr val="002060"/>
                </a:solidFill>
                <a:latin typeface="Arial" panose="020B0604020202020204" pitchFamily="34" charset="0"/>
                <a:cs typeface="Arial" panose="020B0604020202020204" pitchFamily="34" charset="0"/>
              </a:rPr>
              <a:t> Midan</a:t>
            </a:r>
            <a:r>
              <a:rPr lang="sk-SK" sz="4500" baseline="30000" dirty="0">
                <a:solidFill>
                  <a:srgbClr val="002060"/>
                </a:solidFill>
                <a:latin typeface="Arial" panose="020B0604020202020204" pitchFamily="34" charset="0"/>
                <a:cs typeface="Arial" panose="020B0604020202020204" pitchFamily="34" charset="0"/>
              </a:rPr>
              <a:t>4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en-US" sz="3600" i="1" dirty="0">
                <a:solidFill>
                  <a:srgbClr val="002060"/>
                </a:solidFill>
                <a:latin typeface="Arial" panose="020B0604020202020204" pitchFamily="34" charset="0"/>
                <a:cs typeface="Arial" panose="020B0604020202020204" pitchFamily="34" charset="0"/>
              </a:rPr>
              <a:t>University of </a:t>
            </a:r>
            <a:r>
              <a:rPr lang="en-US" sz="3600" i="1" dirty="0" err="1">
                <a:solidFill>
                  <a:srgbClr val="002060"/>
                </a:solidFill>
                <a:latin typeface="Arial" panose="020B0604020202020204" pitchFamily="34" charset="0"/>
                <a:cs typeface="Arial" panose="020B0604020202020204" pitchFamily="34" charset="0"/>
              </a:rPr>
              <a:t>Žilin</a:t>
            </a:r>
            <a:r>
              <a:rPr lang="sk-SK" sz="3600" i="1" dirty="0">
                <a:solidFill>
                  <a:srgbClr val="002060"/>
                </a:solidFill>
                <a:latin typeface="Arial" panose="020B0604020202020204" pitchFamily="34" charset="0"/>
                <a:cs typeface="Arial" panose="020B0604020202020204" pitchFamily="34" charset="0"/>
              </a:rPr>
              <a:t>a, </a:t>
            </a:r>
            <a:r>
              <a:rPr lang="en-US" sz="3600" i="1" dirty="0" err="1">
                <a:solidFill>
                  <a:srgbClr val="002060"/>
                </a:solidFill>
                <a:latin typeface="Arial" panose="020B0604020202020204" pitchFamily="34" charset="0"/>
                <a:cs typeface="Arial" panose="020B0604020202020204" pitchFamily="34" charset="0"/>
              </a:rPr>
              <a:t>Žilin</a:t>
            </a:r>
            <a:r>
              <a:rPr lang="sk-SK" sz="3600" i="1" dirty="0">
                <a:solidFill>
                  <a:srgbClr val="002060"/>
                </a:solidFill>
                <a:latin typeface="Arial" panose="020B0604020202020204" pitchFamily="34" charset="0"/>
                <a:cs typeface="Arial" panose="020B0604020202020204" pitchFamily="34" charset="0"/>
              </a:rPr>
              <a:t>a, </a:t>
            </a:r>
            <a:r>
              <a:rPr lang="en-US" sz="3600" i="1" dirty="0">
                <a:solidFill>
                  <a:srgbClr val="002060"/>
                </a:solidFill>
                <a:latin typeface="Arial" panose="020B0604020202020204" pitchFamily="34" charset="0"/>
                <a:cs typeface="Arial" panose="020B0604020202020204" pitchFamily="34" charset="0"/>
              </a:rPr>
              <a:t>Slovakia</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r>
              <a:rPr lang="sk-SK" sz="3600" i="1" dirty="0">
                <a:solidFill>
                  <a:srgbClr val="002060"/>
                </a:solidFill>
                <a:latin typeface="Arial" panose="020B0604020202020204" pitchFamily="34" charset="0"/>
                <a:cs typeface="Arial" panose="020B0604020202020204" pitchFamily="34" charset="0"/>
              </a:rPr>
              <a:t>2 </a:t>
            </a:r>
            <a:r>
              <a:rPr lang="en-US" sz="3600" i="1" dirty="0">
                <a:solidFill>
                  <a:srgbClr val="002060"/>
                </a:solidFill>
                <a:latin typeface="Arial" panose="020B0604020202020204" pitchFamily="34" charset="0"/>
                <a:cs typeface="Arial" panose="020B0604020202020204" pitchFamily="34" charset="0"/>
              </a:rPr>
              <a:t>University of </a:t>
            </a:r>
            <a:r>
              <a:rPr lang="en-US" sz="3600" i="1" dirty="0" err="1">
                <a:solidFill>
                  <a:srgbClr val="002060"/>
                </a:solidFill>
                <a:latin typeface="Arial" panose="020B0604020202020204" pitchFamily="34" charset="0"/>
                <a:cs typeface="Arial" panose="020B0604020202020204" pitchFamily="34" charset="0"/>
              </a:rPr>
              <a:t>Žilin</a:t>
            </a:r>
            <a:r>
              <a:rPr lang="sk-SK" sz="3600" i="1" dirty="0">
                <a:solidFill>
                  <a:srgbClr val="002060"/>
                </a:solidFill>
                <a:latin typeface="Arial" panose="020B0604020202020204" pitchFamily="34" charset="0"/>
                <a:cs typeface="Arial" panose="020B0604020202020204" pitchFamily="34" charset="0"/>
              </a:rPr>
              <a:t>a, </a:t>
            </a:r>
            <a:r>
              <a:rPr lang="en-US" sz="3600" i="1" dirty="0" err="1">
                <a:solidFill>
                  <a:srgbClr val="002060"/>
                </a:solidFill>
                <a:latin typeface="Arial" panose="020B0604020202020204" pitchFamily="34" charset="0"/>
                <a:cs typeface="Arial" panose="020B0604020202020204" pitchFamily="34" charset="0"/>
              </a:rPr>
              <a:t>Žilin</a:t>
            </a:r>
            <a:r>
              <a:rPr lang="sk-SK" sz="3600" i="1" dirty="0">
                <a:solidFill>
                  <a:srgbClr val="002060"/>
                </a:solidFill>
                <a:latin typeface="Arial" panose="020B0604020202020204" pitchFamily="34" charset="0"/>
                <a:cs typeface="Arial" panose="020B0604020202020204" pitchFamily="34" charset="0"/>
              </a:rPr>
              <a:t>a, </a:t>
            </a:r>
            <a:r>
              <a:rPr lang="en-US" sz="3600" i="1" dirty="0">
                <a:solidFill>
                  <a:srgbClr val="002060"/>
                </a:solidFill>
                <a:latin typeface="Arial" panose="020B0604020202020204" pitchFamily="34" charset="0"/>
                <a:cs typeface="Arial" panose="020B0604020202020204" pitchFamily="34" charset="0"/>
              </a:rPr>
              <a:t>Slovakia</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r>
              <a:rPr lang="sk-SK" sz="3600" i="1" dirty="0">
                <a:solidFill>
                  <a:srgbClr val="002060"/>
                </a:solidFill>
                <a:latin typeface="Arial" panose="020B0604020202020204" pitchFamily="34" charset="0"/>
                <a:cs typeface="Arial" panose="020B0604020202020204" pitchFamily="34" charset="0"/>
              </a:rPr>
              <a:t>3 </a:t>
            </a:r>
            <a:r>
              <a:rPr lang="sk-SK" sz="3600" i="1" dirty="0" err="1">
                <a:solidFill>
                  <a:srgbClr val="002060"/>
                </a:solidFill>
                <a:latin typeface="Arial" panose="020B0604020202020204" pitchFamily="34" charset="0"/>
                <a:cs typeface="Arial" panose="020B0604020202020204" pitchFamily="34" charset="0"/>
              </a:rPr>
              <a:t>Doctoral</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School</a:t>
            </a:r>
            <a:r>
              <a:rPr lang="sk-SK" sz="3600" i="1" dirty="0">
                <a:solidFill>
                  <a:srgbClr val="002060"/>
                </a:solidFill>
                <a:latin typeface="Arial" panose="020B0604020202020204" pitchFamily="34" charset="0"/>
                <a:cs typeface="Arial" panose="020B0604020202020204" pitchFamily="34" charset="0"/>
              </a:rPr>
              <a:t> of Transport, </a:t>
            </a:r>
            <a:r>
              <a:rPr lang="sk-SK" sz="3600" i="1" dirty="0" err="1">
                <a:solidFill>
                  <a:srgbClr val="002060"/>
                </a:solidFill>
                <a:latin typeface="Arial" panose="020B0604020202020204" pitchFamily="34" charset="0"/>
                <a:cs typeface="Arial" panose="020B0604020202020204" pitchFamily="34" charset="0"/>
              </a:rPr>
              <a:t>Bucharest</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Romania</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r>
              <a:rPr lang="sk-SK" sz="3600" i="1" dirty="0">
                <a:solidFill>
                  <a:srgbClr val="002060"/>
                </a:solidFill>
                <a:latin typeface="Arial" panose="020B0604020202020204" pitchFamily="34" charset="0"/>
                <a:cs typeface="Arial" panose="020B0604020202020204" pitchFamily="34" charset="0"/>
              </a:rPr>
              <a:t>4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a:t>
            </a:r>
            <a:r>
              <a:rPr lang="sk-SK" sz="3600" i="1" dirty="0" err="1">
                <a:solidFill>
                  <a:srgbClr val="002060"/>
                </a:solidFill>
                <a:latin typeface="Arial" panose="020B0604020202020204" pitchFamily="34" charset="0"/>
                <a:cs typeface="Arial" panose="020B0604020202020204" pitchFamily="34" charset="0"/>
              </a:rPr>
              <a:t>Craiova</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Craiova</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Romania</a:t>
            </a: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2410482482"/>
              </p:ext>
            </p:extLst>
          </p:nvPr>
        </p:nvGraphicFramePr>
        <p:xfrm>
          <a:off x="1347570" y="7769152"/>
          <a:ext cx="29764038" cy="5936831"/>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r>
                        <a:rPr lang="sk-SK" sz="3500" b="1" dirty="0" err="1">
                          <a:solidFill>
                            <a:schemeClr val="tx2">
                              <a:lumMod val="90000"/>
                              <a:lumOff val="10000"/>
                            </a:schemeClr>
                          </a:solidFill>
                          <a:latin typeface="Arial" panose="020B0604020202020204" pitchFamily="34" charset="0"/>
                          <a:cs typeface="Arial" panose="020B0604020202020204" pitchFamily="34" charset="0"/>
                        </a:rPr>
                        <a:t>Background</a:t>
                      </a:r>
                      <a:r>
                        <a:rPr lang="sk-SK" sz="3500" b="1" dirty="0">
                          <a:solidFill>
                            <a:schemeClr val="tx2">
                              <a:lumMod val="90000"/>
                              <a:lumOff val="10000"/>
                            </a:schemeClr>
                          </a:solidFill>
                          <a:latin typeface="Arial" panose="020B0604020202020204" pitchFamily="34" charset="0"/>
                          <a:cs typeface="Arial" panose="020B0604020202020204" pitchFamily="34" charset="0"/>
                        </a:rPr>
                        <a:t> </a:t>
                      </a:r>
                      <a:r>
                        <a:rPr lang="sk-SK" sz="3500" b="1" dirty="0" err="1">
                          <a:solidFill>
                            <a:schemeClr val="tx2">
                              <a:lumMod val="90000"/>
                              <a:lumOff val="10000"/>
                            </a:schemeClr>
                          </a:solidFill>
                          <a:latin typeface="Arial" panose="020B0604020202020204" pitchFamily="34" charset="0"/>
                          <a:cs typeface="Arial" panose="020B0604020202020204" pitchFamily="34" charset="0"/>
                        </a:rPr>
                        <a:t>information</a:t>
                      </a:r>
                      <a:r>
                        <a:rPr lang="sk-SK" sz="3500" b="1" dirty="0">
                          <a:solidFill>
                            <a:schemeClr val="tx2">
                              <a:lumMod val="90000"/>
                              <a:lumOff val="10000"/>
                            </a:schemeClr>
                          </a:solidFill>
                          <a:latin typeface="Arial" panose="020B0604020202020204" pitchFamily="34" charset="0"/>
                          <a:cs typeface="Arial" panose="020B0604020202020204" pitchFamily="34" charset="0"/>
                        </a:rPr>
                        <a:t> &amp; </a:t>
                      </a:r>
                      <a:r>
                        <a:rPr lang="sk-SK" sz="3500" b="1" dirty="0" err="1">
                          <a:solidFill>
                            <a:schemeClr val="tx2">
                              <a:lumMod val="90000"/>
                              <a:lumOff val="10000"/>
                            </a:schemeClr>
                          </a:solidFill>
                          <a:latin typeface="Arial" panose="020B0604020202020204" pitchFamily="34" charset="0"/>
                          <a:cs typeface="Arial" panose="020B0604020202020204" pitchFamily="34" charset="0"/>
                        </a:rPr>
                        <a:t>Market</a:t>
                      </a:r>
                      <a:r>
                        <a:rPr lang="sk-SK" sz="3500" b="1" dirty="0">
                          <a:solidFill>
                            <a:schemeClr val="tx2">
                              <a:lumMod val="90000"/>
                              <a:lumOff val="10000"/>
                            </a:schemeClr>
                          </a:solidFill>
                          <a:latin typeface="Arial" panose="020B0604020202020204" pitchFamily="34" charset="0"/>
                          <a:cs typeface="Arial" panose="020B0604020202020204" pitchFamily="34" charset="0"/>
                        </a:rPr>
                        <a:t> </a:t>
                      </a:r>
                      <a:r>
                        <a:rPr lang="sk-SK" sz="3500" b="1" dirty="0" err="1">
                          <a:solidFill>
                            <a:schemeClr val="tx2">
                              <a:lumMod val="90000"/>
                              <a:lumOff val="10000"/>
                            </a:schemeClr>
                          </a:solidFill>
                          <a:latin typeface="Arial" panose="020B0604020202020204" pitchFamily="34" charset="0"/>
                          <a:cs typeface="Arial" panose="020B0604020202020204" pitchFamily="34" charset="0"/>
                        </a:rPr>
                        <a:t>Context</a:t>
                      </a:r>
                      <a:endParaRPr lang="sk-SK" sz="3500" b="1" dirty="0">
                        <a:solidFill>
                          <a:schemeClr val="tx2">
                            <a:lumMod val="90000"/>
                            <a:lumOff val="10000"/>
                          </a:schemeClr>
                        </a:solidFill>
                        <a:latin typeface="Arial" panose="020B0604020202020204" pitchFamily="34" charset="0"/>
                        <a:cs typeface="Arial" panose="020B0604020202020204" pitchFamily="34" charset="0"/>
                      </a:endParaRPr>
                    </a:p>
                    <a:p>
                      <a:pPr algn="just"/>
                      <a:r>
                        <a:rPr lang="en-US" sz="3500" dirty="0">
                          <a:solidFill>
                            <a:schemeClr val="tx2">
                              <a:lumMod val="90000"/>
                              <a:lumOff val="10000"/>
                            </a:schemeClr>
                          </a:solidFill>
                          <a:latin typeface="Arial" panose="020B0604020202020204" pitchFamily="34" charset="0"/>
                          <a:cs typeface="Arial" panose="020B0604020202020204" pitchFamily="34" charset="0"/>
                        </a:rPr>
                        <a:t>The Port of Constanta serves as a crucial logistics hub in the Black Sea region, gaining strategic importance due to its Danube connection and its expanded role in handling Ukrainian exports amid shifting geopolitical dynamics.</a:t>
                      </a:r>
                      <a:endParaRPr lang="sk-SK" sz="3500" dirty="0">
                        <a:solidFill>
                          <a:schemeClr val="tx2">
                            <a:lumMod val="90000"/>
                            <a:lumOff val="10000"/>
                          </a:schemeClr>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sk-SK" sz="3500" b="1" dirty="0" err="1">
                          <a:solidFill>
                            <a:srgbClr val="002060"/>
                          </a:solidFill>
                          <a:latin typeface="Arial" panose="020B0604020202020204" pitchFamily="34" charset="0"/>
                          <a:cs typeface="Arial" panose="020B0604020202020204" pitchFamily="34" charset="0"/>
                        </a:rPr>
                        <a:t>Problem</a:t>
                      </a:r>
                      <a:r>
                        <a:rPr lang="sk-SK" sz="3500" b="1" dirty="0">
                          <a:solidFill>
                            <a:srgbClr val="002060"/>
                          </a:solidFill>
                          <a:latin typeface="Arial" panose="020B0604020202020204" pitchFamily="34" charset="0"/>
                          <a:cs typeface="Arial" panose="020B0604020202020204" pitchFamily="34" charset="0"/>
                        </a:rPr>
                        <a:t> </a:t>
                      </a:r>
                      <a:r>
                        <a:rPr lang="sk-SK" sz="3500" b="1" dirty="0" err="1">
                          <a:solidFill>
                            <a:srgbClr val="002060"/>
                          </a:solidFill>
                          <a:latin typeface="Arial" panose="020B0604020202020204" pitchFamily="34" charset="0"/>
                          <a:cs typeface="Arial" panose="020B0604020202020204" pitchFamily="34" charset="0"/>
                        </a:rPr>
                        <a:t>Statement</a:t>
                      </a:r>
                      <a:r>
                        <a:rPr lang="sk-SK" sz="3500" b="1" dirty="0">
                          <a:solidFill>
                            <a:srgbClr val="002060"/>
                          </a:solidFill>
                          <a:latin typeface="Arial" panose="020B0604020202020204" pitchFamily="34" charset="0"/>
                          <a:cs typeface="Arial" panose="020B0604020202020204" pitchFamily="34" charset="0"/>
                        </a:rPr>
                        <a:t> &amp; </a:t>
                      </a:r>
                      <a:r>
                        <a:rPr lang="sk-SK" sz="3500" b="1" dirty="0" err="1">
                          <a:solidFill>
                            <a:srgbClr val="002060"/>
                          </a:solidFill>
                          <a:latin typeface="Arial" panose="020B0604020202020204" pitchFamily="34" charset="0"/>
                          <a:cs typeface="Arial" panose="020B0604020202020204" pitchFamily="34" charset="0"/>
                        </a:rPr>
                        <a:t>Stakeholders</a:t>
                      </a:r>
                      <a:endParaRPr lang="sk-SK" sz="3500" b="1" dirty="0">
                        <a:solidFill>
                          <a:srgbClr val="002060"/>
                        </a:solidFill>
                        <a:latin typeface="Arial" panose="020B0604020202020204" pitchFamily="34" charset="0"/>
                        <a:cs typeface="Arial" panose="020B0604020202020204" pitchFamily="34" charset="0"/>
                      </a:endParaRPr>
                    </a:p>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b="0" dirty="0">
                          <a:solidFill>
                            <a:srgbClr val="002060"/>
                          </a:solidFill>
                          <a:latin typeface="Arial" panose="020B0604020202020204" pitchFamily="34" charset="0"/>
                          <a:cs typeface="Arial" panose="020B0604020202020204" pitchFamily="34" charset="0"/>
                        </a:rPr>
                        <a:t>The article addresses the challenge of ensuring efficient cargo flow through the Port of Constanta amid geopolitical disruptions, with key stakeholders including Romanian authorities, Ukrainian exporters, logistics operators, and international trade organizations.</a:t>
                      </a:r>
                      <a:endParaRPr lang="sk-SK" sz="3500" b="0" dirty="0">
                        <a:solidFill>
                          <a:srgbClr val="002060"/>
                        </a:solidFill>
                        <a:latin typeface="Arial" panose="020B0604020202020204" pitchFamily="34" charset="0"/>
                        <a:cs typeface="Arial" panose="020B0604020202020204" pitchFamily="34" charset="0"/>
                      </a:endParaRPr>
                    </a:p>
                    <a:p>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sk-SK" sz="3500" b="1" dirty="0" err="1">
                          <a:solidFill>
                            <a:srgbClr val="002060"/>
                          </a:solidFill>
                          <a:latin typeface="Arial" panose="020B0604020202020204" pitchFamily="34" charset="0"/>
                          <a:cs typeface="Arial" panose="020B0604020202020204" pitchFamily="34" charset="0"/>
                        </a:rPr>
                        <a:t>Research</a:t>
                      </a:r>
                      <a:r>
                        <a:rPr lang="sk-SK" sz="3500" b="1" dirty="0">
                          <a:solidFill>
                            <a:srgbClr val="002060"/>
                          </a:solidFill>
                          <a:latin typeface="Arial" panose="020B0604020202020204" pitchFamily="34" charset="0"/>
                          <a:cs typeface="Arial" panose="020B0604020202020204" pitchFamily="34" charset="0"/>
                        </a:rPr>
                        <a:t> </a:t>
                      </a:r>
                      <a:r>
                        <a:rPr lang="sk-SK" sz="3500" b="1" dirty="0" err="1">
                          <a:solidFill>
                            <a:srgbClr val="002060"/>
                          </a:solidFill>
                          <a:latin typeface="Arial" panose="020B0604020202020204" pitchFamily="34" charset="0"/>
                          <a:cs typeface="Arial" panose="020B0604020202020204" pitchFamily="34" charset="0"/>
                        </a:rPr>
                        <a:t>Objectives</a:t>
                      </a:r>
                      <a:r>
                        <a:rPr lang="sk-SK" sz="3500" b="1" dirty="0">
                          <a:solidFill>
                            <a:srgbClr val="002060"/>
                          </a:solidFill>
                          <a:latin typeface="Arial" panose="020B0604020202020204" pitchFamily="34" charset="0"/>
                          <a:cs typeface="Arial" panose="020B0604020202020204" pitchFamily="34" charset="0"/>
                        </a:rPr>
                        <a:t> &amp; </a:t>
                      </a:r>
                      <a:r>
                        <a:rPr lang="sk-SK" sz="3500" b="1" dirty="0" err="1">
                          <a:solidFill>
                            <a:srgbClr val="002060"/>
                          </a:solidFill>
                          <a:latin typeface="Arial" panose="020B0604020202020204" pitchFamily="34" charset="0"/>
                          <a:cs typeface="Arial" panose="020B0604020202020204" pitchFamily="34" charset="0"/>
                        </a:rPr>
                        <a:t>Expected</a:t>
                      </a:r>
                      <a:r>
                        <a:rPr lang="sk-SK" sz="3500" b="1" dirty="0">
                          <a:solidFill>
                            <a:srgbClr val="002060"/>
                          </a:solidFill>
                          <a:latin typeface="Arial" panose="020B0604020202020204" pitchFamily="34" charset="0"/>
                          <a:cs typeface="Arial" panose="020B0604020202020204" pitchFamily="34" charset="0"/>
                        </a:rPr>
                        <a:t> </a:t>
                      </a:r>
                      <a:r>
                        <a:rPr lang="sk-SK" sz="3500" b="1" dirty="0" err="1">
                          <a:solidFill>
                            <a:srgbClr val="002060"/>
                          </a:solidFill>
                          <a:latin typeface="Arial" panose="020B0604020202020204" pitchFamily="34" charset="0"/>
                          <a:cs typeface="Arial" panose="020B0604020202020204" pitchFamily="34" charset="0"/>
                        </a:rPr>
                        <a:t>Impact</a:t>
                      </a:r>
                      <a:r>
                        <a:rPr lang="sk-SK" sz="3500" b="1" dirty="0">
                          <a:solidFill>
                            <a:srgbClr val="002060"/>
                          </a:solidFill>
                          <a:latin typeface="Arial" panose="020B0604020202020204" pitchFamily="34" charset="0"/>
                          <a:cs typeface="Arial" panose="020B0604020202020204" pitchFamily="34" charset="0"/>
                        </a:rPr>
                        <a:t> </a:t>
                      </a:r>
                      <a:r>
                        <a:rPr lang="en-US" sz="3600" dirty="0">
                          <a:solidFill>
                            <a:schemeClr val="tx2">
                              <a:lumMod val="90000"/>
                              <a:lumOff val="10000"/>
                            </a:schemeClr>
                          </a:solidFill>
                          <a:latin typeface="Arial" panose="020B0604020202020204" pitchFamily="34" charset="0"/>
                          <a:cs typeface="Arial" panose="020B0604020202020204" pitchFamily="34" charset="0"/>
                        </a:rPr>
                        <a:t>The research aims to assess the strategic role of the Port of Constanta in regional and international logistics, with the expected impact of improving transport efficiency, supporting Ukrainian exports, and guiding infrastructure development in response to shifting geopolitical conditions.</a:t>
                      </a:r>
                      <a:endParaRPr lang="sk-SK" sz="3500" b="1" dirty="0">
                        <a:solidFill>
                          <a:schemeClr val="tx2">
                            <a:lumMod val="90000"/>
                            <a:lumOff val="10000"/>
                          </a:schemeClr>
                        </a:solidFill>
                        <a:latin typeface="Arial" panose="020B0604020202020204" pitchFamily="34" charset="0"/>
                        <a:cs typeface="Arial" panose="020B0604020202020204" pitchFamily="34" charset="0"/>
                      </a:endParaRPr>
                    </a:p>
                    <a:p>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587605568"/>
              </p:ext>
            </p:extLst>
          </p:nvPr>
        </p:nvGraphicFramePr>
        <p:xfrm>
          <a:off x="1317621" y="12662926"/>
          <a:ext cx="29764038" cy="712913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err="1">
                          <a:latin typeface="Arial" panose="020B0604020202020204" pitchFamily="34" charset="0"/>
                          <a:cs typeface="Arial" panose="020B0604020202020204" pitchFamily="34" charset="0"/>
                        </a:rPr>
                        <a:t>materials</a:t>
                      </a:r>
                      <a:r>
                        <a:rPr lang="sk-SK" sz="4500" cap="small" baseline="0">
                          <a:latin typeface="Arial" panose="020B0604020202020204" pitchFamily="34" charset="0"/>
                          <a:cs typeface="Arial" panose="020B0604020202020204" pitchFamily="34" charset="0"/>
                        </a:rPr>
                        <a:t>,  </a:t>
                      </a:r>
                      <a:r>
                        <a:rPr lang="sk-SK" sz="4500" cap="small" baseline="0" err="1">
                          <a:latin typeface="Arial" panose="020B0604020202020204" pitchFamily="34" charset="0"/>
                          <a:cs typeface="Arial" panose="020B0604020202020204" pitchFamily="34" charset="0"/>
                        </a:rPr>
                        <a:t>methods</a:t>
                      </a:r>
                      <a:r>
                        <a:rPr lang="sk-SK" sz="4500" cap="small" baseline="0">
                          <a:latin typeface="Arial" panose="020B0604020202020204" pitchFamily="34" charset="0"/>
                          <a:cs typeface="Arial" panose="020B0604020202020204" pitchFamily="34" charset="0"/>
                        </a:rPr>
                        <a:t> &amp; </a:t>
                      </a:r>
                      <a:r>
                        <a:rPr lang="sk-SK" sz="4500" cap="small" baseline="0" err="1">
                          <a:latin typeface="Arial" panose="020B0604020202020204" pitchFamily="34" charset="0"/>
                          <a:cs typeface="Arial" panose="020B0604020202020204" pitchFamily="34" charset="0"/>
                        </a:rPr>
                        <a:t>implementation</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r>
                        <a:rPr lang="en-US" sz="3400" b="1" dirty="0">
                          <a:solidFill>
                            <a:schemeClr val="tx2">
                              <a:lumMod val="90000"/>
                              <a:lumOff val="10000"/>
                            </a:schemeClr>
                          </a:solidFill>
                          <a:latin typeface="Arial" panose="020B0604020202020204" pitchFamily="34" charset="0"/>
                          <a:cs typeface="Arial" panose="020B0604020202020204" pitchFamily="34" charset="0"/>
                        </a:rPr>
                        <a:t>Research Methods</a:t>
                      </a:r>
                    </a:p>
                    <a:p>
                      <a:r>
                        <a:rPr lang="en-US" sz="3400" b="1" dirty="0">
                          <a:solidFill>
                            <a:schemeClr val="tx2">
                              <a:lumMod val="90000"/>
                              <a:lumOff val="10000"/>
                            </a:schemeClr>
                          </a:solidFill>
                          <a:latin typeface="Arial" panose="020B0604020202020204" pitchFamily="34" charset="0"/>
                          <a:cs typeface="Arial" panose="020B0604020202020204" pitchFamily="34" charset="0"/>
                        </a:rPr>
                        <a:t>Literature Review</a:t>
                      </a:r>
                      <a:r>
                        <a:rPr lang="en-US" sz="3400" dirty="0">
                          <a:solidFill>
                            <a:schemeClr val="tx2">
                              <a:lumMod val="90000"/>
                              <a:lumOff val="10000"/>
                            </a:schemeClr>
                          </a:solidFill>
                          <a:latin typeface="Arial" panose="020B0604020202020204" pitchFamily="34" charset="0"/>
                          <a:cs typeface="Arial" panose="020B0604020202020204" pitchFamily="34" charset="0"/>
                        </a:rPr>
                        <a:t>:</a:t>
                      </a:r>
                      <a:r>
                        <a:rPr lang="sk-SK" sz="3400" dirty="0">
                          <a:solidFill>
                            <a:schemeClr val="tx2">
                              <a:lumMod val="90000"/>
                              <a:lumOff val="10000"/>
                            </a:schemeClr>
                          </a:solidFill>
                          <a:latin typeface="Arial" panose="020B0604020202020204" pitchFamily="34" charset="0"/>
                          <a:cs typeface="Arial" panose="020B0604020202020204" pitchFamily="34" charset="0"/>
                        </a:rPr>
                        <a:t> </a:t>
                      </a:r>
                      <a:r>
                        <a:rPr lang="en-US" sz="3400" dirty="0">
                          <a:solidFill>
                            <a:schemeClr val="tx2">
                              <a:lumMod val="90000"/>
                              <a:lumOff val="10000"/>
                            </a:schemeClr>
                          </a:solidFill>
                          <a:latin typeface="Arial" panose="020B0604020202020204" pitchFamily="34" charset="0"/>
                          <a:cs typeface="Arial" panose="020B0604020202020204" pitchFamily="34" charset="0"/>
                        </a:rPr>
                        <a:t>The authors relied on secondary sources such as reports, manuals (e.g., </a:t>
                      </a:r>
                      <a:r>
                        <a:rPr lang="en-US" sz="3400" i="1" dirty="0" err="1">
                          <a:solidFill>
                            <a:schemeClr val="tx2">
                              <a:lumMod val="90000"/>
                              <a:lumOff val="10000"/>
                            </a:schemeClr>
                          </a:solidFill>
                          <a:latin typeface="Arial" panose="020B0604020202020204" pitchFamily="34" charset="0"/>
                          <a:cs typeface="Arial" panose="020B0604020202020204" pitchFamily="34" charset="0"/>
                        </a:rPr>
                        <a:t>Hasenbichter</a:t>
                      </a:r>
                      <a:r>
                        <a:rPr lang="en-US" sz="3400" i="1" dirty="0">
                          <a:solidFill>
                            <a:schemeClr val="tx2">
                              <a:lumMod val="90000"/>
                              <a:lumOff val="10000"/>
                            </a:schemeClr>
                          </a:solidFill>
                          <a:latin typeface="Arial" panose="020B0604020202020204" pitchFamily="34" charset="0"/>
                          <a:cs typeface="Arial" panose="020B0604020202020204" pitchFamily="34" charset="0"/>
                        </a:rPr>
                        <a:t> et al., 2013</a:t>
                      </a:r>
                      <a:r>
                        <a:rPr lang="en-US" sz="3400" dirty="0">
                          <a:solidFill>
                            <a:schemeClr val="tx2">
                              <a:lumMod val="90000"/>
                              <a:lumOff val="10000"/>
                            </a:schemeClr>
                          </a:solidFill>
                          <a:latin typeface="Arial" panose="020B0604020202020204" pitchFamily="34" charset="0"/>
                          <a:cs typeface="Arial" panose="020B0604020202020204" pitchFamily="34" charset="0"/>
                        </a:rPr>
                        <a:t>), and publications from European transport agencies to build a foundational understanding of the Danube and the Port of Constanta.</a:t>
                      </a:r>
                    </a:p>
                    <a:p>
                      <a:r>
                        <a:rPr lang="en-US" sz="3400" b="1" dirty="0">
                          <a:solidFill>
                            <a:schemeClr val="tx2">
                              <a:lumMod val="90000"/>
                              <a:lumOff val="10000"/>
                            </a:schemeClr>
                          </a:solidFill>
                          <a:latin typeface="Arial" panose="020B0604020202020204" pitchFamily="34" charset="0"/>
                          <a:cs typeface="Arial" panose="020B0604020202020204" pitchFamily="34" charset="0"/>
                        </a:rPr>
                        <a:t>Data Collection</a:t>
                      </a:r>
                      <a:r>
                        <a:rPr lang="en-US" sz="3400" dirty="0">
                          <a:solidFill>
                            <a:schemeClr val="tx2">
                              <a:lumMod val="90000"/>
                              <a:lumOff val="10000"/>
                            </a:schemeClr>
                          </a:solidFill>
                          <a:latin typeface="Arial" panose="020B0604020202020204" pitchFamily="34" charset="0"/>
                          <a:cs typeface="Arial" panose="020B0604020202020204" pitchFamily="34" charset="0"/>
                        </a:rPr>
                        <a:t>:</a:t>
                      </a:r>
                      <a:r>
                        <a:rPr lang="sk-SK" sz="3400" dirty="0">
                          <a:solidFill>
                            <a:schemeClr val="tx2">
                              <a:lumMod val="90000"/>
                              <a:lumOff val="10000"/>
                            </a:schemeClr>
                          </a:solidFill>
                          <a:latin typeface="Arial" panose="020B0604020202020204" pitchFamily="34" charset="0"/>
                          <a:cs typeface="Arial" panose="020B0604020202020204" pitchFamily="34" charset="0"/>
                        </a:rPr>
                        <a:t> </a:t>
                      </a:r>
                      <a:r>
                        <a:rPr lang="en-US" sz="3400" dirty="0">
                          <a:solidFill>
                            <a:schemeClr val="tx2">
                              <a:lumMod val="90000"/>
                              <a:lumOff val="10000"/>
                            </a:schemeClr>
                          </a:solidFill>
                          <a:latin typeface="Arial" panose="020B0604020202020204" pitchFamily="34" charset="0"/>
                          <a:cs typeface="Arial" panose="020B0604020202020204" pitchFamily="34" charset="0"/>
                        </a:rPr>
                        <a:t>Cargo handling statistics were obtained from official sources, including the </a:t>
                      </a:r>
                      <a:r>
                        <a:rPr lang="en-US" sz="3400" b="1" dirty="0">
                          <a:solidFill>
                            <a:schemeClr val="tx2">
                              <a:lumMod val="90000"/>
                              <a:lumOff val="10000"/>
                            </a:schemeClr>
                          </a:solidFill>
                          <a:latin typeface="Arial" panose="020B0604020202020204" pitchFamily="34" charset="0"/>
                          <a:cs typeface="Arial" panose="020B0604020202020204" pitchFamily="34" charset="0"/>
                        </a:rPr>
                        <a:t>Port of Constanta website</a:t>
                      </a:r>
                      <a:r>
                        <a:rPr lang="en-US" sz="3400" dirty="0">
                          <a:solidFill>
                            <a:schemeClr val="tx2">
                              <a:lumMod val="90000"/>
                              <a:lumOff val="10000"/>
                            </a:schemeClr>
                          </a:solidFill>
                          <a:latin typeface="Arial" panose="020B0604020202020204" pitchFamily="34" charset="0"/>
                          <a:cs typeface="Arial" panose="020B0604020202020204" pitchFamily="34" charset="0"/>
                        </a:rPr>
                        <a:t>, </a:t>
                      </a:r>
                      <a:r>
                        <a:rPr lang="en-US" sz="3400" b="1" dirty="0">
                          <a:solidFill>
                            <a:schemeClr val="tx2">
                              <a:lumMod val="90000"/>
                              <a:lumOff val="10000"/>
                            </a:schemeClr>
                          </a:solidFill>
                          <a:latin typeface="Arial" panose="020B0604020202020204" pitchFamily="34" charset="0"/>
                          <a:cs typeface="Arial" panose="020B0604020202020204" pitchFamily="34" charset="0"/>
                        </a:rPr>
                        <a:t>Total Freight Traffic General 2022</a:t>
                      </a:r>
                      <a:r>
                        <a:rPr lang="en-US" sz="3400" dirty="0">
                          <a:solidFill>
                            <a:schemeClr val="tx2">
                              <a:lumMod val="90000"/>
                              <a:lumOff val="10000"/>
                            </a:schemeClr>
                          </a:solidFill>
                          <a:latin typeface="Arial" panose="020B0604020202020204" pitchFamily="34" charset="0"/>
                          <a:cs typeface="Arial" panose="020B0604020202020204" pitchFamily="34" charset="0"/>
                        </a:rPr>
                        <a:t>, and </a:t>
                      </a:r>
                      <a:r>
                        <a:rPr lang="en-US" sz="3400" b="1" dirty="0">
                          <a:solidFill>
                            <a:schemeClr val="tx2">
                              <a:lumMod val="90000"/>
                              <a:lumOff val="10000"/>
                            </a:schemeClr>
                          </a:solidFill>
                          <a:latin typeface="Arial" panose="020B0604020202020204" pitchFamily="34" charset="0"/>
                          <a:cs typeface="Arial" panose="020B0604020202020204" pitchFamily="34" charset="0"/>
                        </a:rPr>
                        <a:t>Inland Navigation in Europe – Market Observation Report 2023</a:t>
                      </a:r>
                      <a:r>
                        <a:rPr lang="en-US" sz="3400" dirty="0">
                          <a:solidFill>
                            <a:schemeClr val="tx2">
                              <a:lumMod val="90000"/>
                              <a:lumOff val="10000"/>
                            </a:schemeClr>
                          </a:solidFill>
                          <a:latin typeface="Arial" panose="020B0604020202020204" pitchFamily="34" charset="0"/>
                          <a:cs typeface="Arial" panose="020B0604020202020204" pitchFamily="34" charset="0"/>
                        </a:rPr>
                        <a:t>.</a:t>
                      </a:r>
                      <a:endParaRPr lang="sk-SK" sz="3400" dirty="0">
                        <a:solidFill>
                          <a:schemeClr val="tx2">
                            <a:lumMod val="90000"/>
                            <a:lumOff val="10000"/>
                          </a:schemeClr>
                        </a:solidFill>
                        <a:latin typeface="Arial" panose="020B0604020202020204" pitchFamily="34" charset="0"/>
                        <a:cs typeface="Arial" panose="020B0604020202020204" pitchFamily="34" charset="0"/>
                      </a:endParaRPr>
                    </a:p>
                    <a:p>
                      <a:r>
                        <a:rPr lang="en-US" sz="3400" b="1" dirty="0">
                          <a:solidFill>
                            <a:schemeClr val="tx2">
                              <a:lumMod val="90000"/>
                              <a:lumOff val="10000"/>
                            </a:schemeClr>
                          </a:solidFill>
                          <a:latin typeface="Arial" panose="020B0604020202020204" pitchFamily="34" charset="0"/>
                          <a:cs typeface="Arial" panose="020B0604020202020204" pitchFamily="34" charset="0"/>
                        </a:rPr>
                        <a:t>Predictive Modeling</a:t>
                      </a:r>
                      <a:r>
                        <a:rPr lang="en-US" sz="3400" dirty="0">
                          <a:solidFill>
                            <a:schemeClr val="tx2">
                              <a:lumMod val="90000"/>
                              <a:lumOff val="10000"/>
                            </a:schemeClr>
                          </a:solidFill>
                          <a:latin typeface="Arial" panose="020B0604020202020204" pitchFamily="34" charset="0"/>
                          <a:cs typeface="Arial" panose="020B0604020202020204" pitchFamily="34" charset="0"/>
                        </a:rPr>
                        <a:t>:</a:t>
                      </a:r>
                      <a:r>
                        <a:rPr lang="sk-SK" sz="3400" dirty="0">
                          <a:solidFill>
                            <a:schemeClr val="tx2">
                              <a:lumMod val="90000"/>
                              <a:lumOff val="10000"/>
                            </a:schemeClr>
                          </a:solidFill>
                          <a:latin typeface="Arial" panose="020B0604020202020204" pitchFamily="34" charset="0"/>
                          <a:cs typeface="Arial" panose="020B0604020202020204" pitchFamily="34" charset="0"/>
                        </a:rPr>
                        <a:t> </a:t>
                      </a:r>
                      <a:r>
                        <a:rPr lang="en-US" sz="3400" dirty="0">
                          <a:solidFill>
                            <a:schemeClr val="tx2">
                              <a:lumMod val="90000"/>
                              <a:lumOff val="10000"/>
                            </a:schemeClr>
                          </a:solidFill>
                          <a:latin typeface="Arial" panose="020B0604020202020204" pitchFamily="34" charset="0"/>
                          <a:cs typeface="Arial" panose="020B0604020202020204" pitchFamily="34" charset="0"/>
                        </a:rPr>
                        <a:t>Two mathematical models were applied:</a:t>
                      </a:r>
                      <a:endParaRPr lang="sk-SK" sz="3400" dirty="0">
                        <a:solidFill>
                          <a:schemeClr val="tx2">
                            <a:lumMod val="90000"/>
                            <a:lumOff val="10000"/>
                          </a:schemeClr>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3400" b="1" dirty="0">
                          <a:solidFill>
                            <a:schemeClr val="tx2">
                              <a:lumMod val="90000"/>
                              <a:lumOff val="10000"/>
                            </a:schemeClr>
                          </a:solidFill>
                          <a:latin typeface="Arial" panose="020B0604020202020204" pitchFamily="34" charset="0"/>
                          <a:cs typeface="Arial" panose="020B0604020202020204" pitchFamily="34" charset="0"/>
                        </a:rPr>
                        <a:t>Linear Regression</a:t>
                      </a:r>
                      <a:r>
                        <a:rPr lang="en-US" sz="3400" dirty="0">
                          <a:solidFill>
                            <a:schemeClr val="tx2">
                              <a:lumMod val="90000"/>
                              <a:lumOff val="10000"/>
                            </a:schemeClr>
                          </a:solidFill>
                          <a:latin typeface="Arial" panose="020B0604020202020204" pitchFamily="34" charset="0"/>
                          <a:cs typeface="Arial" panose="020B0604020202020204" pitchFamily="34" charset="0"/>
                        </a:rPr>
                        <a:t>: Used for straightforward trend forecasting.</a:t>
                      </a:r>
                      <a:endParaRPr lang="sk-SK" sz="3400" dirty="0">
                        <a:solidFill>
                          <a:schemeClr val="tx2">
                            <a:lumMod val="90000"/>
                            <a:lumOff val="10000"/>
                          </a:schemeClr>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3400" b="1" dirty="0">
                          <a:solidFill>
                            <a:schemeClr val="tx2">
                              <a:lumMod val="90000"/>
                              <a:lumOff val="10000"/>
                            </a:schemeClr>
                          </a:solidFill>
                          <a:latin typeface="Arial" panose="020B0604020202020204" pitchFamily="34" charset="0"/>
                          <a:cs typeface="Arial" panose="020B0604020202020204" pitchFamily="34" charset="0"/>
                        </a:rPr>
                        <a:t>Polynomial Regression (Degree 2)</a:t>
                      </a:r>
                      <a:r>
                        <a:rPr lang="en-US" sz="3400" dirty="0">
                          <a:solidFill>
                            <a:schemeClr val="tx2">
                              <a:lumMod val="90000"/>
                              <a:lumOff val="10000"/>
                            </a:schemeClr>
                          </a:solidFill>
                          <a:latin typeface="Arial" panose="020B0604020202020204" pitchFamily="34" charset="0"/>
                          <a:cs typeface="Arial" panose="020B0604020202020204" pitchFamily="34" charset="0"/>
                        </a:rPr>
                        <a:t>: Used for a more accurate fit, with an R² of 0.87 compared to 0.70 for the linear model.</a:t>
                      </a:r>
                    </a:p>
                    <a:p>
                      <a:endParaRPr lang="sk-SK" sz="3000" dirty="0">
                        <a:latin typeface="Arial" panose="020B0604020202020204" pitchFamily="34" charset="0"/>
                        <a:cs typeface="Arial" panose="020B0604020202020204" pitchFamily="34" charset="0"/>
                      </a:endParaRPr>
                    </a:p>
                    <a:p>
                      <a:endParaRPr lang="sk-SK" sz="3000" dirty="0">
                        <a:solidFill>
                          <a:srgbClr val="002060"/>
                        </a:solidFill>
                        <a:latin typeface="Arial" panose="020B0604020202020204" pitchFamily="34" charset="0"/>
                        <a:cs typeface="Arial" panose="020B0604020202020204" pitchFamily="34" charset="0"/>
                      </a:endParaRPr>
                    </a:p>
                    <a:p>
                      <a:endParaRPr lang="sk-SK" dirty="0">
                        <a:solidFill>
                          <a:srgbClr val="00206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2360149564"/>
              </p:ext>
            </p:extLst>
          </p:nvPr>
        </p:nvGraphicFramePr>
        <p:xfrm>
          <a:off x="1347570" y="18107401"/>
          <a:ext cx="29764038" cy="2072793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9187">
                <a:tc>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r>
                        <a:rPr lang="en-US" sz="3400" b="1" dirty="0">
                          <a:solidFill>
                            <a:srgbClr val="002060"/>
                          </a:solidFill>
                          <a:latin typeface="Arial"/>
                          <a:cs typeface="Arial"/>
                        </a:rPr>
                        <a:t>Academic Findings &amp; Innovations</a:t>
                      </a:r>
                      <a:endParaRPr lang="sk-SK" sz="3400" b="1" dirty="0">
                        <a:solidFill>
                          <a:srgbClr val="002060"/>
                        </a:solidFill>
                        <a:latin typeface="Arial"/>
                        <a:cs typeface="Arial"/>
                      </a:endParaRPr>
                    </a:p>
                    <a:p>
                      <a:r>
                        <a:rPr lang="sk-SK" sz="3400" b="1" dirty="0">
                          <a:solidFill>
                            <a:srgbClr val="002060"/>
                          </a:solidFill>
                          <a:latin typeface="Arial"/>
                          <a:cs typeface="Arial"/>
                        </a:rPr>
                        <a:t>1. </a:t>
                      </a:r>
                      <a:r>
                        <a:rPr lang="en-US" sz="3400" b="1" dirty="0">
                          <a:solidFill>
                            <a:srgbClr val="002060"/>
                          </a:solidFill>
                          <a:latin typeface="Arial"/>
                          <a:cs typeface="Arial"/>
                        </a:rPr>
                        <a:t>Strategic Importance of the Port:</a:t>
                      </a:r>
                      <a:r>
                        <a:rPr lang="sk-SK" sz="3400" b="1" dirty="0">
                          <a:solidFill>
                            <a:srgbClr val="002060"/>
                          </a:solidFill>
                          <a:latin typeface="Arial"/>
                          <a:cs typeface="Arial"/>
                        </a:rPr>
                        <a:t> </a:t>
                      </a:r>
                    </a:p>
                    <a:p>
                      <a:pPr marL="457200" indent="-457200">
                        <a:buFont typeface="Arial" panose="020B0604020202020204" pitchFamily="34" charset="0"/>
                        <a:buChar char="•"/>
                      </a:pPr>
                      <a:r>
                        <a:rPr lang="en-US" sz="3400" dirty="0">
                          <a:solidFill>
                            <a:srgbClr val="002060"/>
                          </a:solidFill>
                          <a:latin typeface="Arial"/>
                          <a:cs typeface="Arial"/>
                        </a:rPr>
                        <a:t>Constanta is the most significant Romanian seaport and one of the largest in the Black Sea.</a:t>
                      </a:r>
                      <a:endParaRPr lang="sk-SK" sz="3400" dirty="0">
                        <a:solidFill>
                          <a:srgbClr val="002060"/>
                        </a:solidFill>
                        <a:latin typeface="Arial"/>
                        <a:cs typeface="Arial"/>
                      </a:endParaRPr>
                    </a:p>
                    <a:p>
                      <a:pPr marL="457200" indent="-457200">
                        <a:buFont typeface="Arial" panose="020B0604020202020204" pitchFamily="34" charset="0"/>
                        <a:buChar char="•"/>
                      </a:pPr>
                      <a:r>
                        <a:rPr lang="en-US" sz="3400" dirty="0">
                          <a:solidFill>
                            <a:srgbClr val="002060"/>
                          </a:solidFill>
                          <a:latin typeface="Arial"/>
                          <a:cs typeface="Arial"/>
                        </a:rPr>
                        <a:t>It's the only seaport directly linked to the Danube via the Danube–Black Sea Canal.</a:t>
                      </a:r>
                      <a:r>
                        <a:rPr lang="sk-SK" sz="3400" dirty="0">
                          <a:solidFill>
                            <a:srgbClr val="002060"/>
                          </a:solidFill>
                          <a:latin typeface="Arial"/>
                          <a:cs typeface="Arial"/>
                        </a:rPr>
                        <a:t> </a:t>
                      </a:r>
                    </a:p>
                    <a:p>
                      <a:pPr marL="0" indent="0">
                        <a:buFont typeface="Arial" panose="020B0604020202020204" pitchFamily="34" charset="0"/>
                        <a:buNone/>
                      </a:pPr>
                      <a:r>
                        <a:rPr lang="sk-SK" sz="3400" b="1" dirty="0">
                          <a:solidFill>
                            <a:srgbClr val="002060"/>
                          </a:solidFill>
                          <a:latin typeface="Arial"/>
                          <a:cs typeface="Arial"/>
                        </a:rPr>
                        <a:t>2. </a:t>
                      </a:r>
                      <a:r>
                        <a:rPr lang="en-US" sz="3400" b="1" dirty="0">
                          <a:solidFill>
                            <a:srgbClr val="002060"/>
                          </a:solidFill>
                          <a:latin typeface="Arial"/>
                          <a:cs typeface="Arial"/>
                        </a:rPr>
                        <a:t>Impact of Geopolitics:</a:t>
                      </a:r>
                      <a:endParaRPr lang="sk-SK" sz="3400" b="1" dirty="0">
                        <a:solidFill>
                          <a:srgbClr val="002060"/>
                        </a:solidFill>
                        <a:latin typeface="Arial"/>
                        <a:cs typeface="Arial"/>
                      </a:endParaRPr>
                    </a:p>
                    <a:p>
                      <a:pPr marL="457200" indent="-457200">
                        <a:buFont typeface="Arial" panose="020B0604020202020204" pitchFamily="34" charset="0"/>
                        <a:buChar char="•"/>
                      </a:pPr>
                      <a:r>
                        <a:rPr lang="en-US" sz="3400" dirty="0">
                          <a:solidFill>
                            <a:srgbClr val="002060"/>
                          </a:solidFill>
                          <a:latin typeface="Arial"/>
                          <a:cs typeface="Arial"/>
                        </a:rPr>
                        <a:t>The war in Ukraine and the blockade of Ukrainian ports significantly increased Constanta's role in transporting Ukrainian cargo, particularly grain.</a:t>
                      </a:r>
                      <a:endParaRPr lang="sk-SK" sz="3400" dirty="0">
                        <a:solidFill>
                          <a:srgbClr val="002060"/>
                        </a:solidFill>
                        <a:latin typeface="Arial"/>
                        <a:cs typeface="Arial"/>
                      </a:endParaRPr>
                    </a:p>
                    <a:p>
                      <a:pPr marL="0" indent="0">
                        <a:buFont typeface="Arial" panose="020B0604020202020204" pitchFamily="34" charset="0"/>
                        <a:buNone/>
                      </a:pPr>
                      <a:r>
                        <a:rPr lang="sk-SK" sz="3400" b="1" dirty="0">
                          <a:solidFill>
                            <a:srgbClr val="002060"/>
                          </a:solidFill>
                          <a:latin typeface="Arial"/>
                          <a:cs typeface="Arial"/>
                        </a:rPr>
                        <a:t>3. </a:t>
                      </a:r>
                      <a:r>
                        <a:rPr lang="en-US" sz="3400" b="1" dirty="0">
                          <a:solidFill>
                            <a:srgbClr val="002060"/>
                          </a:solidFill>
                          <a:latin typeface="Arial"/>
                          <a:cs typeface="Arial"/>
                        </a:rPr>
                        <a:t>Transport Flow Analysis:</a:t>
                      </a:r>
                      <a:r>
                        <a:rPr lang="sk-SK" sz="3400" b="1" dirty="0">
                          <a:solidFill>
                            <a:srgbClr val="002060"/>
                          </a:solidFill>
                          <a:latin typeface="Arial"/>
                          <a:cs typeface="Arial"/>
                        </a:rPr>
                        <a:t> </a:t>
                      </a:r>
                    </a:p>
                    <a:p>
                      <a:pPr marL="457200" indent="-457200">
                        <a:buFont typeface="Arial" panose="020B0604020202020204" pitchFamily="34" charset="0"/>
                        <a:buChar char="•"/>
                      </a:pPr>
                      <a:r>
                        <a:rPr lang="en-US" sz="3400" dirty="0">
                          <a:solidFill>
                            <a:srgbClr val="002060"/>
                          </a:solidFill>
                          <a:latin typeface="Arial"/>
                          <a:cs typeface="Arial"/>
                        </a:rPr>
                        <a:t>In 2022, 17.3 million tons of cargo passed through the Danube–Black Sea Canal.</a:t>
                      </a:r>
                      <a:r>
                        <a:rPr lang="sk-SK" sz="3400" dirty="0">
                          <a:solidFill>
                            <a:srgbClr val="002060"/>
                          </a:solidFill>
                          <a:latin typeface="Arial"/>
                          <a:cs typeface="Arial"/>
                        </a:rPr>
                        <a:t> </a:t>
                      </a:r>
                    </a:p>
                    <a:p>
                      <a:pPr marL="457200" indent="-457200">
                        <a:buFont typeface="Arial" panose="020B0604020202020204" pitchFamily="34" charset="0"/>
                        <a:buChar char="•"/>
                      </a:pPr>
                      <a:r>
                        <a:rPr lang="en-US" sz="3400" dirty="0">
                          <a:solidFill>
                            <a:srgbClr val="002060"/>
                          </a:solidFill>
                          <a:latin typeface="Arial"/>
                          <a:cs typeface="Arial"/>
                        </a:rPr>
                        <a:t>The Sulina branch of the Danube saw transport volumes double (from 5.1 million tons in 2021 to 10.6 million in 2022).</a:t>
                      </a:r>
                      <a:r>
                        <a:rPr lang="sk-SK" sz="3400" dirty="0">
                          <a:solidFill>
                            <a:srgbClr val="002060"/>
                          </a:solidFill>
                          <a:latin typeface="Arial"/>
                          <a:cs typeface="Arial"/>
                        </a:rPr>
                        <a:t> </a:t>
                      </a:r>
                    </a:p>
                    <a:p>
                      <a:pPr marL="0" indent="0">
                        <a:buFont typeface="Arial" panose="020B0604020202020204" pitchFamily="34" charset="0"/>
                        <a:buNone/>
                      </a:pPr>
                      <a:r>
                        <a:rPr lang="sk-SK" sz="3400" b="1" dirty="0">
                          <a:solidFill>
                            <a:srgbClr val="002060"/>
                          </a:solidFill>
                          <a:latin typeface="Arial"/>
                          <a:cs typeface="Arial"/>
                        </a:rPr>
                        <a:t>3. </a:t>
                      </a:r>
                      <a:r>
                        <a:rPr lang="en-US" sz="3400" b="1" dirty="0">
                          <a:solidFill>
                            <a:srgbClr val="002060"/>
                          </a:solidFill>
                          <a:latin typeface="Arial"/>
                          <a:cs typeface="Arial"/>
                        </a:rPr>
                        <a:t>Prediction Models for Cargo Transshipment:</a:t>
                      </a:r>
                      <a:r>
                        <a:rPr lang="sk-SK" sz="3400" b="1" dirty="0">
                          <a:solidFill>
                            <a:srgbClr val="002060"/>
                          </a:solidFill>
                          <a:latin typeface="Arial"/>
                          <a:cs typeface="Arial"/>
                        </a:rPr>
                        <a:t> </a:t>
                      </a:r>
                    </a:p>
                    <a:p>
                      <a:pPr marL="457200" indent="-457200">
                        <a:buFont typeface="Arial" panose="020B0604020202020204" pitchFamily="34" charset="0"/>
                        <a:buChar char="•"/>
                      </a:pPr>
                      <a:r>
                        <a:rPr lang="en-US" sz="3400" dirty="0">
                          <a:solidFill>
                            <a:srgbClr val="002060"/>
                          </a:solidFill>
                          <a:latin typeface="Arial"/>
                          <a:cs typeface="Arial"/>
                        </a:rPr>
                        <a:t>Linear Model: Predicted 85.92 million tons for 2025.Polynomial Model: Higher accuracy (R² = 0.87), but the article favors the linear model for simplicity and conservatism.</a:t>
                      </a:r>
                      <a:endParaRPr lang="sk-SK" sz="3400" dirty="0">
                        <a:solidFill>
                          <a:srgbClr val="002060"/>
                        </a:solidFill>
                        <a:latin typeface="Arial"/>
                        <a:cs typeface="Arial"/>
                      </a:endParaRPr>
                    </a:p>
                    <a:p>
                      <a:endParaRPr lang="sk-SK" sz="3500" dirty="0">
                        <a:solidFill>
                          <a:srgbClr val="002060"/>
                        </a:solidFill>
                        <a:latin typeface="Arial"/>
                        <a:cs typeface="Arial"/>
                      </a:endParaRPr>
                    </a:p>
                    <a:p>
                      <a:r>
                        <a:rPr lang="en-US" sz="3400" b="1" dirty="0">
                          <a:solidFill>
                            <a:srgbClr val="002060"/>
                          </a:solidFill>
                          <a:latin typeface="Arial"/>
                          <a:cs typeface="Arial"/>
                        </a:rPr>
                        <a:t>Practical Applications</a:t>
                      </a:r>
                      <a:r>
                        <a:rPr lang="sk-SK" sz="3400" b="1" dirty="0">
                          <a:solidFill>
                            <a:srgbClr val="002060"/>
                          </a:solidFill>
                          <a:latin typeface="Arial"/>
                          <a:cs typeface="Arial"/>
                        </a:rPr>
                        <a:t>:</a:t>
                      </a:r>
                    </a:p>
                    <a:p>
                      <a:pPr marL="0" indent="0">
                        <a:buFont typeface="Arial" panose="020B0604020202020204" pitchFamily="34" charset="0"/>
                        <a:buNone/>
                      </a:pPr>
                      <a:r>
                        <a:rPr lang="sk-SK" sz="3400" b="1" dirty="0">
                          <a:solidFill>
                            <a:srgbClr val="002060"/>
                          </a:solidFill>
                          <a:latin typeface="Arial"/>
                          <a:cs typeface="Arial"/>
                        </a:rPr>
                        <a:t>1. </a:t>
                      </a:r>
                      <a:r>
                        <a:rPr lang="en-US" sz="3400" b="1" dirty="0">
                          <a:solidFill>
                            <a:srgbClr val="002060"/>
                          </a:solidFill>
                          <a:latin typeface="Arial"/>
                          <a:cs typeface="Arial"/>
                        </a:rPr>
                        <a:t>Cargo Handling Growth:</a:t>
                      </a:r>
                      <a:endParaRPr lang="sk-SK" sz="3400" b="1" dirty="0">
                        <a:solidFill>
                          <a:srgbClr val="002060"/>
                        </a:solidFill>
                        <a:latin typeface="Arial"/>
                        <a:cs typeface="Arial"/>
                      </a:endParaRPr>
                    </a:p>
                    <a:p>
                      <a:pPr marL="457200" indent="-457200">
                        <a:buFont typeface="Arial" panose="020B0604020202020204" pitchFamily="34" charset="0"/>
                        <a:buChar char="•"/>
                      </a:pPr>
                      <a:r>
                        <a:rPr lang="en-US" sz="3400" dirty="0">
                          <a:solidFill>
                            <a:srgbClr val="002060"/>
                          </a:solidFill>
                          <a:latin typeface="Arial"/>
                          <a:cs typeface="Arial"/>
                        </a:rPr>
                        <a:t>Port capacity: 100 million tons/year</a:t>
                      </a:r>
                      <a:endParaRPr lang="sk-SK" sz="3400" dirty="0">
                        <a:solidFill>
                          <a:srgbClr val="002060"/>
                        </a:solidFill>
                        <a:latin typeface="Arial"/>
                        <a:cs typeface="Arial"/>
                      </a:endParaRPr>
                    </a:p>
                    <a:p>
                      <a:pPr marL="457200" indent="-457200">
                        <a:buFont typeface="Arial" panose="020B0604020202020204" pitchFamily="34" charset="0"/>
                        <a:buChar char="•"/>
                      </a:pPr>
                      <a:r>
                        <a:rPr lang="en-US" sz="3400" dirty="0">
                          <a:solidFill>
                            <a:srgbClr val="002060"/>
                          </a:solidFill>
                          <a:latin typeface="Arial"/>
                          <a:cs typeface="Arial"/>
                        </a:rPr>
                        <a:t>Significant growth from 60M tons in 2020 to 92.69M tons in 2023 due to regional conflict and recovery from COVID-19.</a:t>
                      </a:r>
                      <a:endParaRPr lang="sk-SK" sz="3400" dirty="0">
                        <a:solidFill>
                          <a:srgbClr val="002060"/>
                        </a:solidFill>
                        <a:latin typeface="Arial"/>
                        <a:cs typeface="Arial"/>
                      </a:endParaRPr>
                    </a:p>
                    <a:p>
                      <a:pPr marL="0" indent="0">
                        <a:buFont typeface="Arial" panose="020B0604020202020204" pitchFamily="34" charset="0"/>
                        <a:buNone/>
                      </a:pPr>
                      <a:r>
                        <a:rPr lang="sk-SK" sz="3400" b="1" dirty="0">
                          <a:solidFill>
                            <a:srgbClr val="002060"/>
                          </a:solidFill>
                          <a:latin typeface="Arial"/>
                          <a:cs typeface="Arial"/>
                        </a:rPr>
                        <a:t>2. </a:t>
                      </a:r>
                      <a:r>
                        <a:rPr lang="en-US" sz="3400" b="1" dirty="0">
                          <a:solidFill>
                            <a:srgbClr val="002060"/>
                          </a:solidFill>
                          <a:latin typeface="Arial"/>
                          <a:cs typeface="Arial"/>
                        </a:rPr>
                        <a:t>Transport Infrastructure:</a:t>
                      </a:r>
                      <a:r>
                        <a:rPr lang="sk-SK" sz="3400" b="1" dirty="0">
                          <a:solidFill>
                            <a:srgbClr val="002060"/>
                          </a:solidFill>
                          <a:latin typeface="Arial"/>
                          <a:cs typeface="Arial"/>
                        </a:rPr>
                        <a:t> </a:t>
                      </a:r>
                      <a:r>
                        <a:rPr lang="en-US" sz="3400" dirty="0">
                          <a:solidFill>
                            <a:srgbClr val="002060"/>
                          </a:solidFill>
                          <a:latin typeface="Arial"/>
                          <a:cs typeface="Arial"/>
                        </a:rPr>
                        <a:t>Extensive multimodal connectivity (rail, road, inland waterways).Critical role in pan-European corridors IV and VII.</a:t>
                      </a:r>
                      <a:endParaRPr lang="sk-SK" sz="3400" dirty="0">
                        <a:solidFill>
                          <a:srgbClr val="002060"/>
                        </a:solidFill>
                        <a:latin typeface="Arial"/>
                        <a:cs typeface="Arial"/>
                      </a:endParaRPr>
                    </a:p>
                    <a:p>
                      <a:pPr marL="0" indent="0">
                        <a:buFont typeface="Arial" panose="020B0604020202020204" pitchFamily="34" charset="0"/>
                        <a:buNone/>
                      </a:pPr>
                      <a:r>
                        <a:rPr lang="sk-SK" sz="3400" b="1" dirty="0">
                          <a:solidFill>
                            <a:srgbClr val="002060"/>
                          </a:solidFill>
                          <a:latin typeface="Arial"/>
                          <a:cs typeface="Arial"/>
                        </a:rPr>
                        <a:t>3. </a:t>
                      </a:r>
                      <a:r>
                        <a:rPr lang="en-US" sz="3400" b="1" dirty="0">
                          <a:solidFill>
                            <a:srgbClr val="002060"/>
                          </a:solidFill>
                          <a:latin typeface="Arial"/>
                          <a:cs typeface="Arial"/>
                        </a:rPr>
                        <a:t>Support for Ukrainian Exports:</a:t>
                      </a:r>
                      <a:endParaRPr lang="sk-SK" sz="3400" b="1" dirty="0">
                        <a:solidFill>
                          <a:srgbClr val="002060"/>
                        </a:solidFill>
                        <a:latin typeface="Arial"/>
                        <a:cs typeface="Arial"/>
                      </a:endParaRPr>
                    </a:p>
                    <a:p>
                      <a:pPr marL="457200" indent="-457200">
                        <a:buFont typeface="Arial" panose="020B0604020202020204" pitchFamily="34" charset="0"/>
                        <a:buChar char="•"/>
                      </a:pPr>
                      <a:r>
                        <a:rPr lang="en-US" sz="3400" dirty="0">
                          <a:solidFill>
                            <a:srgbClr val="002060"/>
                          </a:solidFill>
                          <a:latin typeface="Arial"/>
                          <a:cs typeface="Arial"/>
                        </a:rPr>
                        <a:t>Constanta became a primary export route for Ukrainian grain, replacing inaccessible ports due to war.</a:t>
                      </a:r>
                      <a:r>
                        <a:rPr lang="sk-SK" sz="3400" dirty="0">
                          <a:solidFill>
                            <a:srgbClr val="002060"/>
                          </a:solidFill>
                          <a:latin typeface="Arial"/>
                          <a:cs typeface="Arial"/>
                        </a:rPr>
                        <a:t> </a:t>
                      </a:r>
                    </a:p>
                    <a:p>
                      <a:pPr marL="0" indent="0">
                        <a:buFont typeface="Arial" panose="020B0604020202020204" pitchFamily="34" charset="0"/>
                        <a:buNone/>
                      </a:pPr>
                      <a:r>
                        <a:rPr lang="sk-SK" sz="3400" b="1" dirty="0">
                          <a:solidFill>
                            <a:srgbClr val="002060"/>
                          </a:solidFill>
                          <a:latin typeface="Arial"/>
                          <a:cs typeface="Arial"/>
                        </a:rPr>
                        <a:t>4. </a:t>
                      </a:r>
                      <a:r>
                        <a:rPr lang="en-US" sz="3400" b="1" dirty="0">
                          <a:solidFill>
                            <a:srgbClr val="002060"/>
                          </a:solidFill>
                          <a:latin typeface="Arial"/>
                          <a:cs typeface="Arial"/>
                        </a:rPr>
                        <a:t>Future Scenarios:</a:t>
                      </a:r>
                      <a:endParaRPr lang="sk-SK" sz="3400" b="1" dirty="0">
                        <a:solidFill>
                          <a:srgbClr val="002060"/>
                        </a:solidFill>
                        <a:latin typeface="Arial"/>
                        <a:cs typeface="Arial"/>
                      </a:endParaRPr>
                    </a:p>
                    <a:p>
                      <a:pPr marL="457200" indent="-457200">
                        <a:buFont typeface="Arial" panose="020B0604020202020204" pitchFamily="34" charset="0"/>
                        <a:buChar char="•"/>
                      </a:pPr>
                      <a:r>
                        <a:rPr lang="en-US" sz="3400" dirty="0">
                          <a:solidFill>
                            <a:srgbClr val="002060"/>
                          </a:solidFill>
                          <a:latin typeface="Arial"/>
                          <a:cs typeface="Arial"/>
                        </a:rPr>
                        <a:t>If the war ends, cargo composition may shift from agricultural products to construction materials for Ukraine's reconstruction.</a:t>
                      </a:r>
                      <a:endParaRPr lang="sk-SK" sz="3400" dirty="0">
                        <a:solidFill>
                          <a:srgbClr val="002060"/>
                        </a:solidFill>
                        <a:latin typeface="Arial"/>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600" b="0" i="0" kern="1200" dirty="0">
                        <a:solidFill>
                          <a:schemeClr val="tx2"/>
                        </a:solidFill>
                        <a:effectLst/>
                        <a:latin typeface="+mn-lt"/>
                        <a:ea typeface="+mn-ea"/>
                        <a:cs typeface="+mn-cs"/>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2013989180"/>
              </p:ext>
            </p:extLst>
          </p:nvPr>
        </p:nvGraphicFramePr>
        <p:xfrm>
          <a:off x="1317621" y="30391095"/>
          <a:ext cx="29764038" cy="84385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9554">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r>
                        <a:rPr lang="en-US" sz="3500" b="1" dirty="0">
                          <a:solidFill>
                            <a:schemeClr val="tx2">
                              <a:lumMod val="90000"/>
                              <a:lumOff val="10000"/>
                            </a:schemeClr>
                          </a:solidFill>
                          <a:latin typeface="Arial" panose="020B0604020202020204" pitchFamily="34" charset="0"/>
                          <a:cs typeface="Arial" panose="020B0604020202020204" pitchFamily="34" charset="0"/>
                        </a:rPr>
                        <a:t>Research Conclusions</a:t>
                      </a:r>
                    </a:p>
                    <a:p>
                      <a:r>
                        <a:rPr lang="en-US" sz="3500" dirty="0">
                          <a:solidFill>
                            <a:schemeClr val="tx2">
                              <a:lumMod val="90000"/>
                              <a:lumOff val="10000"/>
                            </a:schemeClr>
                          </a:solidFill>
                          <a:latin typeface="Arial" panose="020B0604020202020204" pitchFamily="34" charset="0"/>
                          <a:cs typeface="Arial" panose="020B0604020202020204" pitchFamily="34" charset="0"/>
                        </a:rPr>
                        <a:t>The Port of Constanta is Romania's most significant maritime hub and one of the most important ports in the Black Sea region.</a:t>
                      </a:r>
                    </a:p>
                    <a:p>
                      <a:r>
                        <a:rPr lang="en-US" sz="3500" dirty="0">
                          <a:solidFill>
                            <a:schemeClr val="tx2">
                              <a:lumMod val="90000"/>
                              <a:lumOff val="10000"/>
                            </a:schemeClr>
                          </a:solidFill>
                          <a:latin typeface="Arial" panose="020B0604020202020204" pitchFamily="34" charset="0"/>
                          <a:cs typeface="Arial" panose="020B0604020202020204" pitchFamily="34" charset="0"/>
                        </a:rPr>
                        <a:t>It has grown </a:t>
                      </a:r>
                      <a:r>
                        <a:rPr lang="sk-SK" sz="3500" dirty="0" err="1">
                          <a:solidFill>
                            <a:schemeClr val="tx2">
                              <a:lumMod val="90000"/>
                              <a:lumOff val="10000"/>
                            </a:schemeClr>
                          </a:solidFill>
                          <a:latin typeface="Arial" panose="020B0604020202020204" pitchFamily="34" charset="0"/>
                          <a:cs typeface="Arial" panose="020B0604020202020204" pitchFamily="34" charset="0"/>
                        </a:rPr>
                        <a:t>strategically</a:t>
                      </a:r>
                      <a:r>
                        <a:rPr lang="en-US" sz="3500" dirty="0">
                          <a:solidFill>
                            <a:schemeClr val="tx2">
                              <a:lumMod val="90000"/>
                              <a:lumOff val="10000"/>
                            </a:schemeClr>
                          </a:solidFill>
                          <a:latin typeface="Arial" panose="020B0604020202020204" pitchFamily="34" charset="0"/>
                          <a:cs typeface="Arial" panose="020B0604020202020204" pitchFamily="34" charset="0"/>
                        </a:rPr>
                        <a:t> due to its direct connection with the Danube River via the Danube–Black Sea Canal.</a:t>
                      </a:r>
                    </a:p>
                    <a:p>
                      <a:r>
                        <a:rPr lang="en-US" sz="3500" dirty="0">
                          <a:solidFill>
                            <a:schemeClr val="tx2">
                              <a:lumMod val="90000"/>
                              <a:lumOff val="10000"/>
                            </a:schemeClr>
                          </a:solidFill>
                          <a:latin typeface="Arial" panose="020B0604020202020204" pitchFamily="34" charset="0"/>
                          <a:cs typeface="Arial" panose="020B0604020202020204" pitchFamily="34" charset="0"/>
                        </a:rPr>
                        <a:t>Since 2022, the port has become a vital transit point for Ukrainian grain exports due to the war and the blockade of Ukraine’s seaports.</a:t>
                      </a:r>
                    </a:p>
                    <a:p>
                      <a:r>
                        <a:rPr lang="en-US" sz="3500" dirty="0">
                          <a:solidFill>
                            <a:schemeClr val="tx2">
                              <a:lumMod val="90000"/>
                              <a:lumOff val="10000"/>
                            </a:schemeClr>
                          </a:solidFill>
                          <a:latin typeface="Arial" panose="020B0604020202020204" pitchFamily="34" charset="0"/>
                          <a:cs typeface="Arial" panose="020B0604020202020204" pitchFamily="34" charset="0"/>
                        </a:rPr>
                        <a:t>Freight volumes through Constanta have </a:t>
                      </a:r>
                      <a:r>
                        <a:rPr lang="sk-SK" sz="3500" dirty="0" err="1">
                          <a:solidFill>
                            <a:schemeClr val="tx2">
                              <a:lumMod val="90000"/>
                              <a:lumOff val="10000"/>
                            </a:schemeClr>
                          </a:solidFill>
                          <a:latin typeface="Arial" panose="020B0604020202020204" pitchFamily="34" charset="0"/>
                          <a:cs typeface="Arial" panose="020B0604020202020204" pitchFamily="34" charset="0"/>
                        </a:rPr>
                        <a:t>dramatically</a:t>
                      </a:r>
                      <a:r>
                        <a:rPr lang="sk-SK" sz="3500" dirty="0">
                          <a:solidFill>
                            <a:schemeClr val="tx2">
                              <a:lumMod val="90000"/>
                              <a:lumOff val="10000"/>
                            </a:schemeClr>
                          </a:solidFill>
                          <a:latin typeface="Arial" panose="020B0604020202020204" pitchFamily="34" charset="0"/>
                          <a:cs typeface="Arial" panose="020B0604020202020204" pitchFamily="34" charset="0"/>
                        </a:rPr>
                        <a:t> </a:t>
                      </a:r>
                      <a:r>
                        <a:rPr lang="sk-SK" sz="3500" dirty="0" err="1">
                          <a:solidFill>
                            <a:schemeClr val="tx2">
                              <a:lumMod val="90000"/>
                              <a:lumOff val="10000"/>
                            </a:schemeClr>
                          </a:solidFill>
                          <a:latin typeface="Arial" panose="020B0604020202020204" pitchFamily="34" charset="0"/>
                          <a:cs typeface="Arial" panose="020B0604020202020204" pitchFamily="34" charset="0"/>
                        </a:rPr>
                        <a:t>risen</a:t>
                      </a:r>
                      <a:r>
                        <a:rPr lang="en-US" sz="3500" dirty="0">
                          <a:solidFill>
                            <a:schemeClr val="tx2">
                              <a:lumMod val="90000"/>
                              <a:lumOff val="10000"/>
                            </a:schemeClr>
                          </a:solidFill>
                          <a:latin typeface="Arial" panose="020B0604020202020204" pitchFamily="34" charset="0"/>
                          <a:cs typeface="Arial" panose="020B0604020202020204" pitchFamily="34" charset="0"/>
                        </a:rPr>
                        <a:t>, with 92.69 million tons of cargo handled in 2023—an all-time high.</a:t>
                      </a:r>
                    </a:p>
                    <a:p>
                      <a:r>
                        <a:rPr lang="en-US" sz="3500" dirty="0">
                          <a:solidFill>
                            <a:schemeClr val="tx2">
                              <a:lumMod val="90000"/>
                              <a:lumOff val="10000"/>
                            </a:schemeClr>
                          </a:solidFill>
                          <a:latin typeface="Arial" panose="020B0604020202020204" pitchFamily="34" charset="0"/>
                          <a:cs typeface="Arial" panose="020B0604020202020204" pitchFamily="34" charset="0"/>
                        </a:rPr>
                        <a:t>Predictive modeling suggests strong performance, with projected volumes of around 85.92 million tons in 2025.</a:t>
                      </a:r>
                    </a:p>
                    <a:p>
                      <a:endParaRPr lang="en-US" sz="3500" dirty="0">
                        <a:solidFill>
                          <a:schemeClr val="tx2">
                            <a:lumMod val="90000"/>
                            <a:lumOff val="10000"/>
                          </a:schemeClr>
                        </a:solidFill>
                        <a:effectLst/>
                        <a:latin typeface="Arial" panose="020B0604020202020204" pitchFamily="34" charset="0"/>
                        <a:cs typeface="Arial" panose="020B0604020202020204" pitchFamily="34" charset="0"/>
                      </a:endParaRPr>
                    </a:p>
                    <a:p>
                      <a:r>
                        <a:rPr lang="en-US" sz="3500" b="1" dirty="0">
                          <a:solidFill>
                            <a:schemeClr val="tx2">
                              <a:lumMod val="90000"/>
                              <a:lumOff val="10000"/>
                            </a:schemeClr>
                          </a:solidFill>
                          <a:latin typeface="Arial" panose="020B0604020202020204" pitchFamily="34" charset="0"/>
                          <a:cs typeface="Arial" panose="020B0604020202020204" pitchFamily="34" charset="0"/>
                        </a:rPr>
                        <a:t>Impact</a:t>
                      </a:r>
                      <a:r>
                        <a:rPr lang="sk-SK" sz="3500" b="1" dirty="0">
                          <a:solidFill>
                            <a:schemeClr val="tx2">
                              <a:lumMod val="90000"/>
                              <a:lumOff val="10000"/>
                            </a:schemeClr>
                          </a:solidFill>
                          <a:latin typeface="Arial" panose="020B0604020202020204" pitchFamily="34" charset="0"/>
                          <a:cs typeface="Arial" panose="020B0604020202020204" pitchFamily="34" charset="0"/>
                        </a:rPr>
                        <a:t>:</a:t>
                      </a:r>
                      <a:endParaRPr lang="en-US" sz="3500" b="1" dirty="0">
                        <a:solidFill>
                          <a:schemeClr val="tx2">
                            <a:lumMod val="90000"/>
                            <a:lumOff val="10000"/>
                          </a:schemeClr>
                        </a:solidFill>
                        <a:latin typeface="Arial" panose="020B0604020202020204" pitchFamily="34" charset="0"/>
                        <a:cs typeface="Arial" panose="020B0604020202020204" pitchFamily="34" charset="0"/>
                      </a:endParaRPr>
                    </a:p>
                    <a:p>
                      <a:r>
                        <a:rPr lang="en-US" sz="3500" b="1" dirty="0">
                          <a:solidFill>
                            <a:schemeClr val="tx2">
                              <a:lumMod val="90000"/>
                              <a:lumOff val="10000"/>
                            </a:schemeClr>
                          </a:solidFill>
                          <a:latin typeface="Arial" panose="020B0604020202020204" pitchFamily="34" charset="0"/>
                          <a:cs typeface="Arial" panose="020B0604020202020204" pitchFamily="34" charset="0"/>
                        </a:rPr>
                        <a:t>Geopolitical</a:t>
                      </a:r>
                      <a:r>
                        <a:rPr lang="en-US" sz="3500" dirty="0">
                          <a:solidFill>
                            <a:schemeClr val="tx2">
                              <a:lumMod val="90000"/>
                              <a:lumOff val="10000"/>
                            </a:schemeClr>
                          </a:solidFill>
                          <a:latin typeface="Arial" panose="020B0604020202020204" pitchFamily="34" charset="0"/>
                          <a:cs typeface="Arial" panose="020B0604020202020204" pitchFamily="34" charset="0"/>
                        </a:rPr>
                        <a:t>: The port’s role expanded </a:t>
                      </a:r>
                      <a:r>
                        <a:rPr lang="sk-SK" sz="3500" dirty="0" err="1">
                          <a:solidFill>
                            <a:schemeClr val="tx2">
                              <a:lumMod val="90000"/>
                              <a:lumOff val="10000"/>
                            </a:schemeClr>
                          </a:solidFill>
                          <a:latin typeface="Arial" panose="020B0604020202020204" pitchFamily="34" charset="0"/>
                          <a:cs typeface="Arial" panose="020B0604020202020204" pitchFamily="34" charset="0"/>
                        </a:rPr>
                        <a:t>due</a:t>
                      </a:r>
                      <a:r>
                        <a:rPr lang="sk-SK" sz="3500" dirty="0">
                          <a:solidFill>
                            <a:schemeClr val="tx2">
                              <a:lumMod val="90000"/>
                              <a:lumOff val="10000"/>
                            </a:schemeClr>
                          </a:solidFill>
                          <a:latin typeface="Arial" panose="020B0604020202020204" pitchFamily="34" charset="0"/>
                          <a:cs typeface="Arial" panose="020B0604020202020204" pitchFamily="34" charset="0"/>
                        </a:rPr>
                        <a:t> to</a:t>
                      </a:r>
                      <a:r>
                        <a:rPr lang="en-US" sz="3500" dirty="0">
                          <a:solidFill>
                            <a:schemeClr val="tx2">
                              <a:lumMod val="90000"/>
                              <a:lumOff val="10000"/>
                            </a:schemeClr>
                          </a:solidFill>
                          <a:latin typeface="Arial" panose="020B0604020202020204" pitchFamily="34" charset="0"/>
                          <a:cs typeface="Arial" panose="020B0604020202020204" pitchFamily="34" charset="0"/>
                        </a:rPr>
                        <a:t> the war in Ukraine, highlighting its importance in international crisis logistics.</a:t>
                      </a:r>
                    </a:p>
                    <a:p>
                      <a:r>
                        <a:rPr lang="en-US" sz="3500" b="1" dirty="0">
                          <a:solidFill>
                            <a:schemeClr val="tx2">
                              <a:lumMod val="90000"/>
                              <a:lumOff val="10000"/>
                            </a:schemeClr>
                          </a:solidFill>
                          <a:latin typeface="Arial" panose="020B0604020202020204" pitchFamily="34" charset="0"/>
                          <a:cs typeface="Arial" panose="020B0604020202020204" pitchFamily="34" charset="0"/>
                        </a:rPr>
                        <a:t>Economic</a:t>
                      </a:r>
                      <a:r>
                        <a:rPr lang="en-US" sz="3500" dirty="0">
                          <a:solidFill>
                            <a:schemeClr val="tx2">
                              <a:lumMod val="90000"/>
                              <a:lumOff val="10000"/>
                            </a:schemeClr>
                          </a:solidFill>
                          <a:latin typeface="Arial" panose="020B0604020202020204" pitchFamily="34" charset="0"/>
                          <a:cs typeface="Arial" panose="020B0604020202020204" pitchFamily="34" charset="0"/>
                        </a:rPr>
                        <a:t>: Increased cargo traffic has bolstered Romania’s economy and strengthened regional trade routes.</a:t>
                      </a:r>
                    </a:p>
                    <a:p>
                      <a:r>
                        <a:rPr lang="en-US" sz="3500" b="1" dirty="0">
                          <a:solidFill>
                            <a:schemeClr val="tx2">
                              <a:lumMod val="90000"/>
                              <a:lumOff val="10000"/>
                            </a:schemeClr>
                          </a:solidFill>
                          <a:latin typeface="Arial" panose="020B0604020202020204" pitchFamily="34" charset="0"/>
                          <a:cs typeface="Arial" panose="020B0604020202020204" pitchFamily="34" charset="0"/>
                        </a:rPr>
                        <a:t>Logistics and Infrastructure</a:t>
                      </a:r>
                      <a:r>
                        <a:rPr lang="en-US" sz="3500" dirty="0">
                          <a:solidFill>
                            <a:schemeClr val="tx2">
                              <a:lumMod val="90000"/>
                              <a:lumOff val="10000"/>
                            </a:schemeClr>
                          </a:solidFill>
                          <a:latin typeface="Arial" panose="020B0604020202020204" pitchFamily="34" charset="0"/>
                          <a:cs typeface="Arial" panose="020B0604020202020204" pitchFamily="34" charset="0"/>
                        </a:rPr>
                        <a:t>: Modernization and multi-modal connectivity (road, rail, water) make Constanta a central player in Europe–Asia transport corridors.</a:t>
                      </a:r>
                    </a:p>
                    <a:p>
                      <a:r>
                        <a:rPr lang="en-US" sz="3500" b="1" dirty="0">
                          <a:solidFill>
                            <a:schemeClr val="tx2">
                              <a:lumMod val="90000"/>
                              <a:lumOff val="10000"/>
                            </a:schemeClr>
                          </a:solidFill>
                          <a:latin typeface="Arial" panose="020B0604020202020204" pitchFamily="34" charset="0"/>
                          <a:cs typeface="Arial" panose="020B0604020202020204" pitchFamily="34" charset="0"/>
                        </a:rPr>
                        <a:t>Environmental</a:t>
                      </a:r>
                      <a:r>
                        <a:rPr lang="en-US" sz="3500" dirty="0">
                          <a:solidFill>
                            <a:schemeClr val="tx2">
                              <a:lumMod val="90000"/>
                              <a:lumOff val="10000"/>
                            </a:schemeClr>
                          </a:solidFill>
                          <a:latin typeface="Arial" panose="020B0604020202020204" pitchFamily="34" charset="0"/>
                          <a:cs typeface="Arial" panose="020B0604020202020204" pitchFamily="34" charset="0"/>
                        </a:rPr>
                        <a:t>: The focus on inland waterway transport supports greener alternatives to road freight</a:t>
                      </a:r>
                      <a:r>
                        <a:rPr lang="en-US" sz="3500" dirty="0">
                          <a:latin typeface="Arial" panose="020B0604020202020204" pitchFamily="34" charset="0"/>
                          <a:cs typeface="Arial" panose="020B0604020202020204" pitchFamily="34" charset="0"/>
                        </a:rPr>
                        <a:t>.</a:t>
                      </a:r>
                      <a:r>
                        <a:rPr lang="sk-SK" sz="3500" dirty="0">
                          <a:latin typeface="Arial" panose="020B0604020202020204" pitchFamily="34" charset="0"/>
                          <a:cs typeface="Arial" panose="020B0604020202020204" pitchFamily="34" charset="0"/>
                        </a:rPr>
                        <a:t> </a:t>
                      </a:r>
                      <a:endParaRPr lang="en-US"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913187902"/>
              </p:ext>
            </p:extLst>
          </p:nvPr>
        </p:nvGraphicFramePr>
        <p:xfrm>
          <a:off x="1317621" y="38599932"/>
          <a:ext cx="29764038" cy="579120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17463">
                <a:tc>
                  <a:txBody>
                    <a:bodyPr/>
                    <a:lstStyle/>
                    <a:p>
                      <a:pPr algn="ctr"/>
                      <a:r>
                        <a:rPr lang="sk-SK" sz="4500" cap="small" baseline="0">
                          <a:latin typeface="Arial" panose="020B0604020202020204" pitchFamily="34" charset="0"/>
                          <a:cs typeface="Arial" panose="020B0604020202020204" pitchFamily="34" charset="0"/>
                        </a:rPr>
                        <a:t>acknowledgements</a:t>
                      </a:r>
                      <a:endParaRPr lang="sk-SK" sz="4500" cap="small" baseline="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983243">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3600" dirty="0">
                          <a:solidFill>
                            <a:schemeClr val="tx2">
                              <a:lumMod val="90000"/>
                              <a:lumOff val="10000"/>
                            </a:schemeClr>
                          </a:solidFill>
                          <a:latin typeface="Arial" panose="020B0604020202020204" pitchFamily="34" charset="0"/>
                          <a:cs typeface="Arial" panose="020B0604020202020204" pitchFamily="34" charset="0"/>
                        </a:rPr>
                        <a:t>The VEGA Agency supports the paper by Project 1/0485/24, "Increasing the efficiency and sustainability of rail and water transport in the context of environmental impacts," which is solved at the Faculty of Operation and Economics of Transport and Communications, University of Žilina. </a:t>
                      </a:r>
                      <a:endParaRPr lang="sk-SK" sz="3600" dirty="0">
                        <a:solidFill>
                          <a:schemeClr val="tx2">
                            <a:lumMod val="90000"/>
                            <a:lumOff val="10000"/>
                          </a:schemeClr>
                        </a:solidFill>
                        <a:latin typeface="Arial" panose="020B0604020202020204" pitchFamily="34" charset="0"/>
                        <a:cs typeface="Arial" panose="020B06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sk-SK" sz="3600" b="1" dirty="0" err="1">
                          <a:solidFill>
                            <a:schemeClr val="tx2">
                              <a:lumMod val="90000"/>
                              <a:lumOff val="10000"/>
                            </a:schemeClr>
                          </a:solidFill>
                          <a:latin typeface="Arial" panose="020B0604020202020204" pitchFamily="34" charset="0"/>
                          <a:cs typeface="Arial" panose="020B0604020202020204" pitchFamily="34" charset="0"/>
                        </a:rPr>
                        <a:t>References</a:t>
                      </a:r>
                      <a:r>
                        <a:rPr lang="sk-SK" sz="3600" b="1" dirty="0">
                          <a:solidFill>
                            <a:schemeClr val="tx2">
                              <a:lumMod val="90000"/>
                              <a:lumOff val="10000"/>
                            </a:schemeClr>
                          </a:solidFill>
                          <a:latin typeface="Arial" panose="020B0604020202020204" pitchFamily="34" charset="0"/>
                          <a:cs typeface="Arial" panose="020B0604020202020204" pitchFamily="34" charset="0"/>
                        </a:rPr>
                        <a:t>:</a:t>
                      </a:r>
                    </a:p>
                    <a:p>
                      <a:r>
                        <a:rPr lang="sk-SK" sz="3600" dirty="0" err="1">
                          <a:solidFill>
                            <a:schemeClr val="tx2">
                              <a:lumMod val="90000"/>
                              <a:lumOff val="10000"/>
                            </a:schemeClr>
                          </a:solidFill>
                          <a:latin typeface="Arial" panose="020B0604020202020204" pitchFamily="34" charset="0"/>
                          <a:cs typeface="Arial" panose="020B0604020202020204" pitchFamily="34" charset="0"/>
                        </a:rPr>
                        <a:t>Hasenbichter</a:t>
                      </a:r>
                      <a:r>
                        <a:rPr lang="sk-SK" sz="3600" dirty="0">
                          <a:solidFill>
                            <a:schemeClr val="tx2">
                              <a:lumMod val="90000"/>
                              <a:lumOff val="10000"/>
                            </a:schemeClr>
                          </a:solidFill>
                          <a:latin typeface="Arial" panose="020B0604020202020204" pitchFamily="34" charset="0"/>
                          <a:cs typeface="Arial" panose="020B0604020202020204" pitchFamily="34" charset="0"/>
                        </a:rPr>
                        <a:t>, H-P. et al., 2013. </a:t>
                      </a:r>
                      <a:r>
                        <a:rPr lang="sk-SK" sz="3600" dirty="0" err="1">
                          <a:solidFill>
                            <a:schemeClr val="tx2">
                              <a:lumMod val="90000"/>
                              <a:lumOff val="10000"/>
                            </a:schemeClr>
                          </a:solidFill>
                          <a:latin typeface="Arial" panose="020B0604020202020204" pitchFamily="34" charset="0"/>
                          <a:cs typeface="Arial" panose="020B0604020202020204" pitchFamily="34" charset="0"/>
                        </a:rPr>
                        <a:t>Manual</a:t>
                      </a:r>
                      <a:r>
                        <a:rPr lang="sk-SK" sz="3600" dirty="0">
                          <a:solidFill>
                            <a:schemeClr val="tx2">
                              <a:lumMod val="90000"/>
                              <a:lumOff val="10000"/>
                            </a:schemeClr>
                          </a:solidFill>
                          <a:latin typeface="Arial" panose="020B0604020202020204" pitchFamily="34" charset="0"/>
                          <a:cs typeface="Arial" panose="020B0604020202020204" pitchFamily="34" charset="0"/>
                        </a:rPr>
                        <a:t> on Danube </a:t>
                      </a:r>
                      <a:r>
                        <a:rPr lang="sk-SK" sz="3600" dirty="0" err="1">
                          <a:solidFill>
                            <a:schemeClr val="tx2">
                              <a:lumMod val="90000"/>
                              <a:lumOff val="10000"/>
                            </a:schemeClr>
                          </a:solidFill>
                          <a:latin typeface="Arial" panose="020B0604020202020204" pitchFamily="34" charset="0"/>
                          <a:cs typeface="Arial" panose="020B0604020202020204" pitchFamily="34" charset="0"/>
                        </a:rPr>
                        <a:t>Navigation</a:t>
                      </a:r>
                      <a:r>
                        <a:rPr lang="sk-SK" sz="3600" dirty="0">
                          <a:solidFill>
                            <a:schemeClr val="tx2">
                              <a:lumMod val="90000"/>
                              <a:lumOff val="10000"/>
                            </a:schemeClr>
                          </a:solidFill>
                          <a:latin typeface="Arial" panose="020B0604020202020204" pitchFamily="34" charset="0"/>
                          <a:cs typeface="Arial" panose="020B0604020202020204" pitchFamily="34" charset="0"/>
                        </a:rPr>
                        <a:t>. </a:t>
                      </a:r>
                      <a:r>
                        <a:rPr lang="sk-SK" sz="3600" dirty="0" err="1">
                          <a:solidFill>
                            <a:schemeClr val="tx2">
                              <a:lumMod val="90000"/>
                              <a:lumOff val="10000"/>
                            </a:schemeClr>
                          </a:solidFill>
                          <a:latin typeface="Arial" panose="020B0604020202020204" pitchFamily="34" charset="0"/>
                          <a:cs typeface="Arial" panose="020B0604020202020204" pitchFamily="34" charset="0"/>
                        </a:rPr>
                        <a:t>Via</a:t>
                      </a:r>
                      <a:r>
                        <a:rPr lang="sk-SK" sz="3600" dirty="0">
                          <a:solidFill>
                            <a:schemeClr val="tx2">
                              <a:lumMod val="90000"/>
                              <a:lumOff val="10000"/>
                            </a:schemeClr>
                          </a:solidFill>
                          <a:latin typeface="Arial" panose="020B0604020202020204" pitchFamily="34" charset="0"/>
                          <a:cs typeface="Arial" panose="020B0604020202020204" pitchFamily="34" charset="0"/>
                        </a:rPr>
                        <a:t> </a:t>
                      </a:r>
                      <a:r>
                        <a:rPr lang="sk-SK" sz="3600" dirty="0" err="1">
                          <a:solidFill>
                            <a:schemeClr val="tx2">
                              <a:lumMod val="90000"/>
                              <a:lumOff val="10000"/>
                            </a:schemeClr>
                          </a:solidFill>
                          <a:latin typeface="Arial" panose="020B0604020202020204" pitchFamily="34" charset="0"/>
                          <a:cs typeface="Arial" panose="020B0604020202020204" pitchFamily="34" charset="0"/>
                        </a:rPr>
                        <a:t>donau</a:t>
                      </a:r>
                      <a:r>
                        <a:rPr lang="sk-SK" sz="3600" dirty="0">
                          <a:solidFill>
                            <a:schemeClr val="tx2">
                              <a:lumMod val="90000"/>
                              <a:lumOff val="10000"/>
                            </a:schemeClr>
                          </a:solidFill>
                          <a:latin typeface="Arial" panose="020B0604020202020204" pitchFamily="34" charset="0"/>
                          <a:cs typeface="Arial" panose="020B0604020202020204" pitchFamily="34" charset="0"/>
                        </a:rPr>
                        <a:t> – </a:t>
                      </a:r>
                      <a:r>
                        <a:rPr lang="sk-SK" sz="3600" dirty="0" err="1">
                          <a:solidFill>
                            <a:schemeClr val="tx2">
                              <a:lumMod val="90000"/>
                              <a:lumOff val="10000"/>
                            </a:schemeClr>
                          </a:solidFill>
                          <a:latin typeface="Arial" panose="020B0604020202020204" pitchFamily="34" charset="0"/>
                          <a:cs typeface="Arial" panose="020B0604020202020204" pitchFamily="34" charset="0"/>
                        </a:rPr>
                        <a:t>Vienna</a:t>
                      </a:r>
                      <a:r>
                        <a:rPr lang="sk-SK" sz="3600" dirty="0">
                          <a:solidFill>
                            <a:schemeClr val="tx2">
                              <a:lumMod val="90000"/>
                              <a:lumOff val="10000"/>
                            </a:schemeClr>
                          </a:solidFill>
                          <a:latin typeface="Arial" panose="020B0604020202020204" pitchFamily="34" charset="0"/>
                          <a:cs typeface="Arial" panose="020B0604020202020204" pitchFamily="34" charset="0"/>
                        </a:rPr>
                        <a:t>, ISBN 978-3-9502226-2-3, 218p. </a:t>
                      </a:r>
                    </a:p>
                    <a:p>
                      <a:r>
                        <a:rPr lang="sk-SK" sz="3600" dirty="0" err="1">
                          <a:solidFill>
                            <a:schemeClr val="tx2">
                              <a:lumMod val="90000"/>
                              <a:lumOff val="10000"/>
                            </a:schemeClr>
                          </a:solidFill>
                          <a:latin typeface="Arial" panose="020B0604020202020204" pitchFamily="34" charset="0"/>
                          <a:cs typeface="Arial" panose="020B0604020202020204" pitchFamily="34" charset="0"/>
                        </a:rPr>
                        <a:t>Inland</a:t>
                      </a:r>
                      <a:r>
                        <a:rPr lang="sk-SK" sz="3600" dirty="0">
                          <a:solidFill>
                            <a:schemeClr val="tx2">
                              <a:lumMod val="90000"/>
                              <a:lumOff val="10000"/>
                            </a:schemeClr>
                          </a:solidFill>
                          <a:latin typeface="Arial" panose="020B0604020202020204" pitchFamily="34" charset="0"/>
                          <a:cs typeface="Arial" panose="020B0604020202020204" pitchFamily="34" charset="0"/>
                        </a:rPr>
                        <a:t> </a:t>
                      </a:r>
                      <a:r>
                        <a:rPr lang="sk-SK" sz="3600" dirty="0" err="1">
                          <a:solidFill>
                            <a:schemeClr val="tx2">
                              <a:lumMod val="90000"/>
                              <a:lumOff val="10000"/>
                            </a:schemeClr>
                          </a:solidFill>
                          <a:latin typeface="Arial" panose="020B0604020202020204" pitchFamily="34" charset="0"/>
                          <a:cs typeface="Arial" panose="020B0604020202020204" pitchFamily="34" charset="0"/>
                        </a:rPr>
                        <a:t>Navigation</a:t>
                      </a:r>
                      <a:r>
                        <a:rPr lang="sk-SK" sz="3600" dirty="0">
                          <a:solidFill>
                            <a:schemeClr val="tx2">
                              <a:lumMod val="90000"/>
                              <a:lumOff val="10000"/>
                            </a:schemeClr>
                          </a:solidFill>
                          <a:latin typeface="Arial" panose="020B0604020202020204" pitchFamily="34" charset="0"/>
                          <a:cs typeface="Arial" panose="020B0604020202020204" pitchFamily="34" charset="0"/>
                        </a:rPr>
                        <a:t> in Europe, </a:t>
                      </a:r>
                      <a:r>
                        <a:rPr lang="sk-SK" sz="3600" dirty="0" err="1">
                          <a:solidFill>
                            <a:schemeClr val="tx2">
                              <a:lumMod val="90000"/>
                              <a:lumOff val="10000"/>
                            </a:schemeClr>
                          </a:solidFill>
                          <a:latin typeface="Arial" panose="020B0604020202020204" pitchFamily="34" charset="0"/>
                          <a:cs typeface="Arial" panose="020B0604020202020204" pitchFamily="34" charset="0"/>
                        </a:rPr>
                        <a:t>Market</a:t>
                      </a:r>
                      <a:r>
                        <a:rPr lang="sk-SK" sz="3600" dirty="0">
                          <a:solidFill>
                            <a:schemeClr val="tx2">
                              <a:lumMod val="90000"/>
                              <a:lumOff val="10000"/>
                            </a:schemeClr>
                          </a:solidFill>
                          <a:latin typeface="Arial" panose="020B0604020202020204" pitchFamily="34" charset="0"/>
                          <a:cs typeface="Arial" panose="020B0604020202020204" pitchFamily="34" charset="0"/>
                        </a:rPr>
                        <a:t> </a:t>
                      </a:r>
                      <a:r>
                        <a:rPr lang="sk-SK" sz="3600" dirty="0" err="1">
                          <a:solidFill>
                            <a:schemeClr val="tx2">
                              <a:lumMod val="90000"/>
                              <a:lumOff val="10000"/>
                            </a:schemeClr>
                          </a:solidFill>
                          <a:latin typeface="Arial" panose="020B0604020202020204" pitchFamily="34" charset="0"/>
                          <a:cs typeface="Arial" panose="020B0604020202020204" pitchFamily="34" charset="0"/>
                        </a:rPr>
                        <a:t>Observation</a:t>
                      </a:r>
                      <a:r>
                        <a:rPr lang="sk-SK" sz="3600" dirty="0">
                          <a:solidFill>
                            <a:schemeClr val="tx2">
                              <a:lumMod val="90000"/>
                              <a:lumOff val="10000"/>
                            </a:schemeClr>
                          </a:solidFill>
                          <a:latin typeface="Arial" panose="020B0604020202020204" pitchFamily="34" charset="0"/>
                          <a:cs typeface="Arial" panose="020B0604020202020204" pitchFamily="34" charset="0"/>
                        </a:rPr>
                        <a:t>, </a:t>
                      </a:r>
                      <a:r>
                        <a:rPr lang="sk-SK" sz="3600" dirty="0" err="1">
                          <a:solidFill>
                            <a:schemeClr val="tx2">
                              <a:lumMod val="90000"/>
                              <a:lumOff val="10000"/>
                            </a:schemeClr>
                          </a:solidFill>
                          <a:latin typeface="Arial" panose="020B0604020202020204" pitchFamily="34" charset="0"/>
                          <a:cs typeface="Arial" panose="020B0604020202020204" pitchFamily="34" charset="0"/>
                        </a:rPr>
                        <a:t>Annual</a:t>
                      </a:r>
                      <a:r>
                        <a:rPr lang="sk-SK" sz="3600" dirty="0">
                          <a:solidFill>
                            <a:schemeClr val="tx2">
                              <a:lumMod val="90000"/>
                              <a:lumOff val="10000"/>
                            </a:schemeClr>
                          </a:solidFill>
                          <a:latin typeface="Arial" panose="020B0604020202020204" pitchFamily="34" charset="0"/>
                          <a:cs typeface="Arial" panose="020B0604020202020204" pitchFamily="34" charset="0"/>
                        </a:rPr>
                        <a:t> Report 2023, CCNR 2023, 164p </a:t>
                      </a:r>
                    </a:p>
                    <a:p>
                      <a:r>
                        <a:rPr lang="sk-SK" sz="3600" dirty="0" err="1">
                          <a:solidFill>
                            <a:schemeClr val="tx2">
                              <a:lumMod val="90000"/>
                              <a:lumOff val="10000"/>
                            </a:schemeClr>
                          </a:solidFill>
                          <a:latin typeface="Arial" panose="020B0604020202020204" pitchFamily="34" charset="0"/>
                          <a:cs typeface="Arial" panose="020B0604020202020204" pitchFamily="34" charset="0"/>
                        </a:rPr>
                        <a:t>Total</a:t>
                      </a:r>
                      <a:r>
                        <a:rPr lang="sk-SK" sz="3600" dirty="0">
                          <a:solidFill>
                            <a:schemeClr val="tx2">
                              <a:lumMod val="90000"/>
                              <a:lumOff val="10000"/>
                            </a:schemeClr>
                          </a:solidFill>
                          <a:latin typeface="Arial" panose="020B0604020202020204" pitchFamily="34" charset="0"/>
                          <a:cs typeface="Arial" panose="020B0604020202020204" pitchFamily="34" charset="0"/>
                        </a:rPr>
                        <a:t> </a:t>
                      </a:r>
                      <a:r>
                        <a:rPr lang="sk-SK" sz="3600" dirty="0" err="1">
                          <a:solidFill>
                            <a:schemeClr val="tx2">
                              <a:lumMod val="90000"/>
                              <a:lumOff val="10000"/>
                            </a:schemeClr>
                          </a:solidFill>
                          <a:latin typeface="Arial" panose="020B0604020202020204" pitchFamily="34" charset="0"/>
                          <a:cs typeface="Arial" panose="020B0604020202020204" pitchFamily="34" charset="0"/>
                        </a:rPr>
                        <a:t>Freight</a:t>
                      </a:r>
                      <a:r>
                        <a:rPr lang="sk-SK" sz="3600" dirty="0">
                          <a:solidFill>
                            <a:schemeClr val="tx2">
                              <a:lumMod val="90000"/>
                              <a:lumOff val="10000"/>
                            </a:schemeClr>
                          </a:solidFill>
                          <a:latin typeface="Arial" panose="020B0604020202020204" pitchFamily="34" charset="0"/>
                          <a:cs typeface="Arial" panose="020B0604020202020204" pitchFamily="34" charset="0"/>
                        </a:rPr>
                        <a:t> </a:t>
                      </a:r>
                      <a:r>
                        <a:rPr lang="sk-SK" sz="3600" dirty="0" err="1">
                          <a:solidFill>
                            <a:schemeClr val="tx2">
                              <a:lumMod val="90000"/>
                              <a:lumOff val="10000"/>
                            </a:schemeClr>
                          </a:solidFill>
                          <a:latin typeface="Arial" panose="020B0604020202020204" pitchFamily="34" charset="0"/>
                          <a:cs typeface="Arial" panose="020B0604020202020204" pitchFamily="34" charset="0"/>
                        </a:rPr>
                        <a:t>Traffic</a:t>
                      </a:r>
                      <a:r>
                        <a:rPr lang="sk-SK" sz="3600" dirty="0">
                          <a:solidFill>
                            <a:schemeClr val="tx2">
                              <a:lumMod val="90000"/>
                              <a:lumOff val="10000"/>
                            </a:schemeClr>
                          </a:solidFill>
                          <a:latin typeface="Arial" panose="020B0604020202020204" pitchFamily="34" charset="0"/>
                          <a:cs typeface="Arial" panose="020B0604020202020204" pitchFamily="34" charset="0"/>
                        </a:rPr>
                        <a:t> General 2022 (in </a:t>
                      </a:r>
                      <a:r>
                        <a:rPr lang="sk-SK" sz="3600" dirty="0" err="1">
                          <a:solidFill>
                            <a:schemeClr val="tx2">
                              <a:lumMod val="90000"/>
                              <a:lumOff val="10000"/>
                            </a:schemeClr>
                          </a:solidFill>
                          <a:latin typeface="Arial" panose="020B0604020202020204" pitchFamily="34" charset="0"/>
                          <a:cs typeface="Arial" panose="020B0604020202020204" pitchFamily="34" charset="0"/>
                        </a:rPr>
                        <a:t>Romanian</a:t>
                      </a:r>
                      <a:r>
                        <a:rPr lang="sk-SK" sz="3600" dirty="0">
                          <a:solidFill>
                            <a:schemeClr val="tx2">
                              <a:lumMod val="90000"/>
                              <a:lumOff val="10000"/>
                            </a:schemeClr>
                          </a:solidFill>
                          <a:latin typeface="Arial" panose="020B0604020202020204" pitchFamily="34" charset="0"/>
                          <a:cs typeface="Arial" panose="020B0604020202020204" pitchFamily="34" charset="0"/>
                        </a:rPr>
                        <a:t>), (</a:t>
                      </a:r>
                      <a:r>
                        <a:rPr lang="sk-SK" sz="3600" dirty="0" err="1">
                          <a:solidFill>
                            <a:schemeClr val="tx2">
                              <a:lumMod val="90000"/>
                              <a:lumOff val="10000"/>
                            </a:schemeClr>
                          </a:solidFill>
                          <a:latin typeface="Arial" panose="020B0604020202020204" pitchFamily="34" charset="0"/>
                          <a:cs typeface="Arial" panose="020B0604020202020204" pitchFamily="34" charset="0"/>
                        </a:rPr>
                        <a:t>accessed</a:t>
                      </a:r>
                      <a:r>
                        <a:rPr lang="sk-SK" sz="3600" dirty="0">
                          <a:solidFill>
                            <a:schemeClr val="tx2">
                              <a:lumMod val="90000"/>
                              <a:lumOff val="10000"/>
                            </a:schemeClr>
                          </a:solidFill>
                          <a:latin typeface="Arial" panose="020B0604020202020204" pitchFamily="34" charset="0"/>
                          <a:cs typeface="Arial" panose="020B0604020202020204" pitchFamily="34" charset="0"/>
                        </a:rPr>
                        <a:t> 23.1.25), https://apdf.ro/sitevechi/trafic.html, (</a:t>
                      </a:r>
                      <a:r>
                        <a:rPr lang="sk-SK" sz="3600" dirty="0" err="1">
                          <a:solidFill>
                            <a:schemeClr val="tx2">
                              <a:lumMod val="90000"/>
                              <a:lumOff val="10000"/>
                            </a:schemeClr>
                          </a:solidFill>
                          <a:latin typeface="Arial" panose="020B0604020202020204" pitchFamily="34" charset="0"/>
                          <a:cs typeface="Arial" panose="020B0604020202020204" pitchFamily="34" charset="0"/>
                        </a:rPr>
                        <a:t>accessed</a:t>
                      </a:r>
                      <a:r>
                        <a:rPr lang="sk-SK" sz="3600" dirty="0">
                          <a:solidFill>
                            <a:schemeClr val="tx2">
                              <a:lumMod val="90000"/>
                              <a:lumOff val="10000"/>
                            </a:schemeClr>
                          </a:solidFill>
                          <a:latin typeface="Arial" panose="020B0604020202020204" pitchFamily="34" charset="0"/>
                          <a:cs typeface="Arial" panose="020B0604020202020204" pitchFamily="34" charset="0"/>
                        </a:rPr>
                        <a:t> 15.1.25) </a:t>
                      </a:r>
                    </a:p>
                    <a:p>
                      <a:r>
                        <a:rPr lang="sk-SK" sz="3600" dirty="0" err="1">
                          <a:solidFill>
                            <a:schemeClr val="tx2">
                              <a:lumMod val="90000"/>
                              <a:lumOff val="10000"/>
                            </a:schemeClr>
                          </a:solidFill>
                          <a:latin typeface="Arial" panose="020B0604020202020204" pitchFamily="34" charset="0"/>
                          <a:cs typeface="Arial" panose="020B0604020202020204" pitchFamily="34" charset="0"/>
                        </a:rPr>
                        <a:t>Markovits-Somogyi</a:t>
                      </a:r>
                      <a:r>
                        <a:rPr lang="sk-SK" sz="3600" dirty="0">
                          <a:solidFill>
                            <a:schemeClr val="tx2">
                              <a:lumMod val="90000"/>
                              <a:lumOff val="10000"/>
                            </a:schemeClr>
                          </a:solidFill>
                          <a:latin typeface="Arial" panose="020B0604020202020204" pitchFamily="34" charset="0"/>
                          <a:cs typeface="Arial" panose="020B0604020202020204" pitchFamily="34" charset="0"/>
                        </a:rPr>
                        <a:t>, R., Nagy, Z., Török, A., 2009. </a:t>
                      </a:r>
                      <a:r>
                        <a:rPr lang="sk-SK" sz="3600" dirty="0" err="1">
                          <a:solidFill>
                            <a:schemeClr val="tx2">
                              <a:lumMod val="90000"/>
                              <a:lumOff val="10000"/>
                            </a:schemeClr>
                          </a:solidFill>
                          <a:latin typeface="Arial" panose="020B0604020202020204" pitchFamily="34" charset="0"/>
                          <a:cs typeface="Arial" panose="020B0604020202020204" pitchFamily="34" charset="0"/>
                        </a:rPr>
                        <a:t>Greening</a:t>
                      </a:r>
                      <a:r>
                        <a:rPr lang="sk-SK" sz="3600" dirty="0">
                          <a:solidFill>
                            <a:schemeClr val="tx2">
                              <a:lumMod val="90000"/>
                              <a:lumOff val="10000"/>
                            </a:schemeClr>
                          </a:solidFill>
                          <a:latin typeface="Arial" panose="020B0604020202020204" pitchFamily="34" charset="0"/>
                          <a:cs typeface="Arial" panose="020B0604020202020204" pitchFamily="34" charset="0"/>
                        </a:rPr>
                        <a:t> </a:t>
                      </a:r>
                      <a:r>
                        <a:rPr lang="sk-SK" sz="3600" dirty="0" err="1">
                          <a:solidFill>
                            <a:schemeClr val="tx2">
                              <a:lumMod val="90000"/>
                              <a:lumOff val="10000"/>
                            </a:schemeClr>
                          </a:solidFill>
                          <a:latin typeface="Arial" panose="020B0604020202020204" pitchFamily="34" charset="0"/>
                          <a:cs typeface="Arial" panose="020B0604020202020204" pitchFamily="34" charset="0"/>
                        </a:rPr>
                        <a:t>supply</a:t>
                      </a:r>
                      <a:r>
                        <a:rPr lang="sk-SK" sz="3600" dirty="0">
                          <a:solidFill>
                            <a:schemeClr val="tx2">
                              <a:lumMod val="90000"/>
                              <a:lumOff val="10000"/>
                            </a:schemeClr>
                          </a:solidFill>
                          <a:latin typeface="Arial" panose="020B0604020202020204" pitchFamily="34" charset="0"/>
                          <a:cs typeface="Arial" panose="020B0604020202020204" pitchFamily="34" charset="0"/>
                        </a:rPr>
                        <a:t> </a:t>
                      </a:r>
                      <a:r>
                        <a:rPr lang="sk-SK" sz="3600" dirty="0" err="1">
                          <a:solidFill>
                            <a:schemeClr val="tx2">
                              <a:lumMod val="90000"/>
                              <a:lumOff val="10000"/>
                            </a:schemeClr>
                          </a:solidFill>
                          <a:latin typeface="Arial" panose="020B0604020202020204" pitchFamily="34" charset="0"/>
                          <a:cs typeface="Arial" panose="020B0604020202020204" pitchFamily="34" charset="0"/>
                        </a:rPr>
                        <a:t>chain</a:t>
                      </a:r>
                      <a:r>
                        <a:rPr lang="sk-SK" sz="3600" dirty="0">
                          <a:solidFill>
                            <a:schemeClr val="tx2">
                              <a:lumMod val="90000"/>
                              <a:lumOff val="10000"/>
                            </a:schemeClr>
                          </a:solidFill>
                          <a:latin typeface="Arial" panose="020B0604020202020204" pitchFamily="34" charset="0"/>
                          <a:cs typeface="Arial" panose="020B0604020202020204" pitchFamily="34" charset="0"/>
                        </a:rPr>
                        <a:t> management, </a:t>
                      </a:r>
                      <a:r>
                        <a:rPr lang="sk-SK" sz="3600" dirty="0" err="1">
                          <a:solidFill>
                            <a:schemeClr val="tx2">
                              <a:lumMod val="90000"/>
                              <a:lumOff val="10000"/>
                            </a:schemeClr>
                          </a:solidFill>
                          <a:latin typeface="Arial" panose="020B0604020202020204" pitchFamily="34" charset="0"/>
                          <a:cs typeface="Arial" panose="020B0604020202020204" pitchFamily="34" charset="0"/>
                        </a:rPr>
                        <a:t>Acta</a:t>
                      </a:r>
                      <a:r>
                        <a:rPr lang="sk-SK" sz="3600" dirty="0">
                          <a:solidFill>
                            <a:schemeClr val="tx2">
                              <a:lumMod val="90000"/>
                              <a:lumOff val="10000"/>
                            </a:schemeClr>
                          </a:solidFill>
                          <a:latin typeface="Arial" panose="020B0604020202020204" pitchFamily="34" charset="0"/>
                          <a:cs typeface="Arial" panose="020B0604020202020204" pitchFamily="34" charset="0"/>
                        </a:rPr>
                        <a:t> </a:t>
                      </a:r>
                      <a:r>
                        <a:rPr lang="sk-SK" sz="3600" dirty="0" err="1">
                          <a:solidFill>
                            <a:schemeClr val="tx2">
                              <a:lumMod val="90000"/>
                              <a:lumOff val="10000"/>
                            </a:schemeClr>
                          </a:solidFill>
                          <a:latin typeface="Arial" panose="020B0604020202020204" pitchFamily="34" charset="0"/>
                          <a:cs typeface="Arial" panose="020B0604020202020204" pitchFamily="34" charset="0"/>
                        </a:rPr>
                        <a:t>Technica</a:t>
                      </a:r>
                      <a:r>
                        <a:rPr lang="sk-SK" sz="3600" dirty="0">
                          <a:solidFill>
                            <a:schemeClr val="tx2">
                              <a:lumMod val="90000"/>
                              <a:lumOff val="10000"/>
                            </a:schemeClr>
                          </a:solidFill>
                          <a:latin typeface="Arial" panose="020B0604020202020204" pitchFamily="34" charset="0"/>
                          <a:cs typeface="Arial" panose="020B0604020202020204" pitchFamily="34" charset="0"/>
                        </a:rPr>
                        <a:t> </a:t>
                      </a:r>
                      <a:r>
                        <a:rPr lang="sk-SK" sz="3600" dirty="0" err="1">
                          <a:solidFill>
                            <a:schemeClr val="tx2">
                              <a:lumMod val="90000"/>
                              <a:lumOff val="10000"/>
                            </a:schemeClr>
                          </a:solidFill>
                          <a:latin typeface="Arial" panose="020B0604020202020204" pitchFamily="34" charset="0"/>
                          <a:cs typeface="Arial" panose="020B0604020202020204" pitchFamily="34" charset="0"/>
                        </a:rPr>
                        <a:t>Jaurinensis</a:t>
                      </a:r>
                      <a:r>
                        <a:rPr lang="sk-SK" sz="3600" dirty="0">
                          <a:solidFill>
                            <a:schemeClr val="tx2">
                              <a:lumMod val="90000"/>
                              <a:lumOff val="10000"/>
                            </a:schemeClr>
                          </a:solidFill>
                          <a:latin typeface="Arial" panose="020B0604020202020204" pitchFamily="34" charset="0"/>
                          <a:cs typeface="Arial" panose="020B0604020202020204" pitchFamily="34" charset="0"/>
                        </a:rPr>
                        <a:t> 2 (3), 367-374 </a:t>
                      </a: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dirty="0"/>
                    </a:p>
                    <a:p>
                      <a:pPr lvl="0">
                        <a:buNone/>
                      </a:pP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143</TotalTime>
  <Words>955</Words>
  <Application>Microsoft Office PowerPoint</Application>
  <PresentationFormat>Vlastná</PresentationFormat>
  <Paragraphs>66</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The Port of Constanta: A Logistics Hub for the Black Sea and Danube Regions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Andrej Dávid</cp:lastModifiedBy>
  <cp:revision>3</cp:revision>
  <dcterms:created xsi:type="dcterms:W3CDTF">2024-08-16T05:44:32Z</dcterms:created>
  <dcterms:modified xsi:type="dcterms:W3CDTF">2025-04-15T19:05:19Z</dcterms:modified>
</cp:coreProperties>
</file>