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7668"/>
    <a:srgbClr val="4D8979"/>
    <a:srgbClr val="ABFFD3"/>
    <a:srgbClr val="A7FFC2"/>
    <a:srgbClr val="ABFFE3"/>
    <a:srgbClr val="A1FFE6"/>
    <a:srgbClr val="98FEE3"/>
    <a:srgbClr val="BCF0EE"/>
    <a:srgbClr val="759F8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35" autoAdjust="0"/>
    <p:restoredTop sz="94660"/>
  </p:normalViewPr>
  <p:slideViewPr>
    <p:cSldViewPr snapToGrid="0">
      <p:cViewPr>
        <p:scale>
          <a:sx n="33" d="100"/>
          <a:sy n="33" d="100"/>
        </p:scale>
        <p:origin x="658" y="-5299"/>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15. 4. 2025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15. 4. 2025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15. 4. 2025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15. 4. 2025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15. 4. 2025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15. 4. 2025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15. 4. 2025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15. 4. 2025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15. 4. 2025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15. 4. 2025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15. 4. 2025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15. 4. 2025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7.png"/><Relationship Id="rId18" Type="http://schemas.microsoft.com/office/2007/relationships/hdphoto" Target="../media/hdphoto8.wdp"/><Relationship Id="rId3" Type="http://schemas.openxmlformats.org/officeDocument/2006/relationships/image" Target="../media/image2.png"/><Relationship Id="rId21" Type="http://schemas.openxmlformats.org/officeDocument/2006/relationships/image" Target="../media/image11.png"/><Relationship Id="rId7" Type="http://schemas.openxmlformats.org/officeDocument/2006/relationships/image" Target="../media/image4.png"/><Relationship Id="rId12" Type="http://schemas.microsoft.com/office/2007/relationships/hdphoto" Target="../media/hdphoto5.wdp"/><Relationship Id="rId17" Type="http://schemas.openxmlformats.org/officeDocument/2006/relationships/image" Target="../media/image9.png"/><Relationship Id="rId2" Type="http://schemas.openxmlformats.org/officeDocument/2006/relationships/image" Target="../media/image1.jpeg"/><Relationship Id="rId16" Type="http://schemas.microsoft.com/office/2007/relationships/hdphoto" Target="../media/hdphoto7.wdp"/><Relationship Id="rId20" Type="http://schemas.microsoft.com/office/2007/relationships/hdphoto" Target="../media/hdphoto9.wdp"/><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6.png"/><Relationship Id="rId5" Type="http://schemas.openxmlformats.org/officeDocument/2006/relationships/image" Target="../media/image3.png"/><Relationship Id="rId15" Type="http://schemas.openxmlformats.org/officeDocument/2006/relationships/image" Target="../media/image8.png"/><Relationship Id="rId10" Type="http://schemas.microsoft.com/office/2007/relationships/hdphoto" Target="../media/hdphoto4.wdp"/><Relationship Id="rId19" Type="http://schemas.openxmlformats.org/officeDocument/2006/relationships/image" Target="../media/image10.png"/><Relationship Id="rId4" Type="http://schemas.microsoft.com/office/2007/relationships/hdphoto" Target="../media/hdphoto1.wdp"/><Relationship Id="rId9" Type="http://schemas.openxmlformats.org/officeDocument/2006/relationships/image" Target="../media/image5.png"/><Relationship Id="rId14" Type="http://schemas.microsoft.com/office/2007/relationships/hdphoto" Target="../media/hdphoto6.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descr="Watercolor Drops – Sage Green">
            <a:extLst>
              <a:ext uri="{FF2B5EF4-FFF2-40B4-BE49-F238E27FC236}">
                <a16:creationId xmlns:a16="http://schemas.microsoft.com/office/drawing/2014/main" id="{4927BB90-5493-4A79-8A47-223D7CFA305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3349"/>
          <a:stretch/>
        </p:blipFill>
        <p:spPr bwMode="auto">
          <a:xfrm rot="5400000">
            <a:off x="-5400677" y="5400677"/>
            <a:ext cx="43200641" cy="32399288"/>
          </a:xfrm>
          <a:prstGeom prst="rect">
            <a:avLst/>
          </a:prstGeom>
          <a:noFill/>
          <a:extLst>
            <a:ext uri="{909E8E84-426E-40DD-AFC4-6F175D3DCCD1}">
              <a14:hiddenFill xmlns:a14="http://schemas.microsoft.com/office/drawing/2010/main">
                <a:solidFill>
                  <a:srgbClr val="FFFFFF"/>
                </a:solidFill>
              </a14:hiddenFill>
            </a:ext>
          </a:extLst>
        </p:spPr>
      </p:pic>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2981394"/>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GB" sz="11500" dirty="0">
                <a:ln>
                  <a:solidFill>
                    <a:srgbClr val="4D8979"/>
                  </a:solidFill>
                </a:ln>
                <a:solidFill>
                  <a:srgbClr val="4D8979"/>
                </a:solidFill>
                <a:latin typeface="+mj-lt"/>
                <a:cs typeface="Arial" panose="020B0604020202020204" pitchFamily="34" charset="0"/>
              </a:rPr>
              <a:t>Ferrofluids: properties, preparation and their transport engineering applications</a:t>
            </a:r>
            <a:endParaRPr lang="sk-SK" sz="11500" dirty="0">
              <a:ln>
                <a:solidFill>
                  <a:srgbClr val="4D8979"/>
                </a:solidFill>
              </a:ln>
              <a:solidFill>
                <a:srgbClr val="4D8979"/>
              </a:solidFill>
              <a:latin typeface="+mj-lt"/>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3">
            <a:duotone>
              <a:prstClr val="black"/>
              <a:srgbClr val="ABFFD3">
                <a:tint val="45000"/>
                <a:satMod val="400000"/>
              </a:srgbClr>
            </a:duotone>
            <a:extLst>
              <a:ext uri="{BEBA8EAE-BF5A-486C-A8C5-ECC9F3942E4B}">
                <a14:imgProps xmlns:a14="http://schemas.microsoft.com/office/drawing/2010/main">
                  <a14:imgLayer r:embed="rId4">
                    <a14:imgEffect>
                      <a14:colorTemperature colorTemp="115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294178" y="673662"/>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200329"/>
          </a:xfrm>
          <a:prstGeom prst="rect">
            <a:avLst/>
          </a:prstGeom>
          <a:noFill/>
          <a:ln w="9525">
            <a:noFill/>
            <a:miter lim="800000"/>
            <a:headEnd/>
            <a:tailEnd/>
          </a:ln>
        </p:spPr>
        <p:txBody>
          <a:bodyPr rot="0" vert="horz" wrap="square" lIns="91440" tIns="45720" rIns="91440" bIns="45720" anchor="t" anchorCtr="0">
            <a:spAutoFit/>
          </a:bodyPr>
          <a:lstStyle/>
          <a:p>
            <a:pPr algn="ctr"/>
            <a:r>
              <a:rPr lang="sk-SK" sz="3600" b="1" dirty="0">
                <a:solidFill>
                  <a:srgbClr val="344E34"/>
                </a:solidFill>
                <a:effectLst/>
                <a:ea typeface="Times New Roman" panose="02020603050405020304" pitchFamily="18" charset="0"/>
                <a:cs typeface="Times New Roman" panose="02020603050405020304" pitchFamily="18" charset="0"/>
              </a:rPr>
              <a:t>TRANSCOM 2025: 16th International Scientific Conference on Sustainable, Modern and Safe Transport</a:t>
            </a:r>
            <a:endParaRPr lang="sk-SK" sz="3600" dirty="0">
              <a:solidFill>
                <a:srgbClr val="344E34"/>
              </a:solidFill>
              <a:effectLst/>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1" y="5422762"/>
            <a:ext cx="29764040" cy="1091849"/>
          </a:xfrm>
          <a:prstGeom prst="rect">
            <a:avLst/>
          </a:prstGeom>
          <a:solidFill>
            <a:srgbClr val="FFFFFF">
              <a:alpha val="40000"/>
            </a:srgb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en-GB" sz="4800" dirty="0">
                <a:solidFill>
                  <a:srgbClr val="233523"/>
                </a:solidFill>
                <a:latin typeface="+mn-lt"/>
                <a:cs typeface="Arial" panose="020B0604020202020204" pitchFamily="34" charset="0"/>
              </a:rPr>
              <a:t>Ka</a:t>
            </a:r>
            <a:r>
              <a:rPr lang="sk-SK" sz="4800" dirty="0">
                <a:solidFill>
                  <a:srgbClr val="233523"/>
                </a:solidFill>
                <a:latin typeface="+mn-lt"/>
                <a:cs typeface="Arial" panose="020B0604020202020204" pitchFamily="34" charset="0"/>
              </a:rPr>
              <a:t>r</a:t>
            </a:r>
            <a:r>
              <a:rPr lang="en-GB" sz="4800" dirty="0" err="1">
                <a:solidFill>
                  <a:srgbClr val="233523"/>
                </a:solidFill>
                <a:latin typeface="+mn-lt"/>
                <a:cs typeface="Arial" panose="020B0604020202020204" pitchFamily="34" charset="0"/>
              </a:rPr>
              <a:t>olína</a:t>
            </a:r>
            <a:r>
              <a:rPr lang="en-GB" sz="4800" dirty="0">
                <a:solidFill>
                  <a:srgbClr val="233523"/>
                </a:solidFill>
                <a:latin typeface="+mn-lt"/>
                <a:cs typeface="Arial" panose="020B0604020202020204" pitchFamily="34" charset="0"/>
              </a:rPr>
              <a:t> </a:t>
            </a:r>
            <a:r>
              <a:rPr lang="en-GB" sz="4800" dirty="0" err="1">
                <a:solidFill>
                  <a:srgbClr val="233523"/>
                </a:solidFill>
                <a:latin typeface="+mn-lt"/>
                <a:cs typeface="Arial" panose="020B0604020202020204" pitchFamily="34" charset="0"/>
              </a:rPr>
              <a:t>Pradeniaková</a:t>
            </a:r>
            <a:r>
              <a:rPr lang="en-GB" sz="4800" baseline="30000" dirty="0" err="1">
                <a:solidFill>
                  <a:srgbClr val="233523"/>
                </a:solidFill>
                <a:latin typeface="+mn-lt"/>
                <a:cs typeface="Arial" panose="020B0604020202020204" pitchFamily="34" charset="0"/>
              </a:rPr>
              <a:t>a</a:t>
            </a:r>
            <a:r>
              <a:rPr lang="sk-SK" sz="4800" dirty="0">
                <a:solidFill>
                  <a:srgbClr val="233523"/>
                </a:solidFill>
                <a:latin typeface="+mn-lt"/>
                <a:cs typeface="Arial" panose="020B0604020202020204" pitchFamily="34" charset="0"/>
              </a:rPr>
              <a:t>,</a:t>
            </a:r>
            <a:r>
              <a:rPr lang="sk-SK" sz="4800" baseline="30000" dirty="0">
                <a:solidFill>
                  <a:srgbClr val="233523"/>
                </a:solidFill>
                <a:latin typeface="+mn-lt"/>
                <a:cs typeface="Arial" panose="020B0604020202020204" pitchFamily="34" charset="0"/>
              </a:rPr>
              <a:t> </a:t>
            </a:r>
            <a:r>
              <a:rPr lang="en-GB" sz="4800" dirty="0">
                <a:solidFill>
                  <a:srgbClr val="233523"/>
                </a:solidFill>
                <a:latin typeface="+mn-lt"/>
                <a:cs typeface="Arial" panose="020B0604020202020204" pitchFamily="34" charset="0"/>
              </a:rPr>
              <a:t>Pete</a:t>
            </a:r>
            <a:r>
              <a:rPr lang="sk-SK" sz="4800" dirty="0">
                <a:solidFill>
                  <a:srgbClr val="233523"/>
                </a:solidFill>
                <a:latin typeface="+mn-lt"/>
                <a:cs typeface="Arial" panose="020B0604020202020204" pitchFamily="34" charset="0"/>
              </a:rPr>
              <a:t>r</a:t>
            </a:r>
            <a:r>
              <a:rPr lang="en-GB" sz="4800" dirty="0">
                <a:solidFill>
                  <a:srgbClr val="233523"/>
                </a:solidFill>
                <a:latin typeface="+mn-lt"/>
                <a:cs typeface="Arial" panose="020B0604020202020204" pitchFamily="34" charset="0"/>
              </a:rPr>
              <a:t> </a:t>
            </a:r>
            <a:r>
              <a:rPr lang="en-GB" sz="4800" dirty="0" err="1">
                <a:solidFill>
                  <a:srgbClr val="233523"/>
                </a:solidFill>
                <a:latin typeface="+mn-lt"/>
                <a:cs typeface="Arial" panose="020B0604020202020204" pitchFamily="34" charset="0"/>
              </a:rPr>
              <a:t>Hockicko</a:t>
            </a:r>
            <a:r>
              <a:rPr lang="en-GB" sz="4800" baseline="30000" dirty="0" err="1">
                <a:solidFill>
                  <a:srgbClr val="233523"/>
                </a:solidFill>
                <a:latin typeface="+mn-lt"/>
                <a:cs typeface="Arial" panose="020B0604020202020204" pitchFamily="34" charset="0"/>
              </a:rPr>
              <a:t>a</a:t>
            </a:r>
            <a:endParaRPr lang="sk-SK" sz="4800" baseline="30000" dirty="0">
              <a:solidFill>
                <a:srgbClr val="233523"/>
              </a:solidFill>
              <a:latin typeface="+mn-lt"/>
              <a:cs typeface="Arial" panose="020B0604020202020204" pitchFamily="34" charset="0"/>
            </a:endParaRP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376070"/>
            <a:ext cx="29764040" cy="1202908"/>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1"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en-GB" sz="3600" i="1" baseline="30000" dirty="0" err="1">
                <a:solidFill>
                  <a:srgbClr val="344E34"/>
                </a:solidFill>
                <a:latin typeface="+mn-lt"/>
                <a:cs typeface="Arial" panose="020B0604020202020204" pitchFamily="34" charset="0"/>
              </a:rPr>
              <a:t>a</a:t>
            </a:r>
            <a:r>
              <a:rPr lang="en-GB" sz="3600" i="1" dirty="0" err="1">
                <a:solidFill>
                  <a:srgbClr val="344E34"/>
                </a:solidFill>
                <a:latin typeface="+mn-lt"/>
                <a:cs typeface="Arial" panose="020B0604020202020204" pitchFamily="34" charset="0"/>
              </a:rPr>
              <a:t>Department</a:t>
            </a:r>
            <a:r>
              <a:rPr lang="en-GB" sz="3600" i="1" dirty="0">
                <a:solidFill>
                  <a:srgbClr val="344E34"/>
                </a:solidFill>
                <a:latin typeface="+mn-lt"/>
                <a:cs typeface="Arial" panose="020B0604020202020204" pitchFamily="34" charset="0"/>
              </a:rPr>
              <a:t> of Physics, Faculty of Electrical Engineering and Information Technology, University of Žilina</a:t>
            </a:r>
            <a:endParaRPr lang="sk-SK" sz="3600" i="1" dirty="0">
              <a:solidFill>
                <a:srgbClr val="344E34"/>
              </a:solidFill>
              <a:latin typeface="+mn-lt"/>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3038645554"/>
              </p:ext>
            </p:extLst>
          </p:nvPr>
        </p:nvGraphicFramePr>
        <p:xfrm>
          <a:off x="1347570" y="7769151"/>
          <a:ext cx="29764038" cy="5810133"/>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988176">
                <a:tc gridSpan="3">
                  <a:txBody>
                    <a:bodyPr/>
                    <a:lstStyle/>
                    <a:p>
                      <a:pPr algn="ctr"/>
                      <a:r>
                        <a:rPr lang="sk-SK" sz="6000" cap="small" baseline="0" dirty="0">
                          <a:latin typeface="+mn-lt"/>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759F8C">
                        <a:alpha val="40000"/>
                      </a:srgb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4804293">
                <a:tc>
                  <a:txBody>
                    <a:bodyPr/>
                    <a:lstStyle/>
                    <a:p>
                      <a:r>
                        <a:rPr lang="sk-SK" sz="4000" dirty="0">
                          <a:solidFill>
                            <a:srgbClr val="344E34"/>
                          </a:solidFill>
                          <a:latin typeface="+mn-lt"/>
                          <a:cs typeface="Arial" panose="020B0604020202020204" pitchFamily="34" charset="0"/>
                        </a:rPr>
                        <a:t>Backround information &amp; Market Context</a:t>
                      </a:r>
                      <a:endParaRPr lang="en-GB" sz="4000" dirty="0">
                        <a:solidFill>
                          <a:srgbClr val="344E34"/>
                        </a:solidFill>
                        <a:latin typeface="+mn-lt"/>
                        <a:cs typeface="Arial" panose="020B0604020202020204" pitchFamily="34" charset="0"/>
                      </a:endParaRPr>
                    </a:p>
                    <a:p>
                      <a:endParaRPr lang="sk-SK" sz="3600" dirty="0">
                        <a:solidFill>
                          <a:srgbClr val="002060"/>
                        </a:solidFill>
                        <a:latin typeface="+mn-lt"/>
                        <a:cs typeface="Arial" panose="020B0604020202020204" pitchFamily="34" charset="0"/>
                      </a:endParaRPr>
                    </a:p>
                    <a:p>
                      <a:r>
                        <a:rPr lang="en-GB" sz="3600" dirty="0">
                          <a:latin typeface="+mn-lt"/>
                          <a:cs typeface="Arial" panose="020B0604020202020204" pitchFamily="34" charset="0"/>
                        </a:rPr>
                        <a:t>Ferrofluids, consisting of magnetic nanoparticles suspended in carrier liquid, have key applications in multiple fields, such as medicine, sensing, engineering or transport. Their unique mixture of magnetic and fluid properties is used in seals, dampers or </a:t>
                      </a:r>
                      <a:r>
                        <a:rPr lang="en-GB" sz="3600">
                          <a:latin typeface="+mn-lt"/>
                          <a:cs typeface="Arial" panose="020B0604020202020204" pitchFamily="34" charset="0"/>
                        </a:rPr>
                        <a:t>mechanical sensing.</a:t>
                      </a:r>
                      <a:endParaRPr lang="sk-SK" sz="3600" dirty="0">
                        <a:latin typeface="+mn-lt"/>
                        <a:cs typeface="Arial" panose="020B0604020202020204" pitchFamily="34" charset="0"/>
                      </a:endParaRPr>
                    </a:p>
                  </a:txBody>
                  <a:tcPr>
                    <a:lnL w="38100" cap="flat" cmpd="sng" algn="ctr">
                      <a:noFill/>
                      <a:prstDash val="solid"/>
                      <a:round/>
                      <a:headEnd type="none" w="med" len="med"/>
                      <a:tailEnd type="none" w="med" len="med"/>
                    </a:lnL>
                    <a:lnR w="12700" cap="flat" cmpd="sng" algn="ctr">
                      <a:solidFill>
                        <a:srgbClr val="000000">
                          <a:alpha val="0"/>
                        </a:srgb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alpha val="30196"/>
                      </a:srgb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sk-SK" sz="4000" dirty="0">
                          <a:solidFill>
                            <a:srgbClr val="344E34"/>
                          </a:solidFill>
                          <a:latin typeface="+mn-lt"/>
                          <a:cs typeface="Arial" panose="020B0604020202020204" pitchFamily="34" charset="0"/>
                        </a:rPr>
                        <a:t>Problem Statement &amp; Stakeholders</a:t>
                      </a:r>
                      <a:endParaRPr lang="en-GB" sz="4000" dirty="0">
                        <a:solidFill>
                          <a:srgbClr val="344E34"/>
                        </a:solidFill>
                        <a:latin typeface="+mn-lt"/>
                        <a:cs typeface="Arial" panose="020B06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600" dirty="0">
                        <a:solidFill>
                          <a:srgbClr val="002060"/>
                        </a:solidFill>
                        <a:latin typeface="+mn-lt"/>
                        <a:cs typeface="Arial" panose="020B0604020202020204" pitchFamily="34" charset="0"/>
                      </a:endParaRPr>
                    </a:p>
                    <a:p>
                      <a:r>
                        <a:rPr lang="en-GB" sz="3600" dirty="0">
                          <a:latin typeface="+mn-lt"/>
                          <a:cs typeface="Arial" panose="020B0604020202020204" pitchFamily="34" charset="0"/>
                        </a:rPr>
                        <a:t>Many of the existing published synthesis methods lack crucial details, making it difficult to reproduce results. This leads to challenges in producing reliable materials in fields such as nanotechnology, while making the process scalable and standardisable.</a:t>
                      </a:r>
                      <a:endParaRPr lang="sk-SK" sz="3600" dirty="0">
                        <a:latin typeface="+mn-lt"/>
                        <a:cs typeface="Arial" panose="020B0604020202020204" pitchFamily="34" charset="0"/>
                      </a:endParaRPr>
                    </a:p>
                  </a:txBody>
                  <a:tcPr>
                    <a:lnL w="12700" cap="flat" cmpd="sng" algn="ctr">
                      <a:solidFill>
                        <a:srgbClr val="000000">
                          <a:alpha val="0"/>
                        </a:srgbClr>
                      </a:solidFill>
                      <a:prstDash val="solid"/>
                      <a:round/>
                      <a:headEnd type="none" w="med" len="med"/>
                      <a:tailEnd type="none" w="med" len="med"/>
                    </a:lnL>
                    <a:lnR w="12700" cap="flat" cmpd="sng" algn="ctr">
                      <a:solidFill>
                        <a:srgbClr val="000000">
                          <a:alpha val="0"/>
                        </a:srgb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alpha val="30196"/>
                      </a:srgbClr>
                    </a:solidFill>
                  </a:tcPr>
                </a:tc>
                <a:tc>
                  <a:txBody>
                    <a:bodyPr/>
                    <a:lstStyle/>
                    <a:p>
                      <a:r>
                        <a:rPr lang="sk-SK" sz="4000" dirty="0">
                          <a:solidFill>
                            <a:srgbClr val="344E34"/>
                          </a:solidFill>
                          <a:latin typeface="+mn-lt"/>
                          <a:cs typeface="Arial" panose="020B0604020202020204" pitchFamily="34" charset="0"/>
                        </a:rPr>
                        <a:t>Research Objectives &amp; Expected Impact</a:t>
                      </a:r>
                      <a:endParaRPr lang="en-GB" sz="4000" dirty="0">
                        <a:solidFill>
                          <a:srgbClr val="344E34"/>
                        </a:solidFill>
                        <a:latin typeface="+mn-lt"/>
                        <a:cs typeface="Arial" panose="020B0604020202020204" pitchFamily="34" charset="0"/>
                      </a:endParaRPr>
                    </a:p>
                    <a:p>
                      <a:endParaRPr lang="sk-SK" sz="3600" dirty="0">
                        <a:solidFill>
                          <a:srgbClr val="002060"/>
                        </a:solidFill>
                        <a:latin typeface="+mn-lt"/>
                        <a:cs typeface="Arial" panose="020B0604020202020204" pitchFamily="34" charset="0"/>
                      </a:endParaRPr>
                    </a:p>
                    <a:p>
                      <a:r>
                        <a:rPr lang="en-GB" sz="3600" dirty="0">
                          <a:latin typeface="+mn-lt"/>
                          <a:cs typeface="Arial" panose="020B0604020202020204" pitchFamily="34" charset="0"/>
                        </a:rPr>
                        <a:t>The main goal of our research was development of a reproducible synthesis protocol for magnetic nanoparticles used in ferrofluids, while providing detailed and transparent steps. We therefore expect improved reproducibility with possibility of commercial scaling.</a:t>
                      </a:r>
                      <a:endParaRPr lang="sk-SK" sz="3600" dirty="0">
                        <a:latin typeface="+mn-lt"/>
                        <a:cs typeface="Arial" panose="020B0604020202020204" pitchFamily="34" charset="0"/>
                      </a:endParaRPr>
                    </a:p>
                  </a:txBody>
                  <a:tcPr>
                    <a:lnL w="12700" cap="flat" cmpd="sng" algn="ctr">
                      <a:solidFill>
                        <a:srgbClr val="000000">
                          <a:alpha val="0"/>
                        </a:srgbClr>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alpha val="30196"/>
                      </a:srgb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2297753841"/>
              </p:ext>
            </p:extLst>
          </p:nvPr>
        </p:nvGraphicFramePr>
        <p:xfrm>
          <a:off x="1317621" y="13579284"/>
          <a:ext cx="29764038" cy="5857291"/>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54099">
                <a:tc>
                  <a:txBody>
                    <a:bodyPr/>
                    <a:lstStyle/>
                    <a:p>
                      <a:pPr algn="ctr"/>
                      <a:r>
                        <a:rPr lang="sk-SK" sz="6000" cap="small" baseline="0" dirty="0">
                          <a:latin typeface="+mn-lt"/>
                          <a:cs typeface="Arial"/>
                        </a:rPr>
                        <a:t>materials </a:t>
                      </a:r>
                      <a:r>
                        <a:rPr lang="en-GB" sz="6000" cap="small" baseline="0" dirty="0">
                          <a:latin typeface="+mn-lt"/>
                          <a:cs typeface="Arial"/>
                        </a:rPr>
                        <a:t>&amp;</a:t>
                      </a:r>
                      <a:r>
                        <a:rPr lang="sk-SK" sz="6000" cap="small" baseline="0" dirty="0">
                          <a:latin typeface="+mn-lt"/>
                          <a:cs typeface="Arial"/>
                        </a:rPr>
                        <a:t> methods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59F8C">
                        <a:alpha val="40000"/>
                      </a:srgbClr>
                    </a:solidFill>
                  </a:tcPr>
                </a:tc>
                <a:extLst>
                  <a:ext uri="{0D108BD9-81ED-4DB2-BD59-A6C34878D82A}">
                    <a16:rowId xmlns:a16="http://schemas.microsoft.com/office/drawing/2014/main" val="3482022218"/>
                  </a:ext>
                </a:extLst>
              </a:tr>
              <a:tr h="4803192">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endParaRPr lang="en-US" sz="1600" dirty="0">
                        <a:solidFill>
                          <a:schemeClr val="tx2"/>
                        </a:solidFill>
                        <a:effectLst/>
                      </a:endParaRPr>
                    </a:p>
                    <a:p>
                      <a:endParaRPr lang="sk-SK" sz="3500" dirty="0">
                        <a:solidFill>
                          <a:srgbClr val="002060"/>
                        </a:solidFill>
                        <a:latin typeface="Arial"/>
                        <a:cs typeface="Arial"/>
                      </a:endParaRPr>
                    </a:p>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alpha val="30196"/>
                      </a:srgb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540690902"/>
              </p:ext>
            </p:extLst>
          </p:nvPr>
        </p:nvGraphicFramePr>
        <p:xfrm>
          <a:off x="1347570" y="19436575"/>
          <a:ext cx="29764038" cy="1209811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979136">
                <a:tc>
                  <a:txBody>
                    <a:bodyPr/>
                    <a:lstStyle/>
                    <a:p>
                      <a:pPr algn="ctr"/>
                      <a:r>
                        <a:rPr lang="sk-SK" sz="6000" cap="small" baseline="0" dirty="0">
                          <a:latin typeface="+mn-lt"/>
                          <a:cs typeface="Arial"/>
                        </a:rPr>
                        <a:t>r</a:t>
                      </a:r>
                      <a:r>
                        <a:rPr lang="en-GB" sz="6000" cap="small" baseline="0" dirty="0" err="1">
                          <a:latin typeface="+mn-lt"/>
                          <a:cs typeface="Arial"/>
                        </a:rPr>
                        <a:t>esults</a:t>
                      </a:r>
                      <a:endParaRPr lang="sk-SK" sz="6000" cap="small" baseline="0" dirty="0">
                        <a:latin typeface="+mn-lt"/>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59F8C">
                        <a:alpha val="40000"/>
                      </a:srgbClr>
                    </a:solidFill>
                  </a:tcPr>
                </a:tc>
                <a:extLst>
                  <a:ext uri="{0D108BD9-81ED-4DB2-BD59-A6C34878D82A}">
                    <a16:rowId xmlns:a16="http://schemas.microsoft.com/office/drawing/2014/main" val="3482022218"/>
                  </a:ext>
                </a:extLst>
              </a:tr>
              <a:tr h="5546139">
                <a:tc>
                  <a:txBody>
                    <a:bodyPr/>
                    <a:lstStyle/>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alpha val="30196"/>
                      </a:srgbClr>
                    </a:solidFill>
                  </a:tcPr>
                </a:tc>
                <a:extLst>
                  <a:ext uri="{0D108BD9-81ED-4DB2-BD59-A6C34878D82A}">
                    <a16:rowId xmlns:a16="http://schemas.microsoft.com/office/drawing/2014/main" val="2408792212"/>
                  </a:ext>
                </a:extLst>
              </a:tr>
              <a:tr h="5546139">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alpha val="30196"/>
                      </a:srgb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16176127"/>
              </p:ext>
            </p:extLst>
          </p:nvPr>
        </p:nvGraphicFramePr>
        <p:xfrm>
          <a:off x="1347570" y="31414720"/>
          <a:ext cx="29764038" cy="8808541"/>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56312">
                <a:tc>
                  <a:txBody>
                    <a:bodyPr/>
                    <a:lstStyle/>
                    <a:p>
                      <a:pPr algn="ctr"/>
                      <a:r>
                        <a:rPr lang="sk-SK" sz="6000" cap="small" baseline="0" dirty="0">
                          <a:solidFill>
                            <a:schemeClr val="bg1"/>
                          </a:solidFill>
                          <a:latin typeface="+mn-lt"/>
                          <a:cs typeface="Arial" panose="020B0604020202020204" pitchFamily="34" charset="0"/>
                        </a:rPr>
                        <a:t>conclusio</a:t>
                      </a:r>
                      <a:r>
                        <a:rPr lang="en-GB" sz="6000" cap="small" baseline="0" dirty="0">
                          <a:solidFill>
                            <a:schemeClr val="bg1"/>
                          </a:solidFill>
                          <a:latin typeface="+mn-lt"/>
                          <a:cs typeface="Arial" panose="020B0604020202020204" pitchFamily="34" charset="0"/>
                        </a:rPr>
                        <a:t>n</a:t>
                      </a:r>
                      <a:endParaRPr lang="sk-SK" sz="6000" cap="small" baseline="0" dirty="0">
                        <a:solidFill>
                          <a:schemeClr val="bg1"/>
                        </a:solidFill>
                        <a:latin typeface="+mn-lt"/>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59F8C">
                        <a:alpha val="40000"/>
                      </a:srgbClr>
                    </a:solidFill>
                  </a:tcPr>
                </a:tc>
                <a:extLst>
                  <a:ext uri="{0D108BD9-81ED-4DB2-BD59-A6C34878D82A}">
                    <a16:rowId xmlns:a16="http://schemas.microsoft.com/office/drawing/2014/main" val="3482022218"/>
                  </a:ext>
                </a:extLst>
              </a:tr>
              <a:tr h="7752229">
                <a:tc>
                  <a:txBody>
                    <a:bodyPr/>
                    <a:lstStyle/>
                    <a:p>
                      <a:pPr>
                        <a:lnSpc>
                          <a:spcPts val="4600"/>
                        </a:lnSpc>
                      </a:pPr>
                      <a:r>
                        <a:rPr lang="en-GB" sz="3600" dirty="0">
                          <a:latin typeface="+mn-lt"/>
                          <a:cs typeface="Arial" panose="020B0604020202020204" pitchFamily="34" charset="0"/>
                        </a:rPr>
                        <a:t>In our paper, we have successfully synthesized iron oxide nanoparticles suitable for preparing ferrofluids using a rapid and simple coprecipitation method from cheap precursors, such as ferrous and ferric chlorides, aqueous ammonia and oleic acid.</a:t>
                      </a:r>
                    </a:p>
                    <a:p>
                      <a:pPr>
                        <a:lnSpc>
                          <a:spcPts val="4600"/>
                        </a:lnSpc>
                      </a:pPr>
                      <a:r>
                        <a:rPr lang="en-GB" sz="3600" dirty="0">
                          <a:latin typeface="+mn-lt"/>
                          <a:cs typeface="Arial" panose="020B0604020202020204" pitchFamily="34" charset="0"/>
                        </a:rPr>
                        <a:t>Both transmission electron microscope (TEM) and powder X-ray diffraction (pXRD) analyses confirmed presence of small nanoparticles with diameter of roughly 10 – 20 nm. The lattice parameter determined from the diffraction data confirms presence of a non-</a:t>
                      </a:r>
                      <a:r>
                        <a:rPr lang="en-GB" sz="3600" dirty="0" err="1">
                          <a:latin typeface="+mn-lt"/>
                          <a:cs typeface="Arial" panose="020B0604020202020204" pitchFamily="34" charset="0"/>
                        </a:rPr>
                        <a:t>stoichometric</a:t>
                      </a:r>
                      <a:r>
                        <a:rPr lang="en-GB" sz="3600" dirty="0">
                          <a:latin typeface="+mn-lt"/>
                          <a:cs typeface="Arial" panose="020B0604020202020204" pitchFamily="34" charset="0"/>
                        </a:rPr>
                        <a:t> maghemite, which is to be expected. </a:t>
                      </a:r>
                    </a:p>
                    <a:p>
                      <a:pPr>
                        <a:lnSpc>
                          <a:spcPts val="4600"/>
                        </a:lnSpc>
                      </a:pPr>
                      <a:r>
                        <a:rPr lang="en-GB" sz="3600" dirty="0">
                          <a:latin typeface="+mn-lt"/>
                          <a:cs typeface="Arial" panose="020B0604020202020204" pitchFamily="34" charset="0"/>
                        </a:rPr>
                        <a:t>By dispersing these </a:t>
                      </a:r>
                      <a:r>
                        <a:rPr lang="en-GB" sz="3600" dirty="0" err="1">
                          <a:latin typeface="+mn-lt"/>
                          <a:cs typeface="Arial" panose="020B0604020202020204" pitchFamily="34" charset="0"/>
                        </a:rPr>
                        <a:t>surfacted</a:t>
                      </a:r>
                      <a:r>
                        <a:rPr lang="en-GB" sz="3600" dirty="0">
                          <a:latin typeface="+mn-lt"/>
                          <a:cs typeface="Arial" panose="020B0604020202020204" pitchFamily="34" charset="0"/>
                        </a:rPr>
                        <a:t> nanoparticles in kerosene, we have successfully prepared a stable ferrofluid displaying all desired characteristics with high stability. The final ferrofluid exhibits sets of sharp peaks in the presence of an external magnetic field, while the viscosity of the fluid is unchanged. This confirms strong magnetic response of our nanoparticles together with their successful surfactation.</a:t>
                      </a:r>
                    </a:p>
                    <a:p>
                      <a:pPr>
                        <a:lnSpc>
                          <a:spcPts val="4600"/>
                        </a:lnSpc>
                      </a:pPr>
                      <a:r>
                        <a:rPr lang="en-GB" sz="3600" dirty="0">
                          <a:latin typeface="+mn-lt"/>
                          <a:cs typeface="Arial" panose="020B0604020202020204" pitchFamily="34" charset="0"/>
                        </a:rPr>
                        <a:t>These findings suggest that our nanoparticles possess complex structural and magnetic characteristics, most likely caused by partial oxidation from magnetite to maghemite. However, despite this issue our final ferrofluid sample behaved as intended. Future studies in this field could benefit from focusing on oxidation control of the nanoparticles during their synthesis and their subsequent surfactation. Additionally, to assess their suitability for transport applications, further mechanical testing should be conducted, including rheological analysis to evaluate viscosity and shear behaviour, as well as tribological testing to examine friction, wear resistance, and lubrication performance.</a:t>
                      </a:r>
                      <a:endParaRPr lang="sk-SK" sz="3600" dirty="0">
                        <a:latin typeface="+mn-lt"/>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alpha val="30196"/>
                      </a:srgb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574162246"/>
              </p:ext>
            </p:extLst>
          </p:nvPr>
        </p:nvGraphicFramePr>
        <p:xfrm>
          <a:off x="1317621" y="40149781"/>
          <a:ext cx="29764038" cy="290393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31953">
                <a:tc>
                  <a:txBody>
                    <a:bodyPr/>
                    <a:lstStyle/>
                    <a:p>
                      <a:pPr algn="ctr"/>
                      <a:r>
                        <a:rPr lang="sk-SK" sz="6000" cap="small" baseline="0" dirty="0">
                          <a:latin typeface="+mn-lt"/>
                          <a:cs typeface="Arial" panose="020B0604020202020204" pitchFamily="34" charset="0"/>
                        </a:rPr>
                        <a:t>acknowledgements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59F8C">
                        <a:alpha val="40000"/>
                      </a:srgbClr>
                    </a:solidFill>
                  </a:tcPr>
                </a:tc>
                <a:extLst>
                  <a:ext uri="{0D108BD9-81ED-4DB2-BD59-A6C34878D82A}">
                    <a16:rowId xmlns:a16="http://schemas.microsoft.com/office/drawing/2014/main" val="3482022218"/>
                  </a:ext>
                </a:extLst>
              </a:tr>
              <a:tr h="1871977">
                <a:tc>
                  <a:txBody>
                    <a:bodyPr/>
                    <a:lstStyle/>
                    <a:p>
                      <a:pPr lvl="0">
                        <a:lnSpc>
                          <a:spcPts val="4600"/>
                        </a:lnSpc>
                        <a:buNone/>
                      </a:pPr>
                      <a:r>
                        <a:rPr lang="en-GB" sz="3600" kern="1200" dirty="0">
                          <a:solidFill>
                            <a:schemeClr val="tx1"/>
                          </a:solidFill>
                          <a:latin typeface="+mn-lt"/>
                          <a:ea typeface="+mn-ea"/>
                          <a:cs typeface="Arial"/>
                        </a:rPr>
                        <a:t>This work was supported by the Slovak Grant Agency KEGA through projects No. 006ŽU-4/2024 and No. 003TU Z-4/2024.</a:t>
                      </a:r>
                    </a:p>
                    <a:p>
                      <a:pPr lvl="0">
                        <a:lnSpc>
                          <a:spcPts val="4600"/>
                        </a:lnSpc>
                        <a:buNone/>
                      </a:pPr>
                      <a:r>
                        <a:rPr lang="en-GB" sz="3600" kern="1200" dirty="0">
                          <a:solidFill>
                            <a:schemeClr val="tx1"/>
                          </a:solidFill>
                          <a:latin typeface="+mn-lt"/>
                          <a:ea typeface="+mn-ea"/>
                          <a:cs typeface="Arial"/>
                        </a:rPr>
                        <a:t>The author would additionally like to express gratitude to </a:t>
                      </a:r>
                      <a:r>
                        <a:rPr lang="en-GB" sz="3600" kern="1200" dirty="0" err="1">
                          <a:solidFill>
                            <a:schemeClr val="tx1"/>
                          </a:solidFill>
                          <a:latin typeface="+mn-lt"/>
                          <a:ea typeface="+mn-ea"/>
                          <a:cs typeface="Arial"/>
                        </a:rPr>
                        <a:t>Palacký</a:t>
                      </a:r>
                      <a:r>
                        <a:rPr lang="en-GB" sz="3600" kern="1200" dirty="0">
                          <a:solidFill>
                            <a:schemeClr val="tx1"/>
                          </a:solidFill>
                          <a:latin typeface="+mn-lt"/>
                          <a:ea typeface="+mn-ea"/>
                          <a:cs typeface="Arial"/>
                        </a:rPr>
                        <a:t> University in Olomouc for providing them with the opportunity and resources to conduct this research.</a:t>
                      </a:r>
                      <a:endParaRPr lang="en-US" sz="3600" kern="1200" dirty="0">
                        <a:solidFill>
                          <a:schemeClr val="tx1"/>
                        </a:solidFill>
                        <a:latin typeface="+mn-lt"/>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alpha val="30196"/>
                      </a:srgb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5">
            <a:duotone>
              <a:schemeClr val="accent3">
                <a:shade val="45000"/>
                <a:satMod val="135000"/>
              </a:schemeClr>
              <a:prstClr val="white"/>
            </a:duotone>
            <a:alphaModFix amt="67000"/>
            <a:extLst>
              <a:ext uri="{BEBA8EAE-BF5A-486C-A8C5-ECC9F3942E4B}">
                <a14:imgProps xmlns:a14="http://schemas.microsoft.com/office/drawing/2010/main">
                  <a14:imgLayer r:embed="rId6">
                    <a14:imgEffect>
                      <a14:colorTemperature colorTemp="11500"/>
                    </a14:imgEffect>
                    <a14:imgEffect>
                      <a14:saturation sat="399000"/>
                    </a14:imgEffect>
                    <a14:imgEffect>
                      <a14:brightnessContrast bright="-100000" contrast="-58000"/>
                    </a14:imgEffect>
                  </a14:imgLayer>
                </a14:imgProps>
              </a:ext>
            </a:extLst>
          </a:blip>
          <a:stretch>
            <a:fillRect/>
          </a:stretch>
        </p:blipFill>
        <p:spPr>
          <a:xfrm>
            <a:off x="24186871" y="146927"/>
            <a:ext cx="6822254" cy="2870417"/>
          </a:xfrm>
          <a:prstGeom prst="rect">
            <a:avLst/>
          </a:prstGeom>
        </p:spPr>
      </p:pic>
      <p:pic>
        <p:nvPicPr>
          <p:cNvPr id="9" name="Picture 8">
            <a:extLst>
              <a:ext uri="{FF2B5EF4-FFF2-40B4-BE49-F238E27FC236}">
                <a16:creationId xmlns:a16="http://schemas.microsoft.com/office/drawing/2014/main" id="{1544C51C-1D38-4A69-AAFC-1832EBDDE68F}"/>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20000"/>
                    </a14:imgEffect>
                  </a14:imgLayer>
                </a14:imgProps>
              </a:ext>
            </a:extLst>
          </a:blip>
          <a:srcRect l="4926" t="29231" r="3819" b="5566"/>
          <a:stretch/>
        </p:blipFill>
        <p:spPr>
          <a:xfrm>
            <a:off x="2122678" y="14892602"/>
            <a:ext cx="3147478" cy="3553883"/>
          </a:xfrm>
          <a:prstGeom prst="roundRect">
            <a:avLst>
              <a:gd name="adj" fmla="val 8594"/>
            </a:avLst>
          </a:prstGeom>
          <a:solidFill>
            <a:srgbClr val="FFFFFF">
              <a:shade val="85000"/>
            </a:srgbClr>
          </a:solidFill>
          <a:ln>
            <a:noFill/>
          </a:ln>
          <a:effectLst/>
        </p:spPr>
      </p:pic>
      <p:pic>
        <p:nvPicPr>
          <p:cNvPr id="11" name="Picture 10">
            <a:extLst>
              <a:ext uri="{FF2B5EF4-FFF2-40B4-BE49-F238E27FC236}">
                <a16:creationId xmlns:a16="http://schemas.microsoft.com/office/drawing/2014/main" id="{4E19DF6A-14B2-4F00-8C97-983721DC04EB}"/>
              </a:ext>
            </a:extLst>
          </p:cNvPr>
          <p:cNvPicPr>
            <a:picLocks noChangeAspect="1"/>
          </p:cNvPicPr>
          <p:nvPr/>
        </p:nvPicPr>
        <p:blipFill rotWithShape="1">
          <a:blip r:embed="rId9">
            <a:extLst>
              <a:ext uri="{BEBA8EAE-BF5A-486C-A8C5-ECC9F3942E4B}">
                <a14:imgProps xmlns:a14="http://schemas.microsoft.com/office/drawing/2010/main">
                  <a14:imgLayer r:embed="rId10">
                    <a14:imgEffect>
                      <a14:brightnessContrast bright="20000"/>
                    </a14:imgEffect>
                  </a14:imgLayer>
                </a14:imgProps>
              </a:ext>
            </a:extLst>
          </a:blip>
          <a:srcRect l="-8" t="31782" r="837" b="2831"/>
          <a:stretch/>
        </p:blipFill>
        <p:spPr>
          <a:xfrm>
            <a:off x="9131303" y="14892601"/>
            <a:ext cx="3147478" cy="3553883"/>
          </a:xfrm>
          <a:prstGeom prst="roundRect">
            <a:avLst>
              <a:gd name="adj" fmla="val 8594"/>
            </a:avLst>
          </a:prstGeom>
          <a:solidFill>
            <a:srgbClr val="FFFFFF">
              <a:shade val="85000"/>
            </a:srgbClr>
          </a:solidFill>
          <a:ln>
            <a:noFill/>
          </a:ln>
          <a:effectLst/>
        </p:spPr>
      </p:pic>
      <p:pic>
        <p:nvPicPr>
          <p:cNvPr id="13" name="Picture 12">
            <a:extLst>
              <a:ext uri="{FF2B5EF4-FFF2-40B4-BE49-F238E27FC236}">
                <a16:creationId xmlns:a16="http://schemas.microsoft.com/office/drawing/2014/main" id="{2CD3BA35-82C6-41F9-852E-CD11E3DE8253}"/>
              </a:ext>
            </a:extLst>
          </p:cNvPr>
          <p:cNvPicPr>
            <a:picLocks noChangeAspect="1"/>
          </p:cNvPicPr>
          <p:nvPr/>
        </p:nvPicPr>
        <p:blipFill rotWithShape="1">
          <a:blip r:embed="rId11">
            <a:extLst>
              <a:ext uri="{BEBA8EAE-BF5A-486C-A8C5-ECC9F3942E4B}">
                <a14:imgProps xmlns:a14="http://schemas.microsoft.com/office/drawing/2010/main">
                  <a14:imgLayer r:embed="rId12">
                    <a14:imgEffect>
                      <a14:brightnessContrast bright="20000"/>
                    </a14:imgEffect>
                  </a14:imgLayer>
                </a14:imgProps>
              </a:ext>
            </a:extLst>
          </a:blip>
          <a:srcRect l="10725" t="18349" b="6488"/>
          <a:stretch/>
        </p:blipFill>
        <p:spPr>
          <a:xfrm>
            <a:off x="16139924" y="14876261"/>
            <a:ext cx="3146526" cy="3553883"/>
          </a:xfrm>
          <a:prstGeom prst="roundRect">
            <a:avLst>
              <a:gd name="adj" fmla="val 8594"/>
            </a:avLst>
          </a:prstGeom>
          <a:solidFill>
            <a:srgbClr val="FFFFFF">
              <a:shade val="85000"/>
            </a:srgbClr>
          </a:solidFill>
          <a:ln>
            <a:noFill/>
          </a:ln>
          <a:effectLst/>
        </p:spPr>
      </p:pic>
      <p:pic>
        <p:nvPicPr>
          <p:cNvPr id="16" name="Picture 15">
            <a:extLst>
              <a:ext uri="{FF2B5EF4-FFF2-40B4-BE49-F238E27FC236}">
                <a16:creationId xmlns:a16="http://schemas.microsoft.com/office/drawing/2014/main" id="{28617EE2-55D5-4FE7-A53B-7BFE707AAA25}"/>
              </a:ext>
            </a:extLst>
          </p:cNvPr>
          <p:cNvPicPr>
            <a:picLocks noChangeAspect="1"/>
          </p:cNvPicPr>
          <p:nvPr/>
        </p:nvPicPr>
        <p:blipFill rotWithShape="1">
          <a:blip r:embed="rId13">
            <a:extLst>
              <a:ext uri="{BEBA8EAE-BF5A-486C-A8C5-ECC9F3942E4B}">
                <a14:imgProps xmlns:a14="http://schemas.microsoft.com/office/drawing/2010/main">
                  <a14:imgLayer r:embed="rId14">
                    <a14:imgEffect>
                      <a14:brightnessContrast bright="20000" contrast="-40000"/>
                    </a14:imgEffect>
                  </a14:imgLayer>
                </a14:imgProps>
              </a:ext>
            </a:extLst>
          </a:blip>
          <a:srcRect l="782" r="1330"/>
          <a:stretch/>
        </p:blipFill>
        <p:spPr>
          <a:xfrm>
            <a:off x="23418803" y="14892601"/>
            <a:ext cx="3147478" cy="3553200"/>
          </a:xfrm>
          <a:prstGeom prst="roundRect">
            <a:avLst>
              <a:gd name="adj" fmla="val 8594"/>
            </a:avLst>
          </a:prstGeom>
          <a:solidFill>
            <a:srgbClr val="FFFFFF">
              <a:shade val="85000"/>
            </a:srgbClr>
          </a:solidFill>
          <a:ln>
            <a:noFill/>
          </a:ln>
          <a:effectLst/>
        </p:spPr>
      </p:pic>
      <p:sp>
        <p:nvSpPr>
          <p:cNvPr id="22" name="TextBox 21">
            <a:extLst>
              <a:ext uri="{FF2B5EF4-FFF2-40B4-BE49-F238E27FC236}">
                <a16:creationId xmlns:a16="http://schemas.microsoft.com/office/drawing/2014/main" id="{81464C88-1DBB-4DBD-A09F-0F4EBAF0BAB5}"/>
              </a:ext>
            </a:extLst>
          </p:cNvPr>
          <p:cNvSpPr txBox="1"/>
          <p:nvPr/>
        </p:nvSpPr>
        <p:spPr>
          <a:xfrm>
            <a:off x="2122678" y="18365893"/>
            <a:ext cx="3147478" cy="584775"/>
          </a:xfrm>
          <a:prstGeom prst="rect">
            <a:avLst/>
          </a:prstGeom>
          <a:noFill/>
        </p:spPr>
        <p:txBody>
          <a:bodyPr wrap="square" rtlCol="0">
            <a:spAutoFit/>
          </a:bodyPr>
          <a:lstStyle/>
          <a:p>
            <a:pPr algn="ctr"/>
            <a:r>
              <a:rPr lang="en-GB" sz="3200" dirty="0"/>
              <a:t>FeCl</a:t>
            </a:r>
            <a:r>
              <a:rPr lang="en-GB" sz="3200" baseline="-25000" dirty="0"/>
              <a:t>2</a:t>
            </a:r>
            <a:r>
              <a:rPr lang="en-GB" sz="3200" dirty="0"/>
              <a:t> &amp; FeCl</a:t>
            </a:r>
            <a:r>
              <a:rPr lang="en-GB" sz="3200" baseline="-25000" dirty="0"/>
              <a:t>3 </a:t>
            </a:r>
            <a:r>
              <a:rPr lang="en-GB" sz="3200" dirty="0"/>
              <a:t>(</a:t>
            </a:r>
            <a:r>
              <a:rPr lang="en-GB" sz="3200" dirty="0" err="1"/>
              <a:t>aq</a:t>
            </a:r>
            <a:r>
              <a:rPr lang="en-GB" sz="3200" dirty="0"/>
              <a:t>)</a:t>
            </a:r>
          </a:p>
        </p:txBody>
      </p:sp>
      <p:sp>
        <p:nvSpPr>
          <p:cNvPr id="24" name="TextBox 23">
            <a:extLst>
              <a:ext uri="{FF2B5EF4-FFF2-40B4-BE49-F238E27FC236}">
                <a16:creationId xmlns:a16="http://schemas.microsoft.com/office/drawing/2014/main" id="{FCA0BF86-6F9F-4DD7-B083-F7CF74DCD070}"/>
              </a:ext>
            </a:extLst>
          </p:cNvPr>
          <p:cNvSpPr txBox="1"/>
          <p:nvPr/>
        </p:nvSpPr>
        <p:spPr>
          <a:xfrm>
            <a:off x="8965516" y="18365893"/>
            <a:ext cx="3479056" cy="584775"/>
          </a:xfrm>
          <a:prstGeom prst="rect">
            <a:avLst/>
          </a:prstGeom>
          <a:noFill/>
        </p:spPr>
        <p:txBody>
          <a:bodyPr wrap="square" rtlCol="0">
            <a:spAutoFit/>
          </a:bodyPr>
          <a:lstStyle/>
          <a:p>
            <a:pPr algn="ctr"/>
            <a:r>
              <a:rPr lang="en-GB" sz="3200" dirty="0">
                <a:cs typeface="Arial" panose="020B0604020202020204" pitchFamily="34" charset="0"/>
              </a:rPr>
              <a:t>precipitation of NPs</a:t>
            </a:r>
            <a:endParaRPr lang="en-GB" sz="3200" dirty="0"/>
          </a:p>
        </p:txBody>
      </p:sp>
      <p:sp>
        <p:nvSpPr>
          <p:cNvPr id="23" name="Arrow: Right 22">
            <a:extLst>
              <a:ext uri="{FF2B5EF4-FFF2-40B4-BE49-F238E27FC236}">
                <a16:creationId xmlns:a16="http://schemas.microsoft.com/office/drawing/2014/main" id="{B8E34BDD-CB18-4498-B981-86125730905B}"/>
              </a:ext>
            </a:extLst>
          </p:cNvPr>
          <p:cNvSpPr/>
          <p:nvPr/>
        </p:nvSpPr>
        <p:spPr>
          <a:xfrm>
            <a:off x="5669412" y="16927697"/>
            <a:ext cx="3062637" cy="577656"/>
          </a:xfrm>
          <a:prstGeom prst="rightArrow">
            <a:avLst>
              <a:gd name="adj1" fmla="val 50000"/>
              <a:gd name="adj2" fmla="val 159048"/>
            </a:avLst>
          </a:prstGeom>
          <a:solidFill>
            <a:srgbClr val="4D8979">
              <a:alpha val="60000"/>
            </a:srgbClr>
          </a:solidFill>
          <a:ln>
            <a:solidFill>
              <a:srgbClr val="427668">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FEE36C81-1E0E-4A59-825D-E7CC2E2F481C}"/>
              </a:ext>
            </a:extLst>
          </p:cNvPr>
          <p:cNvSpPr txBox="1"/>
          <p:nvPr/>
        </p:nvSpPr>
        <p:spPr>
          <a:xfrm>
            <a:off x="5669411" y="15603025"/>
            <a:ext cx="3062637" cy="1384995"/>
          </a:xfrm>
          <a:prstGeom prst="rect">
            <a:avLst/>
          </a:prstGeom>
          <a:noFill/>
        </p:spPr>
        <p:txBody>
          <a:bodyPr wrap="square" rtlCol="0">
            <a:spAutoFit/>
          </a:bodyPr>
          <a:lstStyle/>
          <a:p>
            <a:pPr algn="ctr"/>
            <a:r>
              <a:rPr lang="en-GB" sz="2800" dirty="0"/>
              <a:t>drop wise addition of NH</a:t>
            </a:r>
            <a:r>
              <a:rPr lang="en-GB" sz="2800" baseline="-25000" dirty="0"/>
              <a:t>3</a:t>
            </a:r>
            <a:r>
              <a:rPr lang="en-GB" sz="2800" dirty="0"/>
              <a:t> (</a:t>
            </a:r>
            <a:r>
              <a:rPr lang="en-GB" sz="2800" dirty="0" err="1"/>
              <a:t>aq</a:t>
            </a:r>
            <a:r>
              <a:rPr lang="en-GB" sz="2800" dirty="0"/>
              <a:t>)</a:t>
            </a:r>
          </a:p>
          <a:p>
            <a:pPr algn="ctr"/>
            <a:r>
              <a:rPr lang="en-GB" sz="2800" dirty="0"/>
              <a:t>and oleic acid</a:t>
            </a:r>
          </a:p>
        </p:txBody>
      </p:sp>
      <p:sp>
        <p:nvSpPr>
          <p:cNvPr id="28" name="Arrow: Right 27">
            <a:extLst>
              <a:ext uri="{FF2B5EF4-FFF2-40B4-BE49-F238E27FC236}">
                <a16:creationId xmlns:a16="http://schemas.microsoft.com/office/drawing/2014/main" id="{81059F03-5FD3-45A5-B36D-95132045FD16}"/>
              </a:ext>
            </a:extLst>
          </p:cNvPr>
          <p:cNvSpPr/>
          <p:nvPr/>
        </p:nvSpPr>
        <p:spPr>
          <a:xfrm>
            <a:off x="12678035" y="16927697"/>
            <a:ext cx="3062637" cy="577656"/>
          </a:xfrm>
          <a:prstGeom prst="rightArrow">
            <a:avLst>
              <a:gd name="adj1" fmla="val 50000"/>
              <a:gd name="adj2" fmla="val 159048"/>
            </a:avLst>
          </a:prstGeom>
          <a:solidFill>
            <a:srgbClr val="4D8979">
              <a:alpha val="60000"/>
            </a:srgbClr>
          </a:solidFill>
          <a:ln>
            <a:solidFill>
              <a:srgbClr val="427668">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423C70E4-9147-4A93-8EF4-85629111FE14}"/>
              </a:ext>
            </a:extLst>
          </p:cNvPr>
          <p:cNvSpPr txBox="1"/>
          <p:nvPr/>
        </p:nvSpPr>
        <p:spPr>
          <a:xfrm>
            <a:off x="12678034" y="15603025"/>
            <a:ext cx="3062637" cy="1384995"/>
          </a:xfrm>
          <a:prstGeom prst="rect">
            <a:avLst/>
          </a:prstGeom>
          <a:noFill/>
        </p:spPr>
        <p:txBody>
          <a:bodyPr wrap="square" rtlCol="0">
            <a:spAutoFit/>
          </a:bodyPr>
          <a:lstStyle/>
          <a:p>
            <a:pPr algn="ctr"/>
            <a:r>
              <a:rPr lang="en-GB" sz="2800" dirty="0"/>
              <a:t>magnetic decantation of precipitated NPs</a:t>
            </a:r>
          </a:p>
        </p:txBody>
      </p:sp>
      <p:sp>
        <p:nvSpPr>
          <p:cNvPr id="30" name="Arrow: Right 29">
            <a:extLst>
              <a:ext uri="{FF2B5EF4-FFF2-40B4-BE49-F238E27FC236}">
                <a16:creationId xmlns:a16="http://schemas.microsoft.com/office/drawing/2014/main" id="{7E7C8435-A26F-459B-BE5B-83A3EF305F1B}"/>
              </a:ext>
            </a:extLst>
          </p:cNvPr>
          <p:cNvSpPr/>
          <p:nvPr/>
        </p:nvSpPr>
        <p:spPr>
          <a:xfrm>
            <a:off x="19821309" y="16927697"/>
            <a:ext cx="3062637" cy="577656"/>
          </a:xfrm>
          <a:prstGeom prst="rightArrow">
            <a:avLst>
              <a:gd name="adj1" fmla="val 50000"/>
              <a:gd name="adj2" fmla="val 159048"/>
            </a:avLst>
          </a:prstGeom>
          <a:solidFill>
            <a:srgbClr val="4D8979">
              <a:alpha val="60000"/>
            </a:srgbClr>
          </a:solidFill>
          <a:ln>
            <a:solidFill>
              <a:srgbClr val="427668">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E4D6C874-BCB2-4C4E-8B94-12045E08FC2D}"/>
              </a:ext>
            </a:extLst>
          </p:cNvPr>
          <p:cNvSpPr txBox="1"/>
          <p:nvPr/>
        </p:nvSpPr>
        <p:spPr>
          <a:xfrm>
            <a:off x="19821308" y="15603025"/>
            <a:ext cx="3062637" cy="1384995"/>
          </a:xfrm>
          <a:prstGeom prst="rect">
            <a:avLst/>
          </a:prstGeom>
          <a:noFill/>
        </p:spPr>
        <p:txBody>
          <a:bodyPr wrap="square" rtlCol="0">
            <a:spAutoFit/>
          </a:bodyPr>
          <a:lstStyle/>
          <a:p>
            <a:pPr algn="ctr"/>
            <a:r>
              <a:rPr lang="en-GB" sz="2800" dirty="0"/>
              <a:t>multiple water and ethanol washings and drying the NPs</a:t>
            </a:r>
          </a:p>
        </p:txBody>
      </p:sp>
      <p:sp>
        <p:nvSpPr>
          <p:cNvPr id="32" name="TextBox 31">
            <a:extLst>
              <a:ext uri="{FF2B5EF4-FFF2-40B4-BE49-F238E27FC236}">
                <a16:creationId xmlns:a16="http://schemas.microsoft.com/office/drawing/2014/main" id="{C91BE83B-E988-43A5-8A00-1CA6A0CC1957}"/>
              </a:ext>
            </a:extLst>
          </p:cNvPr>
          <p:cNvSpPr txBox="1"/>
          <p:nvPr/>
        </p:nvSpPr>
        <p:spPr>
          <a:xfrm>
            <a:off x="15502556" y="18365893"/>
            <a:ext cx="4421261" cy="584775"/>
          </a:xfrm>
          <a:prstGeom prst="rect">
            <a:avLst/>
          </a:prstGeom>
          <a:noFill/>
        </p:spPr>
        <p:txBody>
          <a:bodyPr wrap="square" rtlCol="0">
            <a:spAutoFit/>
          </a:bodyPr>
          <a:lstStyle/>
          <a:p>
            <a:pPr algn="ctr"/>
            <a:r>
              <a:rPr lang="en-GB" sz="3200" dirty="0">
                <a:cs typeface="Arial" panose="020B0604020202020204" pitchFamily="34" charset="0"/>
              </a:rPr>
              <a:t>washed &amp; </a:t>
            </a:r>
            <a:r>
              <a:rPr lang="en-GB" sz="3200" dirty="0" err="1">
                <a:cs typeface="Arial" panose="020B0604020202020204" pitchFamily="34" charset="0"/>
              </a:rPr>
              <a:t>surfacted</a:t>
            </a:r>
            <a:r>
              <a:rPr lang="en-GB" sz="3200" dirty="0">
                <a:cs typeface="Arial" panose="020B0604020202020204" pitchFamily="34" charset="0"/>
              </a:rPr>
              <a:t> NPs</a:t>
            </a:r>
            <a:endParaRPr lang="en-GB" sz="3200" dirty="0"/>
          </a:p>
        </p:txBody>
      </p:sp>
      <p:sp>
        <p:nvSpPr>
          <p:cNvPr id="33" name="TextBox 32">
            <a:extLst>
              <a:ext uri="{FF2B5EF4-FFF2-40B4-BE49-F238E27FC236}">
                <a16:creationId xmlns:a16="http://schemas.microsoft.com/office/drawing/2014/main" id="{E6BA706F-53AE-4D79-A529-5E19DDB546B6}"/>
              </a:ext>
            </a:extLst>
          </p:cNvPr>
          <p:cNvSpPr txBox="1"/>
          <p:nvPr/>
        </p:nvSpPr>
        <p:spPr>
          <a:xfrm>
            <a:off x="23253014" y="18360362"/>
            <a:ext cx="3479056" cy="584775"/>
          </a:xfrm>
          <a:prstGeom prst="rect">
            <a:avLst/>
          </a:prstGeom>
          <a:noFill/>
        </p:spPr>
        <p:txBody>
          <a:bodyPr wrap="square" rtlCol="0">
            <a:spAutoFit/>
          </a:bodyPr>
          <a:lstStyle/>
          <a:p>
            <a:pPr algn="ctr"/>
            <a:r>
              <a:rPr lang="en-GB" sz="3200" dirty="0">
                <a:cs typeface="Arial" panose="020B0604020202020204" pitchFamily="34" charset="0"/>
              </a:rPr>
              <a:t>final dry product</a:t>
            </a:r>
            <a:endParaRPr lang="en-GB" sz="3200" dirty="0"/>
          </a:p>
        </p:txBody>
      </p:sp>
      <p:pic>
        <p:nvPicPr>
          <p:cNvPr id="41" name="Picture 40">
            <a:extLst>
              <a:ext uri="{FF2B5EF4-FFF2-40B4-BE49-F238E27FC236}">
                <a16:creationId xmlns:a16="http://schemas.microsoft.com/office/drawing/2014/main" id="{584B591F-C643-4F9C-A7D3-9423A2DEC65E}"/>
              </a:ext>
            </a:extLst>
          </p:cNvPr>
          <p:cNvPicPr>
            <a:picLocks noChangeAspect="1"/>
          </p:cNvPicPr>
          <p:nvPr/>
        </p:nvPicPr>
        <p:blipFill>
          <a:blip r:embed="rId15">
            <a:extLst>
              <a:ext uri="{BEBA8EAE-BF5A-486C-A8C5-ECC9F3942E4B}">
                <a14:imgProps xmlns:a14="http://schemas.microsoft.com/office/drawing/2010/main">
                  <a14:imgLayer r:embed="rId16">
                    <a14:imgEffect>
                      <a14:brightnessContrast contrast="-13000"/>
                    </a14:imgEffect>
                  </a14:imgLayer>
                </a14:imgProps>
              </a:ext>
              <a:ext uri="{28A0092B-C50C-407E-A947-70E740481C1C}">
                <a14:useLocalDpi xmlns:a14="http://schemas.microsoft.com/office/drawing/2010/main" val="0"/>
              </a:ext>
            </a:extLst>
          </a:blip>
          <a:stretch>
            <a:fillRect/>
          </a:stretch>
        </p:blipFill>
        <p:spPr>
          <a:xfrm>
            <a:off x="1789617" y="20770463"/>
            <a:ext cx="8760399" cy="3285149"/>
          </a:xfrm>
          <a:prstGeom prst="roundRect">
            <a:avLst>
              <a:gd name="adj" fmla="val 8594"/>
            </a:avLst>
          </a:prstGeom>
          <a:solidFill>
            <a:srgbClr val="FFFFFF">
              <a:shade val="85000"/>
            </a:srgbClr>
          </a:solidFill>
          <a:ln>
            <a:noFill/>
          </a:ln>
          <a:effectLst/>
        </p:spPr>
      </p:pic>
      <p:pic>
        <p:nvPicPr>
          <p:cNvPr id="43" name="Picture 42">
            <a:extLst>
              <a:ext uri="{FF2B5EF4-FFF2-40B4-BE49-F238E27FC236}">
                <a16:creationId xmlns:a16="http://schemas.microsoft.com/office/drawing/2014/main" id="{571223A4-CC8B-49AA-8D23-68D152968DDF}"/>
              </a:ext>
            </a:extLst>
          </p:cNvPr>
          <p:cNvPicPr>
            <a:picLocks noChangeAspect="1"/>
          </p:cNvPicPr>
          <p:nvPr/>
        </p:nvPicPr>
        <p:blipFill>
          <a:blip r:embed="rId17">
            <a:extLst>
              <a:ext uri="{BEBA8EAE-BF5A-486C-A8C5-ECC9F3942E4B}">
                <a14:imgProps xmlns:a14="http://schemas.microsoft.com/office/drawing/2010/main">
                  <a14:imgLayer r:embed="rId18">
                    <a14:imgEffect>
                      <a14:brightnessContrast contrast="11000"/>
                    </a14:imgEffect>
                  </a14:imgLayer>
                </a14:imgProps>
              </a:ext>
              <a:ext uri="{28A0092B-C50C-407E-A947-70E740481C1C}">
                <a14:useLocalDpi xmlns:a14="http://schemas.microsoft.com/office/drawing/2010/main" val="0"/>
              </a:ext>
            </a:extLst>
          </a:blip>
          <a:stretch>
            <a:fillRect/>
          </a:stretch>
        </p:blipFill>
        <p:spPr>
          <a:xfrm>
            <a:off x="1789618" y="24359671"/>
            <a:ext cx="8760399" cy="3285149"/>
          </a:xfrm>
          <a:prstGeom prst="roundRect">
            <a:avLst>
              <a:gd name="adj" fmla="val 8594"/>
            </a:avLst>
          </a:prstGeom>
          <a:solidFill>
            <a:srgbClr val="FFFFFF">
              <a:shade val="85000"/>
            </a:srgbClr>
          </a:solidFill>
          <a:ln>
            <a:noFill/>
          </a:ln>
          <a:effectLst/>
        </p:spPr>
      </p:pic>
      <p:sp>
        <p:nvSpPr>
          <p:cNvPr id="46" name="TextBox 45">
            <a:extLst>
              <a:ext uri="{FF2B5EF4-FFF2-40B4-BE49-F238E27FC236}">
                <a16:creationId xmlns:a16="http://schemas.microsoft.com/office/drawing/2014/main" id="{6EE2D5D6-4555-40DD-B524-ECA4C2E8FA64}"/>
              </a:ext>
            </a:extLst>
          </p:cNvPr>
          <p:cNvSpPr txBox="1"/>
          <p:nvPr/>
        </p:nvSpPr>
        <p:spPr>
          <a:xfrm>
            <a:off x="1634590" y="27914435"/>
            <a:ext cx="8915426" cy="3297698"/>
          </a:xfrm>
          <a:prstGeom prst="rect">
            <a:avLst/>
          </a:prstGeom>
          <a:noFill/>
        </p:spPr>
        <p:txBody>
          <a:bodyPr wrap="square" rtlCol="0">
            <a:spAutoFit/>
          </a:bodyPr>
          <a:lstStyle/>
          <a:p>
            <a:pPr algn="ctr">
              <a:lnSpc>
                <a:spcPts val="4200"/>
              </a:lnSpc>
            </a:pPr>
            <a:r>
              <a:rPr lang="en-GB" sz="3200" dirty="0"/>
              <a:t>Behaviour of our ferrofluid in the presence of an external magnetic field, magnet distance increasing from top to bottom. We observe typical sharp peaks, additionally confirming both the synthesis of magnetic nanoparticles and their surfactation were successful</a:t>
            </a:r>
          </a:p>
        </p:txBody>
      </p:sp>
      <p:pic>
        <p:nvPicPr>
          <p:cNvPr id="50" name="Picture 49">
            <a:extLst>
              <a:ext uri="{FF2B5EF4-FFF2-40B4-BE49-F238E27FC236}">
                <a16:creationId xmlns:a16="http://schemas.microsoft.com/office/drawing/2014/main" id="{28209F09-848C-4521-B8B4-FD29B5FD787B}"/>
              </a:ext>
            </a:extLst>
          </p:cNvPr>
          <p:cNvPicPr>
            <a:picLocks noChangeAspect="1"/>
          </p:cNvPicPr>
          <p:nvPr/>
        </p:nvPicPr>
        <p:blipFill>
          <a:blip r:embed="rId19">
            <a:alphaModFix/>
            <a:extLst>
              <a:ext uri="{BEBA8EAE-BF5A-486C-A8C5-ECC9F3942E4B}">
                <a14:imgProps xmlns:a14="http://schemas.microsoft.com/office/drawing/2010/main">
                  <a14:imgLayer r:embed="rId20">
                    <a14:imgEffect>
                      <a14:brightnessContrast bright="6000" contrast="17000"/>
                    </a14:imgEffect>
                  </a14:imgLayer>
                </a14:imgProps>
              </a:ext>
              <a:ext uri="{28A0092B-C50C-407E-A947-70E740481C1C}">
                <a14:useLocalDpi xmlns:a14="http://schemas.microsoft.com/office/drawing/2010/main" val="0"/>
              </a:ext>
            </a:extLst>
          </a:blip>
          <a:stretch>
            <a:fillRect/>
          </a:stretch>
        </p:blipFill>
        <p:spPr>
          <a:xfrm>
            <a:off x="10877189" y="20747017"/>
            <a:ext cx="7023033" cy="6968141"/>
          </a:xfrm>
          <a:prstGeom prst="roundRect">
            <a:avLst>
              <a:gd name="adj" fmla="val 8594"/>
            </a:avLst>
          </a:prstGeom>
          <a:solidFill>
            <a:srgbClr val="FFFFFF">
              <a:shade val="85000"/>
            </a:srgbClr>
          </a:solidFill>
          <a:ln>
            <a:noFill/>
          </a:ln>
          <a:effectLst/>
        </p:spPr>
      </p:pic>
      <p:pic>
        <p:nvPicPr>
          <p:cNvPr id="53" name="Picture 52">
            <a:extLst>
              <a:ext uri="{FF2B5EF4-FFF2-40B4-BE49-F238E27FC236}">
                <a16:creationId xmlns:a16="http://schemas.microsoft.com/office/drawing/2014/main" id="{EBFED7FE-1348-4413-832C-7A6B488D013D}"/>
              </a:ext>
            </a:extLst>
          </p:cNvPr>
          <p:cNvPicPr>
            <a:picLocks noChangeAspect="1"/>
          </p:cNvPicPr>
          <p:nvPr/>
        </p:nvPicPr>
        <p:blipFill rotWithShape="1">
          <a:blip r:embed="rId21">
            <a:alphaModFix amt="80000"/>
            <a:extLst>
              <a:ext uri="{28A0092B-C50C-407E-A947-70E740481C1C}">
                <a14:useLocalDpi xmlns:a14="http://schemas.microsoft.com/office/drawing/2010/main" val="0"/>
              </a:ext>
            </a:extLst>
          </a:blip>
          <a:srcRect l="2854" t="1384" r="1173" b="2643"/>
          <a:stretch/>
        </p:blipFill>
        <p:spPr>
          <a:xfrm>
            <a:off x="18274286" y="20774910"/>
            <a:ext cx="12387784" cy="6968141"/>
          </a:xfrm>
          <a:prstGeom prst="roundRect">
            <a:avLst>
              <a:gd name="adj" fmla="val 8594"/>
            </a:avLst>
          </a:prstGeom>
          <a:solidFill>
            <a:srgbClr val="FFFFFF">
              <a:shade val="85000"/>
            </a:srgbClr>
          </a:solidFill>
          <a:ln>
            <a:noFill/>
          </a:ln>
          <a:effectLst/>
        </p:spPr>
      </p:pic>
      <p:sp>
        <p:nvSpPr>
          <p:cNvPr id="55" name="Arrow: Right 54">
            <a:extLst>
              <a:ext uri="{FF2B5EF4-FFF2-40B4-BE49-F238E27FC236}">
                <a16:creationId xmlns:a16="http://schemas.microsoft.com/office/drawing/2014/main" id="{3EDC8FBF-45B2-4A4F-81FA-60FBB4454158}"/>
              </a:ext>
            </a:extLst>
          </p:cNvPr>
          <p:cNvSpPr/>
          <p:nvPr/>
        </p:nvSpPr>
        <p:spPr>
          <a:xfrm>
            <a:off x="27101084" y="16927697"/>
            <a:ext cx="3062637" cy="577656"/>
          </a:xfrm>
          <a:prstGeom prst="rightArrow">
            <a:avLst>
              <a:gd name="adj1" fmla="val 50000"/>
              <a:gd name="adj2" fmla="val 159048"/>
            </a:avLst>
          </a:prstGeom>
          <a:solidFill>
            <a:srgbClr val="4D8979">
              <a:alpha val="60000"/>
            </a:srgbClr>
          </a:solidFill>
          <a:ln>
            <a:solidFill>
              <a:srgbClr val="427668">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TextBox 55">
            <a:extLst>
              <a:ext uri="{FF2B5EF4-FFF2-40B4-BE49-F238E27FC236}">
                <a16:creationId xmlns:a16="http://schemas.microsoft.com/office/drawing/2014/main" id="{755399BE-1498-44EA-99BE-DFB7039ADC6F}"/>
              </a:ext>
            </a:extLst>
          </p:cNvPr>
          <p:cNvSpPr txBox="1"/>
          <p:nvPr/>
        </p:nvSpPr>
        <p:spPr>
          <a:xfrm>
            <a:off x="27101084" y="15610425"/>
            <a:ext cx="3062637" cy="1384995"/>
          </a:xfrm>
          <a:prstGeom prst="rect">
            <a:avLst/>
          </a:prstGeom>
          <a:noFill/>
        </p:spPr>
        <p:txBody>
          <a:bodyPr wrap="square" rtlCol="0">
            <a:spAutoFit/>
          </a:bodyPr>
          <a:lstStyle/>
          <a:p>
            <a:pPr algn="ctr"/>
            <a:r>
              <a:rPr lang="en-GB" sz="2800" dirty="0"/>
              <a:t>dispersing the NPs in kerosene to obtain a ferrofluid</a:t>
            </a:r>
          </a:p>
        </p:txBody>
      </p:sp>
      <p:sp>
        <p:nvSpPr>
          <p:cNvPr id="54" name="TextBox 53">
            <a:extLst>
              <a:ext uri="{FF2B5EF4-FFF2-40B4-BE49-F238E27FC236}">
                <a16:creationId xmlns:a16="http://schemas.microsoft.com/office/drawing/2014/main" id="{B9B62746-2C51-4E88-BA92-23B15F9E64D6}"/>
              </a:ext>
            </a:extLst>
          </p:cNvPr>
          <p:cNvSpPr txBox="1"/>
          <p:nvPr/>
        </p:nvSpPr>
        <p:spPr>
          <a:xfrm>
            <a:off x="10620353" y="27914435"/>
            <a:ext cx="7279869" cy="3297698"/>
          </a:xfrm>
          <a:prstGeom prst="rect">
            <a:avLst/>
          </a:prstGeom>
          <a:noFill/>
        </p:spPr>
        <p:txBody>
          <a:bodyPr wrap="square" rtlCol="0">
            <a:spAutoFit/>
          </a:bodyPr>
          <a:lstStyle/>
          <a:p>
            <a:pPr algn="ctr">
              <a:lnSpc>
                <a:spcPts val="4200"/>
              </a:lnSpc>
            </a:pPr>
            <a:r>
              <a:rPr lang="en-GB" sz="3200" dirty="0"/>
              <a:t>TEM micrograph of our sample, confirming spherical symmetry of prepared nanoparticles and their size as roughly 10 nm. A degree of aggregation is also evident, which becomes inevitable in such small </a:t>
            </a:r>
            <a:r>
              <a:rPr lang="en-GB" sz="3200" dirty="0" err="1"/>
              <a:t>nanosystems</a:t>
            </a:r>
            <a:endParaRPr lang="en-GB" sz="3200" dirty="0"/>
          </a:p>
        </p:txBody>
      </p:sp>
      <p:sp>
        <p:nvSpPr>
          <p:cNvPr id="58" name="TextBox 57">
            <a:extLst>
              <a:ext uri="{FF2B5EF4-FFF2-40B4-BE49-F238E27FC236}">
                <a16:creationId xmlns:a16="http://schemas.microsoft.com/office/drawing/2014/main" id="{B007B7BD-4DB5-4EA8-9B61-67D38E3EE876}"/>
              </a:ext>
            </a:extLst>
          </p:cNvPr>
          <p:cNvSpPr txBox="1"/>
          <p:nvPr/>
        </p:nvSpPr>
        <p:spPr>
          <a:xfrm>
            <a:off x="18274286" y="27914435"/>
            <a:ext cx="12387784" cy="3297698"/>
          </a:xfrm>
          <a:prstGeom prst="rect">
            <a:avLst/>
          </a:prstGeom>
          <a:noFill/>
        </p:spPr>
        <p:txBody>
          <a:bodyPr wrap="square" rtlCol="0">
            <a:spAutoFit/>
          </a:bodyPr>
          <a:lstStyle/>
          <a:p>
            <a:pPr algn="ctr">
              <a:lnSpc>
                <a:spcPts val="4200"/>
              </a:lnSpc>
            </a:pPr>
            <a:r>
              <a:rPr lang="en-GB" sz="3200" dirty="0"/>
              <a:t>pXRD diffractogram of the sample, displaying peaks characteristic for a crystalline solid in a powder form with visible peak broadening due to small crystallite size. The spectral analysis confirms presence of one phase only with no apparent contamination. Using Scherrer equation, the mean coherent domain size was determined to be 9 nm, while the lattice parameter was calculated to be 8,368 Å.</a:t>
            </a:r>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357</TotalTime>
  <Words>689</Words>
  <Application>Microsoft Office PowerPoint</Application>
  <PresentationFormat>Custom</PresentationFormat>
  <Paragraphs>39</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Motív Office</vt:lpstr>
      <vt:lpstr>Ferrofluids: properties, preparation and their transport engineering applications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Ferrofluids: properties, preparation and their transport engineering applications</dc:title>
  <dc:creator>Katarína Poláčková</dc:creator>
  <cp:lastModifiedBy>𝕒𝕖𝕥𝕣𝕖𝕚𝕒 🖤</cp:lastModifiedBy>
  <cp:revision>38</cp:revision>
  <dcterms:created xsi:type="dcterms:W3CDTF">2024-08-16T05:44:32Z</dcterms:created>
  <dcterms:modified xsi:type="dcterms:W3CDTF">2025-04-15T07:27:10Z</dcterms:modified>
</cp:coreProperties>
</file>