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40"/>
    <p:restoredTop sz="94541"/>
  </p:normalViewPr>
  <p:slideViewPr>
    <p:cSldViewPr snapToGrid="0">
      <p:cViewPr>
        <p:scale>
          <a:sx n="49" d="100"/>
          <a:sy n="49" d="100"/>
        </p:scale>
        <p:origin x="-30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F5641-381D-F649-9347-03DB7AE0574D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19040-47A6-514C-9790-30649A1CABB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2520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219040-47A6-514C-9790-30649A1CABB1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49235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24.4.2025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626402"/>
            <a:ext cx="29764040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l"/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Autonomous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Driving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Systems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24" y="4600706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Daniel Gachulinec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Lucia Madleňáková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l">
              <a:lnSpc>
                <a:spcPct val="100000"/>
              </a:lnSpc>
            </a:pP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108007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Žilina, Univerzitná 8215/1, 01026 Žilina, Slovakia</a:t>
            </a: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194362"/>
              </p:ext>
            </p:extLst>
          </p:nvPr>
        </p:nvGraphicFramePr>
        <p:xfrm>
          <a:off x="1347570" y="7769152"/>
          <a:ext cx="29764038" cy="6067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841448">
                <a:tc gridSpan="3"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226548">
                <a:tc>
                  <a:txBody>
                    <a:bodyPr/>
                    <a:lstStyle/>
                    <a:p>
                      <a:pPr algn="just"/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Autonomous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transportation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(ADS)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undergone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dynamic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evolution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recent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traditional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modular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architectures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encountering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complex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large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language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brings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new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approach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enabling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context-sensitive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explainable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adaptive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decision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sk-SK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Despite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potential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obstacles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as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lack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delays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unpredictability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outputs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These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concerns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stakeholders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as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manufacturers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ADS software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developers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regulators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seeking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balance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innovation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sk-SK" sz="6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aim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thesis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possibilities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ADS at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level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planning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user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risk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analysis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contribute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hybrid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architectures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flexibility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language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robustness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traditional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thereby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confidence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autonomous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transportation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sk-SK" sz="6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238491"/>
              </p:ext>
            </p:extLst>
          </p:nvPr>
        </p:nvGraphicFramePr>
        <p:xfrm>
          <a:off x="1317621" y="13134851"/>
          <a:ext cx="29764038" cy="4972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962853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materials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, 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methods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implementation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4009697">
                <a:tc>
                  <a:txBody>
                    <a:bodyPr/>
                    <a:lstStyle/>
                    <a:p>
                      <a:pPr algn="just"/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research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based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on a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systematic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literature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search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following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PRISMA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methodology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focusing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integration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large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language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models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)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into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autonomous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transport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systems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(ADS).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search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included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45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articles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published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between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2020-2024,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which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26 most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relevant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studies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were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selected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after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thorough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filtering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process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analysis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thematically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divided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into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five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areas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strategic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planning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multimodal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perception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human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-LLM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interaction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risk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prediction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technical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limits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real-time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deployment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Data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were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extracted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synthesized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to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identify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benefits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challenges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research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gaps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Based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methodology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recommendations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future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development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secure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scalable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hybrid ADS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architectures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were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proposed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endParaRPr lang="sk-SK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602078"/>
              </p:ext>
            </p:extLst>
          </p:nvPr>
        </p:nvGraphicFramePr>
        <p:xfrm>
          <a:off x="1347570" y="18107401"/>
          <a:ext cx="29764038" cy="12421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815599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results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639865">
                <a:tc>
                  <a:txBody>
                    <a:bodyPr/>
                    <a:lstStyle/>
                    <a:p>
                      <a:pPr algn="just"/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analysis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26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studies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revealed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five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main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areas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where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large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language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models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) are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fundamentally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changing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autonomous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transport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systems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(ADS).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area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strategic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planning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enable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interpretable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decision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making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using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natural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language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increasing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system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transparency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multimodal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perception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have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been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proven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to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fuse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sensor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language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data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improving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understanding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dynamic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traffic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scenarios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Human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interaction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achieves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higher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personalization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due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to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ability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to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adapt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to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passengers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'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driving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preferences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safety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models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can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predict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risks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by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combining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physiological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sensory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data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Finally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research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highlights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technical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limitations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low-latency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mainly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due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to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speed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processing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unpredictability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outputs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results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show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potential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practical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deployment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at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level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strategic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driver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support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contextual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navigation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conversational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assistants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vehicle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cabin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Systems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as Talk2Drive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LMDrive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already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enable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natural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voice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interaction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between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human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vehicle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reducing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need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manual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control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Models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as DriveGPT4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demonstrate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ability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to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adapt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driving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behavior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based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scripted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instructions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or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local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rules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without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additional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training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safety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bring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new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capabilities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risk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diagnostics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passenger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stress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detection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real-time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preventive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action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suggestions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These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innovations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show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that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although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LLMs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are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yet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suitable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low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-level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control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their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deployment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strategic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layer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ADS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can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substantially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increase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adaptability,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trustworthiness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safety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autonomous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systems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4015888">
                <a:tc>
                  <a:txBody>
                    <a:bodyPr/>
                    <a:lstStyle/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217945"/>
              </p:ext>
            </p:extLst>
          </p:nvPr>
        </p:nvGraphicFramePr>
        <p:xfrm>
          <a:off x="1317621" y="25079904"/>
          <a:ext cx="29764038" cy="14265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122658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</a:t>
                      </a:r>
                      <a:endParaRPr lang="sk-SK" sz="4500" cap="small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13143300">
                <a:tc>
                  <a:txBody>
                    <a:bodyPr/>
                    <a:lstStyle/>
                    <a:p>
                      <a:pPr algn="just"/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This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study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provides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a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comprehensive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overview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of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the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emerging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role of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Large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Language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Models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(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LLMs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) in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autonomous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driving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systems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(ADS),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focusing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on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their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applications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in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high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-level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decision-making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.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The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findings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confirm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that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LLMs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offer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considerable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advantages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in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strategic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planning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,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multimodal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scene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interpretation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, and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human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interaction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by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enabling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explainable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and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adaptable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decision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flows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.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However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,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current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limitations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in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real-time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processing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, output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reliability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, and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system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validation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still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restrict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their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safe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use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in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low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-level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control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.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The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integration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of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LLMs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can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significantly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enhance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user trust,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system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transparency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, and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customization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in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autonomous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mobility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solutions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. By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shifting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LLMs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into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non-critical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strategic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layers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,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developers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can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benefit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from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their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semantic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reasoning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capabilities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while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maintaining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operational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safety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.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These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findings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pave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the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way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for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hybrid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architectures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where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LLMs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complement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but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do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not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replace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traditional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,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deterministic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control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systems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endParaRPr lang="sk-SK" sz="3200" dirty="0"/>
                    </a:p>
                    <a:p>
                      <a:endParaRPr lang="sk-SK" sz="3200" dirty="0"/>
                    </a:p>
                    <a:p>
                      <a:r>
                        <a:rPr lang="sk-SK" sz="3200" b="1" dirty="0" err="1">
                          <a:solidFill>
                            <a:srgbClr val="002060"/>
                          </a:solidFill>
                        </a:rPr>
                        <a:t>Path</a:t>
                      </a:r>
                      <a:r>
                        <a:rPr lang="sk-SK" sz="3200" b="1" dirty="0">
                          <a:solidFill>
                            <a:srgbClr val="002060"/>
                          </a:solidFill>
                        </a:rPr>
                        <a:t> to </a:t>
                      </a:r>
                      <a:r>
                        <a:rPr lang="sk-SK" sz="3200" b="1" dirty="0" err="1">
                          <a:solidFill>
                            <a:srgbClr val="002060"/>
                          </a:solidFill>
                        </a:rPr>
                        <a:t>Implementation</a:t>
                      </a:r>
                      <a:r>
                        <a:rPr lang="sk-SK" sz="3200" b="1" dirty="0">
                          <a:solidFill>
                            <a:srgbClr val="002060"/>
                          </a:solidFill>
                        </a:rPr>
                        <a:t> &amp; </a:t>
                      </a:r>
                      <a:r>
                        <a:rPr lang="sk-SK" sz="3200" b="1" dirty="0" err="1">
                          <a:solidFill>
                            <a:srgbClr val="002060"/>
                          </a:solidFill>
                        </a:rPr>
                        <a:t>Further</a:t>
                      </a:r>
                      <a:r>
                        <a:rPr lang="sk-SK" sz="3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1" dirty="0" err="1">
                          <a:solidFill>
                            <a:srgbClr val="002060"/>
                          </a:solidFill>
                        </a:rPr>
                        <a:t>Research</a:t>
                      </a:r>
                      <a:endParaRPr lang="sk-SK" sz="3200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sk-SK" sz="3200" i="1" dirty="0" err="1">
                          <a:solidFill>
                            <a:srgbClr val="002060"/>
                          </a:solidFill>
                        </a:rPr>
                        <a:t>For</a:t>
                      </a:r>
                      <a:r>
                        <a:rPr lang="sk-SK" sz="3200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i="1" dirty="0" err="1">
                          <a:solidFill>
                            <a:srgbClr val="002060"/>
                          </a:solidFill>
                        </a:rPr>
                        <a:t>real-world</a:t>
                      </a:r>
                      <a:r>
                        <a:rPr lang="sk-SK" sz="3200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i="1" dirty="0" err="1">
                          <a:solidFill>
                            <a:srgbClr val="002060"/>
                          </a:solidFill>
                        </a:rPr>
                        <a:t>deployment</a:t>
                      </a:r>
                      <a:r>
                        <a:rPr lang="sk-SK" sz="3200" i="1" dirty="0">
                          <a:solidFill>
                            <a:srgbClr val="002060"/>
                          </a:solidFill>
                        </a:rPr>
                        <a:t>, </a:t>
                      </a:r>
                      <a:r>
                        <a:rPr lang="sk-SK" sz="3200" i="1" dirty="0" err="1">
                          <a:solidFill>
                            <a:srgbClr val="002060"/>
                          </a:solidFill>
                        </a:rPr>
                        <a:t>further</a:t>
                      </a:r>
                      <a:r>
                        <a:rPr lang="sk-SK" sz="3200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i="1" dirty="0" err="1">
                          <a:solidFill>
                            <a:srgbClr val="002060"/>
                          </a:solidFill>
                        </a:rPr>
                        <a:t>steps</a:t>
                      </a:r>
                      <a:r>
                        <a:rPr lang="sk-SK" sz="3200" i="1" dirty="0">
                          <a:solidFill>
                            <a:srgbClr val="002060"/>
                          </a:solidFill>
                        </a:rPr>
                        <a:t> are </a:t>
                      </a:r>
                      <a:r>
                        <a:rPr lang="sk-SK" sz="3200" i="1" dirty="0" err="1">
                          <a:solidFill>
                            <a:srgbClr val="002060"/>
                          </a:solidFill>
                        </a:rPr>
                        <a:t>required</a:t>
                      </a:r>
                      <a:r>
                        <a:rPr lang="sk-SK" sz="3200" i="1" dirty="0">
                          <a:solidFill>
                            <a:srgbClr val="002060"/>
                          </a:solidFill>
                        </a:rPr>
                        <a:t>:</a:t>
                      </a:r>
                    </a:p>
                    <a:p>
                      <a:pPr marL="571500" indent="-5715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Real-world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validation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through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large-scale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driving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experiments</a:t>
                      </a:r>
                      <a:endParaRPr lang="sk-SK" sz="3200" b="0" dirty="0">
                        <a:solidFill>
                          <a:srgbClr val="002060"/>
                        </a:solidFill>
                      </a:endParaRPr>
                    </a:p>
                    <a:p>
                      <a:pPr marL="571500" indent="-5715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Standardization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of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language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interfaces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for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consistency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and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safety</a:t>
                      </a:r>
                      <a:endParaRPr lang="sk-SK" sz="3200" b="0" dirty="0">
                        <a:solidFill>
                          <a:srgbClr val="002060"/>
                        </a:solidFill>
                      </a:endParaRPr>
                    </a:p>
                    <a:p>
                      <a:pPr marL="571500" indent="-5715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Advanced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multimodal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fusion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to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align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visual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,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sensor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, and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textual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data</a:t>
                      </a:r>
                      <a:endParaRPr lang="sk-SK" sz="3200" b="0" dirty="0">
                        <a:solidFill>
                          <a:srgbClr val="002060"/>
                        </a:solidFill>
                      </a:endParaRPr>
                    </a:p>
                    <a:p>
                      <a:pPr marL="571500" indent="-5715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Integration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of risk-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aware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reasoning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and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human-centered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b="0" dirty="0" err="1">
                          <a:solidFill>
                            <a:srgbClr val="002060"/>
                          </a:solidFill>
                        </a:rPr>
                        <a:t>safety</a:t>
                      </a:r>
                      <a:r>
                        <a:rPr lang="sk-SK" sz="3200" b="0" dirty="0">
                          <a:solidFill>
                            <a:srgbClr val="002060"/>
                          </a:solidFill>
                        </a:rPr>
                        <a:t> feedback</a:t>
                      </a:r>
                    </a:p>
                    <a:p>
                      <a:endParaRPr lang="sk-SK" sz="3600" dirty="0"/>
                    </a:p>
                    <a:p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8677"/>
              </p:ext>
            </p:extLst>
          </p:nvPr>
        </p:nvGraphicFramePr>
        <p:xfrm>
          <a:off x="1347570" y="39345862"/>
          <a:ext cx="29764038" cy="3157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26146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213152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This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work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was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supported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by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Slovak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Research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Development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Agency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under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Grant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number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VV-MVP-24-0375: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An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ethical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concept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for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the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use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of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artificial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intelligence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higher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</a:rPr>
                        <a:t>education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</a:rPr>
                        <a:t>.</a:t>
                      </a:r>
                      <a:endParaRPr lang="en-US" sz="3200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sp>
        <p:nvSpPr>
          <p:cNvPr id="16" name="BlokTextu 15">
            <a:extLst>
              <a:ext uri="{FF2B5EF4-FFF2-40B4-BE49-F238E27FC236}">
                <a16:creationId xmlns:a16="http://schemas.microsoft.com/office/drawing/2014/main" id="{6D0233C9-F0E4-DBAF-167A-074A1AF3C47C}"/>
              </a:ext>
            </a:extLst>
          </p:cNvPr>
          <p:cNvSpPr txBox="1"/>
          <p:nvPr/>
        </p:nvSpPr>
        <p:spPr>
          <a:xfrm>
            <a:off x="18788299" y="30115130"/>
            <a:ext cx="10797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 err="1">
                <a:solidFill>
                  <a:srgbClr val="002060"/>
                </a:solidFill>
              </a:rPr>
              <a:t>Relative</a:t>
            </a:r>
            <a:r>
              <a:rPr lang="sk-SK" sz="3200" b="1" dirty="0">
                <a:solidFill>
                  <a:srgbClr val="002060"/>
                </a:solidFill>
              </a:rPr>
              <a:t> </a:t>
            </a:r>
            <a:r>
              <a:rPr lang="sk-SK" sz="3200" b="1" dirty="0" err="1">
                <a:solidFill>
                  <a:srgbClr val="002060"/>
                </a:solidFill>
              </a:rPr>
              <a:t>Benefits</a:t>
            </a:r>
            <a:r>
              <a:rPr lang="sk-SK" sz="3200" b="1" dirty="0">
                <a:solidFill>
                  <a:srgbClr val="002060"/>
                </a:solidFill>
              </a:rPr>
              <a:t> of </a:t>
            </a:r>
            <a:r>
              <a:rPr lang="sk-SK" sz="3200" b="1" dirty="0" err="1">
                <a:solidFill>
                  <a:srgbClr val="002060"/>
                </a:solidFill>
              </a:rPr>
              <a:t>LLMs</a:t>
            </a:r>
            <a:r>
              <a:rPr lang="sk-SK" sz="3200" b="1" dirty="0">
                <a:solidFill>
                  <a:srgbClr val="002060"/>
                </a:solidFill>
              </a:rPr>
              <a:t> in </a:t>
            </a:r>
            <a:r>
              <a:rPr lang="sk-SK" sz="3200" b="1" dirty="0" err="1">
                <a:solidFill>
                  <a:srgbClr val="002060"/>
                </a:solidFill>
              </a:rPr>
              <a:t>Autonomous</a:t>
            </a:r>
            <a:r>
              <a:rPr lang="sk-SK" sz="3200" b="1" dirty="0">
                <a:solidFill>
                  <a:srgbClr val="002060"/>
                </a:solidFill>
              </a:rPr>
              <a:t> </a:t>
            </a:r>
            <a:r>
              <a:rPr lang="sk-SK" sz="3200" b="1" dirty="0" err="1">
                <a:solidFill>
                  <a:srgbClr val="002060"/>
                </a:solidFill>
              </a:rPr>
              <a:t>Driving</a:t>
            </a:r>
            <a:r>
              <a:rPr lang="sk-SK" sz="3200" b="1" dirty="0">
                <a:solidFill>
                  <a:srgbClr val="002060"/>
                </a:solidFill>
              </a:rPr>
              <a:t> Systems</a:t>
            </a:r>
          </a:p>
        </p:txBody>
      </p:sp>
      <p:pic>
        <p:nvPicPr>
          <p:cNvPr id="23" name="Obrázok 22" descr="Obrázok, na ktorom je kruh, diagram, mapa, astronómia&#10;&#10;Automaticky generovaný popis">
            <a:extLst>
              <a:ext uri="{FF2B5EF4-FFF2-40B4-BE49-F238E27FC236}">
                <a16:creationId xmlns:a16="http://schemas.microsoft.com/office/drawing/2014/main" id="{0D2C4545-E730-1B24-3195-354BF9B91C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2051" y="30869211"/>
            <a:ext cx="9629637" cy="785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10308</TotalTime>
  <Words>815</Words>
  <Application>Microsoft Macintosh PowerPoint</Application>
  <PresentationFormat>Vlastná</PresentationFormat>
  <Paragraphs>29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Using Large Language Models in Autonomous Driving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STUD - Daniel Gachulinec</cp:lastModifiedBy>
  <cp:revision>4</cp:revision>
  <dcterms:created xsi:type="dcterms:W3CDTF">2024-08-16T05:44:32Z</dcterms:created>
  <dcterms:modified xsi:type="dcterms:W3CDTF">2025-04-24T20:05:21Z</dcterms:modified>
</cp:coreProperties>
</file>