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37" autoAdjust="0"/>
    <p:restoredTop sz="94660"/>
  </p:normalViewPr>
  <p:slideViewPr>
    <p:cSldViewPr snapToGrid="0">
      <p:cViewPr>
        <p:scale>
          <a:sx n="25" d="100"/>
          <a:sy n="25" d="100"/>
        </p:scale>
        <p:origin x="4256" y="12"/>
      </p:cViewPr>
      <p:guideLst/>
    </p:cSldViewPr>
  </p:slideViewPr>
  <p:notesTextViewPr>
    <p:cViewPr>
      <p:scale>
        <a:sx n="125" d="100"/>
        <a:sy n="125" d="100"/>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Physics-Informed Neural Network for 2D Steady Seepage</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Filip Cigáň</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Martina Buková</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Tomáš Bukový</a:t>
            </a:r>
            <a:r>
              <a:rPr lang="sk-SK" sz="4500" baseline="30000" dirty="0">
                <a:solidFill>
                  <a:srgbClr val="002060"/>
                </a:solidFill>
                <a:latin typeface="Arial" panose="020B0604020202020204" pitchFamily="34" charset="0"/>
                <a:cs typeface="Arial" panose="020B0604020202020204" pitchFamily="34" charset="0"/>
              </a:rPr>
              <a:t>3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US" sz="3600" i="1" dirty="0">
                <a:solidFill>
                  <a:srgbClr val="002060"/>
                </a:solidFill>
                <a:latin typeface="Arial" panose="020B0604020202020204" pitchFamily="34" charset="0"/>
                <a:cs typeface="Arial" panose="020B0604020202020204" pitchFamily="34" charset="0"/>
              </a:rPr>
              <a:t>University of Zilina, Faculty of Civil Engineering, </a:t>
            </a:r>
            <a:r>
              <a:rPr lang="en-US" sz="3600" i="1" dirty="0" err="1">
                <a:solidFill>
                  <a:srgbClr val="002060"/>
                </a:solidFill>
                <a:latin typeface="Arial" panose="020B0604020202020204" pitchFamily="34" charset="0"/>
                <a:cs typeface="Arial" panose="020B0604020202020204" pitchFamily="34" charset="0"/>
              </a:rPr>
              <a:t>Univerzitn</a:t>
            </a:r>
            <a:r>
              <a:rPr lang="sk-SK" sz="3600" i="1" dirty="0">
                <a:solidFill>
                  <a:srgbClr val="002060"/>
                </a:solidFill>
                <a:latin typeface="Arial" panose="020B0604020202020204" pitchFamily="34" charset="0"/>
                <a:cs typeface="Arial" panose="020B0604020202020204" pitchFamily="34" charset="0"/>
              </a:rPr>
              <a:t>á</a:t>
            </a:r>
            <a:r>
              <a:rPr lang="en-US" sz="3600" i="1" dirty="0">
                <a:solidFill>
                  <a:srgbClr val="002060"/>
                </a:solidFill>
                <a:latin typeface="Arial" panose="020B0604020202020204" pitchFamily="34" charset="0"/>
                <a:cs typeface="Arial" panose="020B0604020202020204" pitchFamily="34" charset="0"/>
              </a:rPr>
              <a:t> 8215 /1,</a:t>
            </a:r>
            <a:r>
              <a:rPr lang="sk-SK" sz="3600" i="1" dirty="0">
                <a:solidFill>
                  <a:srgbClr val="002060"/>
                </a:solidFill>
                <a:latin typeface="Arial" panose="020B0604020202020204" pitchFamily="34" charset="0"/>
                <a:cs typeface="Arial" panose="020B0604020202020204" pitchFamily="34" charset="0"/>
              </a:rPr>
              <a:t> </a:t>
            </a:r>
            <a:r>
              <a:rPr lang="en-US" sz="3600" i="1" dirty="0">
                <a:solidFill>
                  <a:srgbClr val="002060"/>
                </a:solidFill>
                <a:latin typeface="Arial" panose="020B0604020202020204" pitchFamily="34" charset="0"/>
                <a:cs typeface="Arial" panose="020B0604020202020204" pitchFamily="34" charset="0"/>
              </a:rPr>
              <a:t>010 26 Zilina, Slovakia</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933811098"/>
              </p:ext>
            </p:extLst>
          </p:nvPr>
        </p:nvGraphicFramePr>
        <p:xfrm>
          <a:off x="1347570" y="7769152"/>
          <a:ext cx="29764038" cy="4763351"/>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ctr"/>
                      <a:r>
                        <a:rPr lang="en-US" sz="3500" dirty="0">
                          <a:solidFill>
                            <a:srgbClr val="002060"/>
                          </a:solidFill>
                          <a:latin typeface="Arial" panose="020B0604020202020204" pitchFamily="34" charset="0"/>
                          <a:cs typeface="Arial" panose="020B0604020202020204" pitchFamily="34" charset="0"/>
                        </a:rPr>
                        <a:t>Physics-informed neural networks represent an innovative approach in computational modeling by embedding mathematical physics directly into neural networks. This method solve complex geotechnical problems by integrating governing equations into the training process</a:t>
                      </a:r>
                      <a:r>
                        <a:rPr lang="sk-SK" sz="3500" dirty="0">
                          <a:solidFill>
                            <a:srgbClr val="002060"/>
                          </a:solidFill>
                          <a:latin typeface="Arial" panose="020B0604020202020204" pitchFamily="34" charset="0"/>
                          <a:cs typeface="Arial" panose="020B0604020202020204" pitchFamily="34" charset="0"/>
                        </a:rPr>
                        <a:t>.</a:t>
                      </a:r>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Traditional numerical methods in geotechnical engineering face challenges with complex, high-dimensional problems and sparse data. PINNs can efficiently incorporate underlying physics without extensive preprocessing.</a:t>
                      </a:r>
                      <a:endParaRPr lang="sk-SK" sz="3500" dirty="0">
                        <a:solidFill>
                          <a:srgbClr val="002060"/>
                        </a:solidFill>
                        <a:latin typeface="Arial" panose="020B0604020202020204" pitchFamily="34" charset="0"/>
                        <a:cs typeface="Arial" panose="020B0604020202020204" pitchFamily="34" charset="0"/>
                      </a:endParaRPr>
                    </a:p>
                    <a:p>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3500" dirty="0">
                          <a:solidFill>
                            <a:srgbClr val="002060"/>
                          </a:solidFill>
                          <a:latin typeface="Arial" panose="020B0604020202020204" pitchFamily="34" charset="0"/>
                          <a:cs typeface="Arial" panose="020B0604020202020204" pitchFamily="34" charset="0"/>
                        </a:rPr>
                        <a:t>We utilize physics-informed neural networks</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(PINNs) to solve 2D steady-state seepage</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problems beneath impermeable structures.</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PINNs can streamline complex computations and</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integrate data efficiently.</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031162902"/>
              </p:ext>
            </p:extLst>
          </p:nvPr>
        </p:nvGraphicFramePr>
        <p:xfrm>
          <a:off x="1317621" y="1266292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925950073"/>
              </p:ext>
            </p:extLst>
          </p:nvPr>
        </p:nvGraphicFramePr>
        <p:xfrm>
          <a:off x="1347570" y="18107401"/>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048123827"/>
              </p:ext>
            </p:extLst>
          </p:nvPr>
        </p:nvGraphicFramePr>
        <p:xfrm>
          <a:off x="1317621" y="30391095"/>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just"/>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algn="just"/>
                      <a:r>
                        <a:rPr lang="en-US" sz="3500" dirty="0">
                          <a:solidFill>
                            <a:srgbClr val="002060"/>
                          </a:solidFill>
                          <a:latin typeface="Arial" panose="020B0604020202020204" pitchFamily="34" charset="0"/>
                          <a:cs typeface="Arial" panose="020B0604020202020204" pitchFamily="34" charset="0"/>
                        </a:rPr>
                        <a:t>In conclusion, the physics-informed neural network demonstrated strong potential for analyzing 2D steady seepage</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beneath a sheet pile wall, matching flow rates computed via approximate methods and approaching the infinite-domain</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solution. Although there was a localized discrepancy in strictly enforcing constant head values at the boundary, the</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overall contour and velocity field reflected the expected seepage paths, confirming that the PINN solution satisfied</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the continuity of flow and captured the essential steady-state </a:t>
                      </a:r>
                      <a:r>
                        <a:rPr lang="en-US" sz="3500" dirty="0" err="1">
                          <a:solidFill>
                            <a:srgbClr val="002060"/>
                          </a:solidFill>
                          <a:latin typeface="Arial" panose="020B0604020202020204" pitchFamily="34" charset="0"/>
                          <a:cs typeface="Arial" panose="020B0604020202020204" pitchFamily="34" charset="0"/>
                        </a:rPr>
                        <a:t>behaviour</a:t>
                      </a:r>
                      <a:r>
                        <a:rPr lang="en-US" sz="3500" dirty="0">
                          <a:solidFill>
                            <a:srgbClr val="002060"/>
                          </a:solidFill>
                          <a:latin typeface="Arial" panose="020B0604020202020204" pitchFamily="34" charset="0"/>
                          <a:cs typeface="Arial" panose="020B0604020202020204" pitchFamily="34" charset="0"/>
                        </a:rPr>
                        <a:t>. The approach carries a higher computational</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burden than classical finite element or finite difference methods, particularly for network training and hyperparameter</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tuning. Nevertheless, its ability to embed governing equations directly into the learning process—alongside flexible</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handling of geometry, automatic differentiation for flux calculations, and straightforward incorporation of measurement</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data—offers a distinct advantage. By avoiding manual mesh generation and relying instead on domain point</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sampling and boundary enforcement via loss terms, PINNs can be especially appealing for problems involving complex</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boundaries, variable materials, or data assimilation in real-world geotechnical investigations. Consequently, despite</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the time investment in training, PINNs can serve as a valuable complement or alternative to traditional numerical</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approaches when mesh complexity, parameter uncertainties, or the need for data-driven modelling become significant</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considerations.</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729736841"/>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500" kern="1200" noProof="1">
                          <a:solidFill>
                            <a:srgbClr val="002060"/>
                          </a:solidFill>
                          <a:latin typeface="Arial"/>
                          <a:ea typeface="+mn-ea"/>
                          <a:cs typeface="Arial"/>
                        </a:rPr>
                        <a:t>This contribution is supported by the Scientific Grant Agency of Slovak Republic (VEGA) No. 1/0752/24 “Research of composite foamed concrete-based panels for applications in traffic construc</a:t>
                      </a:r>
                      <a:r>
                        <a:rPr lang="sk-SK" sz="3500" kern="1200" noProof="1">
                          <a:solidFill>
                            <a:srgbClr val="002060"/>
                          </a:solidFill>
                          <a:latin typeface="Arial"/>
                          <a:ea typeface="+mn-ea"/>
                          <a:cs typeface="Arial"/>
                        </a:rPr>
                        <a:t>tion</a:t>
                      </a:r>
                      <a:r>
                        <a:rPr lang="en-US" sz="3500" kern="1200" noProof="1">
                          <a:solidFill>
                            <a:srgbClr val="002060"/>
                          </a:solidFill>
                          <a:latin typeface="Arial"/>
                          <a:ea typeface="+mn-ea"/>
                          <a:cs typeface="Arial"/>
                        </a:rPr>
                        <a:t>“</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11" name="Obrázok 10" descr="Obrázok, na ktorom je kruh, pestrofarebnosť, snímka obrazovky, svetlo&#10;&#10;Obsah vygenerovaný umelou inteligenciou môže byť nesprávny.">
            <a:extLst>
              <a:ext uri="{FF2B5EF4-FFF2-40B4-BE49-F238E27FC236}">
                <a16:creationId xmlns:a16="http://schemas.microsoft.com/office/drawing/2014/main" id="{EDB9F6C2-9C3C-2227-4A3A-CDF09C649F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63600" y="13653173"/>
            <a:ext cx="4818059" cy="3854448"/>
          </a:xfrm>
          <a:prstGeom prst="rect">
            <a:avLst/>
          </a:prstGeom>
        </p:spPr>
      </p:pic>
      <p:sp>
        <p:nvSpPr>
          <p:cNvPr id="12" name="BlokTextu 11">
            <a:extLst>
              <a:ext uri="{FF2B5EF4-FFF2-40B4-BE49-F238E27FC236}">
                <a16:creationId xmlns:a16="http://schemas.microsoft.com/office/drawing/2014/main" id="{B5682318-7AFC-BF06-9616-58B59A4A0115}"/>
              </a:ext>
            </a:extLst>
          </p:cNvPr>
          <p:cNvSpPr txBox="1"/>
          <p:nvPr/>
        </p:nvSpPr>
        <p:spPr>
          <a:xfrm>
            <a:off x="1317621" y="13653173"/>
            <a:ext cx="24945979" cy="3877985"/>
          </a:xfrm>
          <a:prstGeom prst="rect">
            <a:avLst/>
          </a:prstGeom>
          <a:noFill/>
        </p:spPr>
        <p:txBody>
          <a:bodyPr wrap="square" rtlCol="0">
            <a:spAutoFit/>
          </a:bodyPr>
          <a:lstStyle/>
          <a:p>
            <a:pPr algn="just"/>
            <a:r>
              <a:rPr lang="en-US" sz="3500" dirty="0">
                <a:solidFill>
                  <a:srgbClr val="002060"/>
                </a:solidFill>
                <a:latin typeface="Arial" panose="020B0604020202020204" pitchFamily="34" charset="0"/>
                <a:cs typeface="Arial" panose="020B0604020202020204" pitchFamily="34" charset="0"/>
              </a:rPr>
              <a:t>This study implements a physics-informed neural network (PINN) to model 2D steady-state seepage beneath an impermeable sheet-pile wall. The neural network integrates Laplace’s equation into its architecture, ensuring that governing equations and boundary conditions are embedded into the training process. Utilizing </a:t>
            </a:r>
            <a:r>
              <a:rPr lang="en-US" sz="3500" dirty="0" err="1">
                <a:solidFill>
                  <a:srgbClr val="002060"/>
                </a:solidFill>
                <a:latin typeface="Arial" panose="020B0604020202020204" pitchFamily="34" charset="0"/>
                <a:cs typeface="Arial" panose="020B0604020202020204" pitchFamily="34" charset="0"/>
              </a:rPr>
              <a:t>PyTorch</a:t>
            </a:r>
            <a:r>
              <a:rPr lang="en-US" sz="3500" dirty="0">
                <a:solidFill>
                  <a:srgbClr val="002060"/>
                </a:solidFill>
                <a:latin typeface="Arial" panose="020B0604020202020204" pitchFamily="34" charset="0"/>
                <a:cs typeface="Arial" panose="020B0604020202020204" pitchFamily="34" charset="0"/>
              </a:rPr>
              <a:t> for neural network construction, a fully connected architecture with four hidden layers and 40 neurons each is employed, using hyperbolic tangent activation to capture nonlinearity. The model's loss function combines PDE residuals, Dirichlet, and Neumann losses, with weights adjusted for optimal boundary condition enforcement.</a:t>
            </a:r>
            <a:endParaRPr lang="sk-SK" sz="3500" dirty="0">
              <a:solidFill>
                <a:srgbClr val="002060"/>
              </a:solidFill>
              <a:latin typeface="Arial" panose="020B0604020202020204" pitchFamily="34" charset="0"/>
              <a:cs typeface="Arial" panose="020B0604020202020204" pitchFamily="34" charset="0"/>
            </a:endParaRPr>
          </a:p>
          <a:p>
            <a:pPr algn="just"/>
            <a:endParaRPr lang="sk-SK" dirty="0">
              <a:solidFill>
                <a:srgbClr val="002060"/>
              </a:solidFill>
              <a:latin typeface="Arial" panose="020B0604020202020204" pitchFamily="34" charset="0"/>
              <a:cs typeface="Arial" panose="020B0604020202020204" pitchFamily="34" charset="0"/>
            </a:endParaRPr>
          </a:p>
          <a:p>
            <a:pPr algn="just"/>
            <a:endParaRPr lang="en-GB" dirty="0"/>
          </a:p>
        </p:txBody>
      </p:sp>
      <p:pic>
        <p:nvPicPr>
          <p:cNvPr id="14" name="Obrázok 13" descr="Obrázok, na ktorom je text, diagram, rad, vývoj&#10;&#10;Obsah vygenerovaný umelou inteligenciou môže byť nesprávny.">
            <a:extLst>
              <a:ext uri="{FF2B5EF4-FFF2-40B4-BE49-F238E27FC236}">
                <a16:creationId xmlns:a16="http://schemas.microsoft.com/office/drawing/2014/main" id="{3B7462FC-920C-BE2A-5EC0-523D43F8D3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495928" y="25769923"/>
            <a:ext cx="6615680" cy="4597634"/>
          </a:xfrm>
          <a:prstGeom prst="rect">
            <a:avLst/>
          </a:prstGeom>
        </p:spPr>
      </p:pic>
      <p:pic>
        <p:nvPicPr>
          <p:cNvPr id="16" name="Obrázok 15">
            <a:extLst>
              <a:ext uri="{FF2B5EF4-FFF2-40B4-BE49-F238E27FC236}">
                <a16:creationId xmlns:a16="http://schemas.microsoft.com/office/drawing/2014/main" id="{B4326580-8D9A-414F-EA15-79F4F0D0F7B1}"/>
              </a:ext>
            </a:extLst>
          </p:cNvPr>
          <p:cNvPicPr>
            <a:picLocks noChangeAspect="1"/>
          </p:cNvPicPr>
          <p:nvPr/>
        </p:nvPicPr>
        <p:blipFill>
          <a:blip r:embed="rId6"/>
          <a:stretch>
            <a:fillRect/>
          </a:stretch>
        </p:blipFill>
        <p:spPr>
          <a:xfrm>
            <a:off x="26685431" y="18867625"/>
            <a:ext cx="4426177" cy="4597636"/>
          </a:xfrm>
          <a:prstGeom prst="rect">
            <a:avLst/>
          </a:prstGeom>
        </p:spPr>
      </p:pic>
      <p:pic>
        <p:nvPicPr>
          <p:cNvPr id="23" name="Obrázok 22">
            <a:extLst>
              <a:ext uri="{FF2B5EF4-FFF2-40B4-BE49-F238E27FC236}">
                <a16:creationId xmlns:a16="http://schemas.microsoft.com/office/drawing/2014/main" id="{6F009E2E-6416-6BD1-F5A7-0B4524BA14CF}"/>
              </a:ext>
            </a:extLst>
          </p:cNvPr>
          <p:cNvPicPr>
            <a:picLocks noChangeAspect="1"/>
          </p:cNvPicPr>
          <p:nvPr/>
        </p:nvPicPr>
        <p:blipFill>
          <a:blip r:embed="rId7"/>
          <a:stretch>
            <a:fillRect/>
          </a:stretch>
        </p:blipFill>
        <p:spPr>
          <a:xfrm>
            <a:off x="1359279" y="21662309"/>
            <a:ext cx="5446094" cy="4597635"/>
          </a:xfrm>
          <a:prstGeom prst="rect">
            <a:avLst/>
          </a:prstGeom>
        </p:spPr>
      </p:pic>
      <p:sp>
        <p:nvSpPr>
          <p:cNvPr id="24" name="BlokTextu 23">
            <a:extLst>
              <a:ext uri="{FF2B5EF4-FFF2-40B4-BE49-F238E27FC236}">
                <a16:creationId xmlns:a16="http://schemas.microsoft.com/office/drawing/2014/main" id="{99429681-7914-5CA2-7624-9D2461C2DEC9}"/>
              </a:ext>
            </a:extLst>
          </p:cNvPr>
          <p:cNvSpPr txBox="1"/>
          <p:nvPr/>
        </p:nvSpPr>
        <p:spPr>
          <a:xfrm>
            <a:off x="1347570" y="26344360"/>
            <a:ext cx="22630029" cy="4139595"/>
          </a:xfrm>
          <a:prstGeom prst="rect">
            <a:avLst/>
          </a:prstGeom>
          <a:noFill/>
        </p:spPr>
        <p:txBody>
          <a:bodyPr wrap="square" rtlCol="0">
            <a:spAutoFit/>
          </a:bodyPr>
          <a:lstStyle/>
          <a:p>
            <a:pPr algn="just"/>
            <a:r>
              <a:rPr lang="sk-SK" sz="3500" b="1" dirty="0" err="1">
                <a:solidFill>
                  <a:srgbClr val="002060"/>
                </a:solidFill>
                <a:latin typeface="Arial"/>
                <a:cs typeface="Arial"/>
              </a:rPr>
              <a:t>Implementation</a:t>
            </a:r>
            <a:r>
              <a:rPr lang="sk-SK" sz="3500" b="1" dirty="0">
                <a:solidFill>
                  <a:srgbClr val="002060"/>
                </a:solidFill>
                <a:latin typeface="Arial"/>
                <a:cs typeface="Arial"/>
              </a:rPr>
              <a:t> </a:t>
            </a:r>
            <a:r>
              <a:rPr lang="sk-SK" sz="3500" b="1" dirty="0" err="1">
                <a:solidFill>
                  <a:srgbClr val="002060"/>
                </a:solidFill>
                <a:latin typeface="Arial"/>
                <a:cs typeface="Arial"/>
              </a:rPr>
              <a:t>details</a:t>
            </a:r>
            <a:endParaRPr lang="sk-SK" sz="3500" b="1" dirty="0">
              <a:solidFill>
                <a:srgbClr val="002060"/>
              </a:solidFill>
              <a:latin typeface="Arial"/>
              <a:cs typeface="Arial"/>
            </a:endParaRPr>
          </a:p>
          <a:p>
            <a:pPr marL="285750" indent="-285750" algn="just">
              <a:buFont typeface="Arial" panose="020B0604020202020204" pitchFamily="34" charset="0"/>
              <a:buChar char="•"/>
            </a:pPr>
            <a:r>
              <a:rPr lang="en-US" sz="3500" dirty="0">
                <a:solidFill>
                  <a:srgbClr val="002060"/>
                </a:solidFill>
                <a:latin typeface="Arial"/>
                <a:cs typeface="Arial"/>
              </a:rPr>
              <a:t>Network Construction:</a:t>
            </a:r>
            <a:r>
              <a:rPr lang="sk-SK" sz="3500" dirty="0">
                <a:solidFill>
                  <a:srgbClr val="002060"/>
                </a:solidFill>
                <a:latin typeface="Arial"/>
                <a:cs typeface="Arial"/>
              </a:rPr>
              <a:t> </a:t>
            </a:r>
            <a:r>
              <a:rPr lang="en-US" sz="3500" dirty="0">
                <a:solidFill>
                  <a:srgbClr val="002060"/>
                </a:solidFill>
                <a:latin typeface="Arial"/>
                <a:cs typeface="Arial"/>
              </a:rPr>
              <a:t>The network is initialized with user-defined hidden layers and neurons. </a:t>
            </a:r>
            <a:endParaRPr lang="sk-SK" sz="3500" dirty="0">
              <a:solidFill>
                <a:srgbClr val="002060"/>
              </a:solidFill>
              <a:latin typeface="Arial"/>
              <a:cs typeface="Arial"/>
            </a:endParaRPr>
          </a:p>
          <a:p>
            <a:pPr marL="285750" indent="-285750" algn="just">
              <a:buFont typeface="Arial" panose="020B0604020202020204" pitchFamily="34" charset="0"/>
              <a:buChar char="•"/>
            </a:pPr>
            <a:r>
              <a:rPr lang="sk-SK" sz="3500" dirty="0" err="1">
                <a:solidFill>
                  <a:srgbClr val="002060"/>
                </a:solidFill>
                <a:latin typeface="Arial"/>
                <a:cs typeface="Arial"/>
              </a:rPr>
              <a:t>Loss</a:t>
            </a:r>
            <a:r>
              <a:rPr lang="sk-SK" sz="3500" dirty="0">
                <a:solidFill>
                  <a:srgbClr val="002060"/>
                </a:solidFill>
                <a:latin typeface="Arial"/>
                <a:cs typeface="Arial"/>
              </a:rPr>
              <a:t> </a:t>
            </a:r>
            <a:r>
              <a:rPr lang="sk-SK" sz="3500" dirty="0" err="1">
                <a:solidFill>
                  <a:srgbClr val="002060"/>
                </a:solidFill>
                <a:latin typeface="Arial"/>
                <a:cs typeface="Arial"/>
              </a:rPr>
              <a:t>Evaluation</a:t>
            </a:r>
            <a:r>
              <a:rPr lang="sk-SK" sz="3500" dirty="0">
                <a:solidFill>
                  <a:srgbClr val="002060"/>
                </a:solidFill>
                <a:latin typeface="Arial"/>
                <a:cs typeface="Arial"/>
              </a:rPr>
              <a:t>: </a:t>
            </a:r>
            <a:r>
              <a:rPr lang="en-US" sz="3500" dirty="0">
                <a:solidFill>
                  <a:srgbClr val="002060"/>
                </a:solidFill>
                <a:latin typeface="Arial"/>
                <a:cs typeface="Arial"/>
              </a:rPr>
              <a:t>Calculate Laplacian and compute residuals for boundary conditions.</a:t>
            </a:r>
            <a:endParaRPr lang="sk-SK" sz="3500" dirty="0">
              <a:solidFill>
                <a:srgbClr val="002060"/>
              </a:solidFill>
              <a:latin typeface="Arial"/>
              <a:cs typeface="Arial"/>
            </a:endParaRPr>
          </a:p>
          <a:p>
            <a:pPr marL="285750" indent="-285750" algn="just">
              <a:buFont typeface="Arial" panose="020B0604020202020204" pitchFamily="34" charset="0"/>
              <a:buChar char="•"/>
            </a:pPr>
            <a:r>
              <a:rPr lang="en-US" sz="3500" dirty="0">
                <a:solidFill>
                  <a:srgbClr val="002060"/>
                </a:solidFill>
                <a:latin typeface="Arial"/>
                <a:cs typeface="Arial"/>
              </a:rPr>
              <a:t>Backpropagation:</a:t>
            </a:r>
            <a:r>
              <a:rPr lang="sk-SK" sz="3500" dirty="0">
                <a:solidFill>
                  <a:srgbClr val="002060"/>
                </a:solidFill>
                <a:latin typeface="Arial"/>
                <a:cs typeface="Arial"/>
              </a:rPr>
              <a:t> </a:t>
            </a:r>
            <a:r>
              <a:rPr lang="en-US" sz="3500" dirty="0">
                <a:solidFill>
                  <a:srgbClr val="002060"/>
                </a:solidFill>
                <a:latin typeface="Arial"/>
                <a:cs typeface="Arial"/>
              </a:rPr>
              <a:t>Automatic differentiation computes gradients of total loss.</a:t>
            </a:r>
            <a:endParaRPr lang="sk-SK" sz="3500" dirty="0">
              <a:solidFill>
                <a:srgbClr val="002060"/>
              </a:solidFill>
              <a:latin typeface="Arial"/>
              <a:cs typeface="Arial"/>
            </a:endParaRPr>
          </a:p>
          <a:p>
            <a:pPr marL="285750" indent="-285750" algn="just">
              <a:buFont typeface="Arial" panose="020B0604020202020204" pitchFamily="34" charset="0"/>
              <a:buChar char="•"/>
            </a:pPr>
            <a:r>
              <a:rPr lang="en-US" sz="3500" dirty="0">
                <a:solidFill>
                  <a:srgbClr val="002060"/>
                </a:solidFill>
                <a:latin typeface="Arial"/>
                <a:cs typeface="Arial"/>
              </a:rPr>
              <a:t>Parameter Updates:</a:t>
            </a:r>
            <a:r>
              <a:rPr lang="sk-SK" sz="3500" dirty="0">
                <a:solidFill>
                  <a:srgbClr val="002060"/>
                </a:solidFill>
                <a:latin typeface="Arial"/>
                <a:cs typeface="Arial"/>
              </a:rPr>
              <a:t> </a:t>
            </a:r>
            <a:r>
              <a:rPr lang="en-US" sz="3500" dirty="0">
                <a:solidFill>
                  <a:srgbClr val="002060"/>
                </a:solidFill>
                <a:latin typeface="Arial"/>
                <a:cs typeface="Arial"/>
              </a:rPr>
              <a:t>Adam optimizer adjusts weights and biases.</a:t>
            </a:r>
            <a:endParaRPr lang="sk-SK" sz="3500" dirty="0">
              <a:solidFill>
                <a:srgbClr val="002060"/>
              </a:solidFill>
              <a:latin typeface="Arial"/>
              <a:cs typeface="Arial"/>
            </a:endParaRPr>
          </a:p>
          <a:p>
            <a:pPr marL="285750" indent="-285750" algn="just">
              <a:buFont typeface="Arial" panose="020B0604020202020204" pitchFamily="34" charset="0"/>
              <a:buChar char="•"/>
            </a:pPr>
            <a:r>
              <a:rPr lang="en-US" sz="3500" dirty="0">
                <a:solidFill>
                  <a:srgbClr val="002060"/>
                </a:solidFill>
                <a:latin typeface="Arial"/>
                <a:cs typeface="Arial"/>
              </a:rPr>
              <a:t>Resampling:</a:t>
            </a:r>
            <a:r>
              <a:rPr lang="sk-SK" sz="3500" dirty="0">
                <a:solidFill>
                  <a:srgbClr val="002060"/>
                </a:solidFill>
                <a:latin typeface="Arial"/>
                <a:cs typeface="Arial"/>
              </a:rPr>
              <a:t> </a:t>
            </a:r>
            <a:r>
              <a:rPr lang="en-US" sz="3500" dirty="0">
                <a:solidFill>
                  <a:srgbClr val="002060"/>
                </a:solidFill>
                <a:latin typeface="Arial"/>
                <a:cs typeface="Arial"/>
              </a:rPr>
              <a:t>New domain and boundary points are generated periodically.</a:t>
            </a:r>
            <a:endParaRPr lang="sk-SK" sz="3500" dirty="0">
              <a:solidFill>
                <a:srgbClr val="002060"/>
              </a:solidFill>
              <a:latin typeface="Arial"/>
              <a:cs typeface="Arial"/>
            </a:endParaRPr>
          </a:p>
          <a:p>
            <a:pPr marL="285750" indent="-285750" algn="just">
              <a:buFont typeface="Arial" panose="020B0604020202020204" pitchFamily="34" charset="0"/>
              <a:buChar char="•"/>
            </a:pPr>
            <a:r>
              <a:rPr lang="en-US" sz="3500" dirty="0">
                <a:solidFill>
                  <a:srgbClr val="002060"/>
                </a:solidFill>
                <a:latin typeface="Arial"/>
                <a:cs typeface="Arial"/>
              </a:rPr>
              <a:t>Model Saving and Post-Processing:</a:t>
            </a:r>
            <a:r>
              <a:rPr lang="sk-SK" sz="3500" dirty="0">
                <a:solidFill>
                  <a:srgbClr val="002060"/>
                </a:solidFill>
                <a:latin typeface="Arial"/>
                <a:cs typeface="Arial"/>
              </a:rPr>
              <a:t> </a:t>
            </a:r>
            <a:r>
              <a:rPr lang="en-US" sz="3500" dirty="0">
                <a:solidFill>
                  <a:srgbClr val="002060"/>
                </a:solidFill>
                <a:latin typeface="Arial"/>
                <a:cs typeface="Arial"/>
              </a:rPr>
              <a:t>Optimized parameters are saved, and results are exported.</a:t>
            </a:r>
            <a:endParaRPr lang="sk-SK" sz="3500" dirty="0">
              <a:solidFill>
                <a:srgbClr val="002060"/>
              </a:solidFill>
              <a:latin typeface="Arial"/>
              <a:cs typeface="Arial"/>
            </a:endParaRPr>
          </a:p>
          <a:p>
            <a:endParaRPr lang="en-GB" dirty="0"/>
          </a:p>
        </p:txBody>
      </p:sp>
      <p:sp>
        <p:nvSpPr>
          <p:cNvPr id="25" name="BlokTextu 24">
            <a:extLst>
              <a:ext uri="{FF2B5EF4-FFF2-40B4-BE49-F238E27FC236}">
                <a16:creationId xmlns:a16="http://schemas.microsoft.com/office/drawing/2014/main" id="{85C5946E-1038-9781-A64B-C53AE873F380}"/>
              </a:ext>
            </a:extLst>
          </p:cNvPr>
          <p:cNvSpPr txBox="1"/>
          <p:nvPr/>
        </p:nvSpPr>
        <p:spPr>
          <a:xfrm>
            <a:off x="1359279" y="18867625"/>
            <a:ext cx="25148696" cy="3062377"/>
          </a:xfrm>
          <a:prstGeom prst="rect">
            <a:avLst/>
          </a:prstGeom>
          <a:noFill/>
        </p:spPr>
        <p:txBody>
          <a:bodyPr wrap="square" rtlCol="0">
            <a:spAutoFit/>
          </a:bodyPr>
          <a:lstStyle/>
          <a:p>
            <a:pPr algn="just"/>
            <a:r>
              <a:rPr lang="en-US" sz="3500" dirty="0">
                <a:solidFill>
                  <a:srgbClr val="002060"/>
                </a:solidFill>
                <a:latin typeface="Arial"/>
                <a:cs typeface="Arial"/>
              </a:rPr>
              <a:t>A physics-informed neural network (PINN) was used to solve the 2D steady seepage problem under a sheet pile</a:t>
            </a:r>
            <a:r>
              <a:rPr lang="sk-SK" sz="3500" dirty="0">
                <a:solidFill>
                  <a:srgbClr val="002060"/>
                </a:solidFill>
                <a:latin typeface="Arial"/>
                <a:cs typeface="Arial"/>
              </a:rPr>
              <a:t> </a:t>
            </a:r>
            <a:r>
              <a:rPr lang="en-US" sz="3500" dirty="0">
                <a:solidFill>
                  <a:srgbClr val="002060"/>
                </a:solidFill>
                <a:latin typeface="Arial"/>
                <a:cs typeface="Arial"/>
              </a:rPr>
              <a:t>wall. By embedding Laplace’s equation and boundary conditions (total head of 50 on one side, zero on the other, and</a:t>
            </a:r>
            <a:r>
              <a:rPr lang="sk-SK" sz="3500" dirty="0">
                <a:solidFill>
                  <a:srgbClr val="002060"/>
                </a:solidFill>
                <a:latin typeface="Arial"/>
                <a:cs typeface="Arial"/>
              </a:rPr>
              <a:t> </a:t>
            </a:r>
            <a:r>
              <a:rPr lang="en-US" sz="3500" dirty="0">
                <a:solidFill>
                  <a:srgbClr val="002060"/>
                </a:solidFill>
                <a:latin typeface="Arial"/>
                <a:cs typeface="Arial"/>
              </a:rPr>
              <a:t>no flow elsewhere) into the network’s loss function, the</a:t>
            </a:r>
            <a:r>
              <a:rPr lang="sk-SK" sz="3500" dirty="0">
                <a:solidFill>
                  <a:srgbClr val="002060"/>
                </a:solidFill>
                <a:latin typeface="Arial"/>
                <a:cs typeface="Arial"/>
              </a:rPr>
              <a:t> P</a:t>
            </a:r>
            <a:r>
              <a:rPr lang="en-US" sz="3500" dirty="0">
                <a:solidFill>
                  <a:srgbClr val="002060"/>
                </a:solidFill>
                <a:latin typeface="Arial"/>
                <a:cs typeface="Arial"/>
              </a:rPr>
              <a:t>INN produced a groundwater head distribution and flow</a:t>
            </a:r>
            <a:r>
              <a:rPr lang="sk-SK" sz="3500" dirty="0">
                <a:solidFill>
                  <a:srgbClr val="002060"/>
                </a:solidFill>
                <a:latin typeface="Arial"/>
                <a:cs typeface="Arial"/>
              </a:rPr>
              <a:t> </a:t>
            </a:r>
            <a:r>
              <a:rPr lang="en-US" sz="3500" dirty="0">
                <a:solidFill>
                  <a:srgbClr val="002060"/>
                </a:solidFill>
                <a:latin typeface="Arial"/>
                <a:cs typeface="Arial"/>
              </a:rPr>
              <a:t>velocity field indicating smooth contours and a quiver pattern consistent with expected</a:t>
            </a:r>
            <a:r>
              <a:rPr lang="sk-SK" sz="3500" dirty="0">
                <a:solidFill>
                  <a:srgbClr val="002060"/>
                </a:solidFill>
                <a:latin typeface="Arial"/>
                <a:cs typeface="Arial"/>
              </a:rPr>
              <a:t> </a:t>
            </a:r>
            <a:r>
              <a:rPr lang="en-US" sz="3500" dirty="0">
                <a:solidFill>
                  <a:srgbClr val="002060"/>
                </a:solidFill>
                <a:latin typeface="Arial"/>
                <a:cs typeface="Arial"/>
              </a:rPr>
              <a:t>seepage</a:t>
            </a:r>
            <a:r>
              <a:rPr lang="sk-SK" sz="3500" dirty="0">
                <a:solidFill>
                  <a:srgbClr val="002060"/>
                </a:solidFill>
                <a:latin typeface="Arial"/>
                <a:cs typeface="Arial"/>
              </a:rPr>
              <a:t> </a:t>
            </a:r>
            <a:r>
              <a:rPr lang="en-US" sz="3500" dirty="0">
                <a:solidFill>
                  <a:srgbClr val="002060"/>
                </a:solidFill>
                <a:latin typeface="Arial"/>
                <a:cs typeface="Arial"/>
              </a:rPr>
              <a:t>paths</a:t>
            </a:r>
            <a:r>
              <a:rPr lang="sk-SK" sz="3500" dirty="0">
                <a:solidFill>
                  <a:srgbClr val="002060"/>
                </a:solidFill>
                <a:latin typeface="Arial"/>
                <a:cs typeface="Arial"/>
              </a:rPr>
              <a:t>. </a:t>
            </a:r>
            <a:r>
              <a:rPr lang="en-US" sz="3500" dirty="0">
                <a:solidFill>
                  <a:srgbClr val="002060"/>
                </a:solidFill>
                <a:latin typeface="Arial"/>
                <a:cs typeface="Arial"/>
              </a:rPr>
              <a:t>The total flow rate 48.6 aligns closely with an approximate method (47.0) and approaches the infinite-domain solution</a:t>
            </a:r>
            <a:r>
              <a:rPr lang="sk-SK" sz="3500" dirty="0">
                <a:solidFill>
                  <a:srgbClr val="002060"/>
                </a:solidFill>
                <a:latin typeface="Arial"/>
                <a:cs typeface="Arial"/>
              </a:rPr>
              <a:t> (50).</a:t>
            </a:r>
          </a:p>
          <a:p>
            <a:endParaRPr lang="en-GB" dirty="0"/>
          </a:p>
        </p:txBody>
      </p:sp>
      <p:sp>
        <p:nvSpPr>
          <p:cNvPr id="26" name="BlokTextu 25">
            <a:extLst>
              <a:ext uri="{FF2B5EF4-FFF2-40B4-BE49-F238E27FC236}">
                <a16:creationId xmlns:a16="http://schemas.microsoft.com/office/drawing/2014/main" id="{B2A7F967-BB37-1825-8676-1DF358B7C790}"/>
              </a:ext>
            </a:extLst>
          </p:cNvPr>
          <p:cNvSpPr txBox="1"/>
          <p:nvPr/>
        </p:nvSpPr>
        <p:spPr>
          <a:xfrm>
            <a:off x="6982829" y="22684655"/>
            <a:ext cx="18760071" cy="2785378"/>
          </a:xfrm>
          <a:prstGeom prst="rect">
            <a:avLst/>
          </a:prstGeom>
          <a:noFill/>
        </p:spPr>
        <p:txBody>
          <a:bodyPr wrap="square" rtlCol="0">
            <a:spAutoFit/>
          </a:bodyPr>
          <a:lstStyle/>
          <a:p>
            <a:pPr algn="just"/>
            <a:r>
              <a:rPr lang="en-US" sz="3500" dirty="0">
                <a:solidFill>
                  <a:srgbClr val="002060"/>
                </a:solidFill>
                <a:latin typeface="Arial"/>
                <a:cs typeface="Arial"/>
              </a:rPr>
              <a:t>A comparison with a 50 × 50 quadratic finite element mesh yielded a maximum relative error of 6.2613 × 10</a:t>
            </a:r>
            <a:r>
              <a:rPr lang="sk-SK" sz="3500" baseline="30000" dirty="0">
                <a:solidFill>
                  <a:srgbClr val="002060"/>
                </a:solidFill>
                <a:latin typeface="Arial"/>
                <a:cs typeface="Arial"/>
              </a:rPr>
              <a:t>-</a:t>
            </a:r>
            <a:r>
              <a:rPr lang="en-US" sz="3500" baseline="30000" dirty="0">
                <a:solidFill>
                  <a:srgbClr val="002060"/>
                </a:solidFill>
                <a:latin typeface="Arial"/>
                <a:cs typeface="Arial"/>
              </a:rPr>
              <a:t>2</a:t>
            </a:r>
            <a:r>
              <a:rPr lang="en-US" sz="3500" dirty="0">
                <a:solidFill>
                  <a:srgbClr val="002060"/>
                </a:solidFill>
                <a:latin typeface="Arial"/>
                <a:cs typeface="Arial"/>
              </a:rPr>
              <a:t>, primarily near the boundary where the head is fixed at 50. This indicates the PINN’s difficulty in strictly</a:t>
            </a:r>
            <a:r>
              <a:rPr lang="sk-SK" sz="3500" dirty="0">
                <a:solidFill>
                  <a:srgbClr val="002060"/>
                </a:solidFill>
                <a:latin typeface="Arial"/>
                <a:cs typeface="Arial"/>
              </a:rPr>
              <a:t> </a:t>
            </a:r>
            <a:r>
              <a:rPr lang="en-US" sz="3500" dirty="0">
                <a:solidFill>
                  <a:srgbClr val="002060"/>
                </a:solidFill>
                <a:latin typeface="Arial"/>
                <a:cs typeface="Arial"/>
              </a:rPr>
              <a:t>enforcing constant Dirichlet conditions. Despite this localized discrepancy, the overall solution satisfied the continuity</a:t>
            </a:r>
            <a:r>
              <a:rPr lang="sk-SK" sz="3500" dirty="0">
                <a:solidFill>
                  <a:srgbClr val="002060"/>
                </a:solidFill>
                <a:latin typeface="Arial"/>
                <a:cs typeface="Arial"/>
              </a:rPr>
              <a:t> </a:t>
            </a:r>
            <a:r>
              <a:rPr lang="en-US" sz="3500" dirty="0">
                <a:solidFill>
                  <a:srgbClr val="002060"/>
                </a:solidFill>
                <a:latin typeface="Arial"/>
                <a:cs typeface="Arial"/>
              </a:rPr>
              <a:t>of flow, confirming steady-state </a:t>
            </a:r>
            <a:r>
              <a:rPr lang="en-US" sz="3500" dirty="0" err="1">
                <a:solidFill>
                  <a:srgbClr val="002060"/>
                </a:solidFill>
                <a:latin typeface="Arial"/>
                <a:cs typeface="Arial"/>
              </a:rPr>
              <a:t>behaviour</a:t>
            </a:r>
            <a:r>
              <a:rPr lang="en-US" sz="3500" dirty="0">
                <a:solidFill>
                  <a:srgbClr val="002060"/>
                </a:solidFill>
                <a:latin typeface="Arial"/>
                <a:cs typeface="Arial"/>
              </a:rPr>
              <a:t>.</a:t>
            </a:r>
            <a:endParaRPr lang="sk-SK" sz="3500" dirty="0">
              <a:solidFill>
                <a:srgbClr val="002060"/>
              </a:solidFill>
              <a:latin typeface="Arial"/>
              <a:cs typeface="Arial"/>
            </a:endParaRP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266</TotalTime>
  <Words>742</Words>
  <Application>Microsoft Office PowerPoint</Application>
  <PresentationFormat>Vlastná</PresentationFormat>
  <Paragraphs>33</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Physics-Informed Neural Network for 2D Steady Seepage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Filip Cigáň</cp:lastModifiedBy>
  <cp:revision>6</cp:revision>
  <dcterms:created xsi:type="dcterms:W3CDTF">2024-08-16T05:44:32Z</dcterms:created>
  <dcterms:modified xsi:type="dcterms:W3CDTF">2025-04-04T11:12:02Z</dcterms:modified>
</cp:coreProperties>
</file>