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32399288" cy="43200638"/>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E2C68"/>
    <a:srgbClr val="3838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redný štýl 2 - zvýrazneni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Stredný štýl 2 - zvýraznenie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862" autoAdjust="0"/>
    <p:restoredTop sz="94660"/>
  </p:normalViewPr>
  <p:slideViewPr>
    <p:cSldViewPr snapToGrid="0">
      <p:cViewPr varScale="1">
        <p:scale>
          <a:sx n="28" d="100"/>
          <a:sy n="28" d="100"/>
        </p:scale>
        <p:origin x="702" y="192"/>
      </p:cViewPr>
      <p:guideLst/>
    </p:cSldViewPr>
  </p:slideViewPr>
  <p:notesTextViewPr>
    <p:cViewPr>
      <p:scale>
        <a:sx n="1" d="1"/>
        <a:sy n="1" d="1"/>
      </p:scale>
      <p:origin x="0" y="0"/>
    </p:cViewPr>
  </p:notesTextViewPr>
  <p:gridSpacing cx="360000" cy="3600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Title 1"/>
          <p:cNvSpPr>
            <a:spLocks noGrp="1"/>
          </p:cNvSpPr>
          <p:nvPr>
            <p:ph type="ctrTitle"/>
          </p:nvPr>
        </p:nvSpPr>
        <p:spPr>
          <a:xfrm>
            <a:off x="2429947" y="7070108"/>
            <a:ext cx="27539395" cy="15040222"/>
          </a:xfrm>
        </p:spPr>
        <p:txBody>
          <a:bodyPr anchor="b"/>
          <a:lstStyle>
            <a:lvl1pPr algn="ctr">
              <a:defRPr sz="21259"/>
            </a:lvl1pPr>
          </a:lstStyle>
          <a:p>
            <a:r>
              <a:rPr lang="sk-SK"/>
              <a:t>Kliknutím upravte štýl predlohy nadpisu</a:t>
            </a:r>
            <a:endParaRPr lang="en-US"/>
          </a:p>
        </p:txBody>
      </p:sp>
      <p:sp>
        <p:nvSpPr>
          <p:cNvPr id="3" name="Subtitle 2"/>
          <p:cNvSpPr>
            <a:spLocks noGrp="1"/>
          </p:cNvSpPr>
          <p:nvPr>
            <p:ph type="subTitle" idx="1"/>
          </p:nvPr>
        </p:nvSpPr>
        <p:spPr>
          <a:xfrm>
            <a:off x="4049911" y="22690338"/>
            <a:ext cx="24299466" cy="10430151"/>
          </a:xfrm>
        </p:spPr>
        <p:txBody>
          <a:bodyPr/>
          <a:lstStyle>
            <a:lvl1pPr marL="0" indent="0" algn="ctr">
              <a:buNone/>
              <a:defRPr sz="8504"/>
            </a:lvl1pPr>
            <a:lvl2pPr marL="1619951" indent="0" algn="ctr">
              <a:buNone/>
              <a:defRPr sz="7086"/>
            </a:lvl2pPr>
            <a:lvl3pPr marL="3239902" indent="0" algn="ctr">
              <a:buNone/>
              <a:defRPr sz="6378"/>
            </a:lvl3pPr>
            <a:lvl4pPr marL="4859853" indent="0" algn="ctr">
              <a:buNone/>
              <a:defRPr sz="5669"/>
            </a:lvl4pPr>
            <a:lvl5pPr marL="6479804" indent="0" algn="ctr">
              <a:buNone/>
              <a:defRPr sz="5669"/>
            </a:lvl5pPr>
            <a:lvl6pPr marL="8099755" indent="0" algn="ctr">
              <a:buNone/>
              <a:defRPr sz="5669"/>
            </a:lvl6pPr>
            <a:lvl7pPr marL="9719706" indent="0" algn="ctr">
              <a:buNone/>
              <a:defRPr sz="5669"/>
            </a:lvl7pPr>
            <a:lvl8pPr marL="11339657" indent="0" algn="ctr">
              <a:buNone/>
              <a:defRPr sz="5669"/>
            </a:lvl8pPr>
            <a:lvl9pPr marL="12959608" indent="0" algn="ctr">
              <a:buNone/>
              <a:defRPr sz="5669"/>
            </a:lvl9pPr>
          </a:lstStyle>
          <a:p>
            <a:r>
              <a:rPr lang="sk-SK"/>
              <a:t>Kliknutím upravte štýl predlohy podnadpisu</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10. 4. 2025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410249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10. 4. 2025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918816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Title 1"/>
          <p:cNvSpPr>
            <a:spLocks noGrp="1"/>
          </p:cNvSpPr>
          <p:nvPr>
            <p:ph type="title"/>
          </p:nvPr>
        </p:nvSpPr>
        <p:spPr>
          <a:xfrm>
            <a:off x="2210578" y="10770172"/>
            <a:ext cx="27944386" cy="17970262"/>
          </a:xfrm>
        </p:spPr>
        <p:txBody>
          <a:bodyPr anchor="b"/>
          <a:lstStyle>
            <a:lvl1pPr>
              <a:defRPr sz="21259"/>
            </a:lvl1pPr>
          </a:lstStyle>
          <a:p>
            <a:r>
              <a:rPr lang="sk-SK"/>
              <a:t>Kliknutím upravte štýl predlohy nadpisu</a:t>
            </a:r>
            <a:endParaRPr lang="en-US"/>
          </a:p>
        </p:txBody>
      </p:sp>
      <p:sp>
        <p:nvSpPr>
          <p:cNvPr id="3" name="Text Placeholder 2"/>
          <p:cNvSpPr>
            <a:spLocks noGrp="1"/>
          </p:cNvSpPr>
          <p:nvPr>
            <p:ph type="body" idx="1"/>
          </p:nvPr>
        </p:nvSpPr>
        <p:spPr>
          <a:xfrm>
            <a:off x="2210578" y="28910440"/>
            <a:ext cx="27944386" cy="9450136"/>
          </a:xfrm>
        </p:spPr>
        <p:txBody>
          <a:bodyPr/>
          <a:lstStyle>
            <a:lvl1pPr marL="0" indent="0">
              <a:buNone/>
              <a:defRPr sz="8504">
                <a:solidFill>
                  <a:schemeClr val="tx1">
                    <a:tint val="82000"/>
                  </a:schemeClr>
                </a:solidFill>
              </a:defRPr>
            </a:lvl1pPr>
            <a:lvl2pPr marL="1619951" indent="0">
              <a:buNone/>
              <a:defRPr sz="7086">
                <a:solidFill>
                  <a:schemeClr val="tx1">
                    <a:tint val="82000"/>
                  </a:schemeClr>
                </a:solidFill>
              </a:defRPr>
            </a:lvl2pPr>
            <a:lvl3pPr marL="3239902" indent="0">
              <a:buNone/>
              <a:defRPr sz="6378">
                <a:solidFill>
                  <a:schemeClr val="tx1">
                    <a:tint val="82000"/>
                  </a:schemeClr>
                </a:solidFill>
              </a:defRPr>
            </a:lvl3pPr>
            <a:lvl4pPr marL="4859853" indent="0">
              <a:buNone/>
              <a:defRPr sz="5669">
                <a:solidFill>
                  <a:schemeClr val="tx1">
                    <a:tint val="82000"/>
                  </a:schemeClr>
                </a:solidFill>
              </a:defRPr>
            </a:lvl4pPr>
            <a:lvl5pPr marL="6479804" indent="0">
              <a:buNone/>
              <a:defRPr sz="5669">
                <a:solidFill>
                  <a:schemeClr val="tx1">
                    <a:tint val="82000"/>
                  </a:schemeClr>
                </a:solidFill>
              </a:defRPr>
            </a:lvl5pPr>
            <a:lvl6pPr marL="8099755" indent="0">
              <a:buNone/>
              <a:defRPr sz="5669">
                <a:solidFill>
                  <a:schemeClr val="tx1">
                    <a:tint val="82000"/>
                  </a:schemeClr>
                </a:solidFill>
              </a:defRPr>
            </a:lvl6pPr>
            <a:lvl7pPr marL="9719706" indent="0">
              <a:buNone/>
              <a:defRPr sz="5669">
                <a:solidFill>
                  <a:schemeClr val="tx1">
                    <a:tint val="82000"/>
                  </a:schemeClr>
                </a:solidFill>
              </a:defRPr>
            </a:lvl7pPr>
            <a:lvl8pPr marL="11339657" indent="0">
              <a:buNone/>
              <a:defRPr sz="5669">
                <a:solidFill>
                  <a:schemeClr val="tx1">
                    <a:tint val="82000"/>
                  </a:schemeClr>
                </a:solidFill>
              </a:defRPr>
            </a:lvl8pPr>
            <a:lvl9pPr marL="12959608" indent="0">
              <a:buNone/>
              <a:defRPr sz="5669">
                <a:solidFill>
                  <a:schemeClr val="tx1">
                    <a:tint val="82000"/>
                  </a:schemeClr>
                </a:solidFill>
              </a:defRPr>
            </a:lvl9pPr>
          </a:lstStyle>
          <a:p>
            <a:pPr lvl="0"/>
            <a:r>
              <a:rPr lang="sk-SK"/>
              <a:t>Kliknite sem a upravte štýly predlohy textu</a:t>
            </a:r>
          </a:p>
        </p:txBody>
      </p:sp>
      <p:sp>
        <p:nvSpPr>
          <p:cNvPr id="4" name="Date Placeholder 3"/>
          <p:cNvSpPr>
            <a:spLocks noGrp="1"/>
          </p:cNvSpPr>
          <p:nvPr>
            <p:ph type="dt" sz="half" idx="10"/>
          </p:nvPr>
        </p:nvSpPr>
        <p:spPr/>
        <p:txBody>
          <a:bodyPr/>
          <a:lstStyle/>
          <a:p>
            <a:fld id="{7EC6A0A9-B58E-422A-8C1E-CF0C4BE9CC97}" type="datetimeFigureOut">
              <a:rPr lang="sk-SK" smtClean="0"/>
              <a:t>10. 4. 2025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0253392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sz="half" idx="1"/>
          </p:nvPr>
        </p:nvSpPr>
        <p:spPr>
          <a:xfrm>
            <a:off x="2227451"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Content Placeholder 3"/>
          <p:cNvSpPr>
            <a:spLocks noGrp="1"/>
          </p:cNvSpPr>
          <p:nvPr>
            <p:ph sz="half" idx="2"/>
          </p:nvPr>
        </p:nvSpPr>
        <p:spPr>
          <a:xfrm>
            <a:off x="16402140"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Date Placeholder 4"/>
          <p:cNvSpPr>
            <a:spLocks noGrp="1"/>
          </p:cNvSpPr>
          <p:nvPr>
            <p:ph type="dt" sz="half" idx="10"/>
          </p:nvPr>
        </p:nvSpPr>
        <p:spPr/>
        <p:txBody>
          <a:bodyPr/>
          <a:lstStyle/>
          <a:p>
            <a:fld id="{7EC6A0A9-B58E-422A-8C1E-CF0C4BE9CC97}" type="datetimeFigureOut">
              <a:rPr lang="sk-SK" smtClean="0"/>
              <a:t>10. 4. 2025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308163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Title 1"/>
          <p:cNvSpPr>
            <a:spLocks noGrp="1"/>
          </p:cNvSpPr>
          <p:nvPr>
            <p:ph type="title"/>
          </p:nvPr>
        </p:nvSpPr>
        <p:spPr>
          <a:xfrm>
            <a:off x="2231671" y="2300044"/>
            <a:ext cx="27944386" cy="8350126"/>
          </a:xfrm>
        </p:spPr>
        <p:txBody>
          <a:bodyPr/>
          <a:lstStyle/>
          <a:p>
            <a:r>
              <a:rPr lang="sk-SK"/>
              <a:t>Kliknutím upravte štýl predlohy nadpisu</a:t>
            </a:r>
            <a:endParaRPr lang="en-US"/>
          </a:p>
        </p:txBody>
      </p:sp>
      <p:sp>
        <p:nvSpPr>
          <p:cNvPr id="3" name="Text Placeholder 2"/>
          <p:cNvSpPr>
            <a:spLocks noGrp="1"/>
          </p:cNvSpPr>
          <p:nvPr>
            <p:ph type="body" idx="1"/>
          </p:nvPr>
        </p:nvSpPr>
        <p:spPr>
          <a:xfrm>
            <a:off x="2231675" y="10590160"/>
            <a:ext cx="13706415"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4" name="Content Placeholder 3"/>
          <p:cNvSpPr>
            <a:spLocks noGrp="1"/>
          </p:cNvSpPr>
          <p:nvPr>
            <p:ph sz="half" idx="2"/>
          </p:nvPr>
        </p:nvSpPr>
        <p:spPr>
          <a:xfrm>
            <a:off x="2231675" y="15780233"/>
            <a:ext cx="13706415"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Text Placeholder 4"/>
          <p:cNvSpPr>
            <a:spLocks noGrp="1"/>
          </p:cNvSpPr>
          <p:nvPr>
            <p:ph type="body" sz="quarter" idx="3"/>
          </p:nvPr>
        </p:nvSpPr>
        <p:spPr>
          <a:xfrm>
            <a:off x="16402142" y="10590160"/>
            <a:ext cx="13773917"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6" name="Content Placeholder 5"/>
          <p:cNvSpPr>
            <a:spLocks noGrp="1"/>
          </p:cNvSpPr>
          <p:nvPr>
            <p:ph sz="quarter" idx="4"/>
          </p:nvPr>
        </p:nvSpPr>
        <p:spPr>
          <a:xfrm>
            <a:off x="16402142" y="15780233"/>
            <a:ext cx="13773917"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7" name="Date Placeholder 6"/>
          <p:cNvSpPr>
            <a:spLocks noGrp="1"/>
          </p:cNvSpPr>
          <p:nvPr>
            <p:ph type="dt" sz="half" idx="10"/>
          </p:nvPr>
        </p:nvSpPr>
        <p:spPr/>
        <p:txBody>
          <a:bodyPr/>
          <a:lstStyle/>
          <a:p>
            <a:fld id="{7EC6A0A9-B58E-422A-8C1E-CF0C4BE9CC97}" type="datetimeFigureOut">
              <a:rPr lang="sk-SK" smtClean="0"/>
              <a:t>10. 4. 2025</a:t>
            </a:fld>
            <a:endParaRPr lang="sk-SK"/>
          </a:p>
        </p:txBody>
      </p:sp>
      <p:sp>
        <p:nvSpPr>
          <p:cNvPr id="8" name="Footer Placeholder 7"/>
          <p:cNvSpPr>
            <a:spLocks noGrp="1"/>
          </p:cNvSpPr>
          <p:nvPr>
            <p:ph type="ftr" sz="quarter" idx="11"/>
          </p:nvPr>
        </p:nvSpPr>
        <p:spPr/>
        <p:txBody>
          <a:bodyPr/>
          <a:lstStyle/>
          <a:p>
            <a:endParaRPr lang="sk-SK"/>
          </a:p>
        </p:txBody>
      </p:sp>
      <p:sp>
        <p:nvSpPr>
          <p:cNvPr id="9" name="Slide Number Placeholder 8"/>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297450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Date Placeholder 2"/>
          <p:cNvSpPr>
            <a:spLocks noGrp="1"/>
          </p:cNvSpPr>
          <p:nvPr>
            <p:ph type="dt" sz="half" idx="10"/>
          </p:nvPr>
        </p:nvSpPr>
        <p:spPr/>
        <p:txBody>
          <a:bodyPr/>
          <a:lstStyle/>
          <a:p>
            <a:fld id="{7EC6A0A9-B58E-422A-8C1E-CF0C4BE9CC97}" type="datetimeFigureOut">
              <a:rPr lang="sk-SK" smtClean="0"/>
              <a:t>10. 4. 2025</a:t>
            </a:fld>
            <a:endParaRPr lang="sk-SK"/>
          </a:p>
        </p:txBody>
      </p:sp>
      <p:sp>
        <p:nvSpPr>
          <p:cNvPr id="4" name="Footer Placeholder 3"/>
          <p:cNvSpPr>
            <a:spLocks noGrp="1"/>
          </p:cNvSpPr>
          <p:nvPr>
            <p:ph type="ftr" sz="quarter" idx="11"/>
          </p:nvPr>
        </p:nvSpPr>
        <p:spPr/>
        <p:txBody>
          <a:bodyPr/>
          <a:lstStyle/>
          <a:p>
            <a:endParaRPr lang="sk-SK"/>
          </a:p>
        </p:txBody>
      </p:sp>
      <p:sp>
        <p:nvSpPr>
          <p:cNvPr id="5" name="Slide Number Placeholder 4"/>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748084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C6A0A9-B58E-422A-8C1E-CF0C4BE9CC97}" type="datetimeFigureOut">
              <a:rPr lang="sk-SK" smtClean="0"/>
              <a:t>10. 4. 2025</a:t>
            </a:fld>
            <a:endParaRPr lang="sk-SK"/>
          </a:p>
        </p:txBody>
      </p:sp>
      <p:sp>
        <p:nvSpPr>
          <p:cNvPr id="3" name="Footer Placeholder 2"/>
          <p:cNvSpPr>
            <a:spLocks noGrp="1"/>
          </p:cNvSpPr>
          <p:nvPr>
            <p:ph type="ftr" sz="quarter" idx="11"/>
          </p:nvPr>
        </p:nvSpPr>
        <p:spPr/>
        <p:txBody>
          <a:bodyPr/>
          <a:lstStyle/>
          <a:p>
            <a:endParaRPr lang="sk-SK"/>
          </a:p>
        </p:txBody>
      </p:sp>
      <p:sp>
        <p:nvSpPr>
          <p:cNvPr id="4" name="Slide Number Placeholder 3"/>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110832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Content Placeholder 2"/>
          <p:cNvSpPr>
            <a:spLocks noGrp="1"/>
          </p:cNvSpPr>
          <p:nvPr>
            <p:ph idx="1"/>
          </p:nvPr>
        </p:nvSpPr>
        <p:spPr>
          <a:xfrm>
            <a:off x="13773917" y="6220102"/>
            <a:ext cx="16402140" cy="30700453"/>
          </a:xfrm>
        </p:spPr>
        <p:txBody>
          <a:bodyPr/>
          <a:lstStyle>
            <a:lvl1pPr>
              <a:defRPr sz="11338"/>
            </a:lvl1pPr>
            <a:lvl2pPr>
              <a:defRPr sz="9921"/>
            </a:lvl2pPr>
            <a:lvl3pPr>
              <a:defRPr sz="8504"/>
            </a:lvl3pPr>
            <a:lvl4pPr>
              <a:defRPr sz="7086"/>
            </a:lvl4pPr>
            <a:lvl5pPr>
              <a:defRPr sz="7086"/>
            </a:lvl5pPr>
            <a:lvl6pPr>
              <a:defRPr sz="7086"/>
            </a:lvl6pPr>
            <a:lvl7pPr>
              <a:defRPr sz="7086"/>
            </a:lvl7pPr>
            <a:lvl8pPr>
              <a:defRPr sz="7086"/>
            </a:lvl8pPr>
            <a:lvl9pPr>
              <a:defRPr sz="7086"/>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10. 4. 2025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97181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Picture Placeholder 2"/>
          <p:cNvSpPr>
            <a:spLocks noGrp="1" noChangeAspect="1"/>
          </p:cNvSpPr>
          <p:nvPr>
            <p:ph type="pic" idx="1"/>
          </p:nvPr>
        </p:nvSpPr>
        <p:spPr>
          <a:xfrm>
            <a:off x="13773917" y="6220102"/>
            <a:ext cx="16402140" cy="30700453"/>
          </a:xfrm>
        </p:spPr>
        <p:txBody>
          <a:bodyPr anchor="t"/>
          <a:lstStyle>
            <a:lvl1pPr marL="0" indent="0">
              <a:buNone/>
              <a:defRPr sz="11338"/>
            </a:lvl1pPr>
            <a:lvl2pPr marL="1619951" indent="0">
              <a:buNone/>
              <a:defRPr sz="9921"/>
            </a:lvl2pPr>
            <a:lvl3pPr marL="3239902" indent="0">
              <a:buNone/>
              <a:defRPr sz="8504"/>
            </a:lvl3pPr>
            <a:lvl4pPr marL="4859853" indent="0">
              <a:buNone/>
              <a:defRPr sz="7086"/>
            </a:lvl4pPr>
            <a:lvl5pPr marL="6479804" indent="0">
              <a:buNone/>
              <a:defRPr sz="7086"/>
            </a:lvl5pPr>
            <a:lvl6pPr marL="8099755" indent="0">
              <a:buNone/>
              <a:defRPr sz="7086"/>
            </a:lvl6pPr>
            <a:lvl7pPr marL="9719706" indent="0">
              <a:buNone/>
              <a:defRPr sz="7086"/>
            </a:lvl7pPr>
            <a:lvl8pPr marL="11339657" indent="0">
              <a:buNone/>
              <a:defRPr sz="7086"/>
            </a:lvl8pPr>
            <a:lvl9pPr marL="12959608" indent="0">
              <a:buNone/>
              <a:defRPr sz="7086"/>
            </a:lvl9pPr>
          </a:lstStyle>
          <a:p>
            <a:r>
              <a:rPr lang="sk-SK"/>
              <a:t>Kliknutím na ikonu pridáte obrázok</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10. 4. 2025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446613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Vertical Text Placeholder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10. 4. 2025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024284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185742" y="2300034"/>
            <a:ext cx="6986096" cy="36610544"/>
          </a:xfrm>
        </p:spPr>
        <p:txBody>
          <a:bodyPr vert="eaVert"/>
          <a:lstStyle/>
          <a:p>
            <a:r>
              <a:rPr lang="sk-SK"/>
              <a:t>Kliknutím upravte štýl predlohy nadpisu</a:t>
            </a:r>
            <a:endParaRPr lang="en-US"/>
          </a:p>
        </p:txBody>
      </p:sp>
      <p:sp>
        <p:nvSpPr>
          <p:cNvPr id="3" name="Vertical Text Placeholder 2"/>
          <p:cNvSpPr>
            <a:spLocks noGrp="1"/>
          </p:cNvSpPr>
          <p:nvPr>
            <p:ph type="body" orient="vert" idx="1"/>
          </p:nvPr>
        </p:nvSpPr>
        <p:spPr>
          <a:xfrm>
            <a:off x="2227453" y="2300034"/>
            <a:ext cx="20553298" cy="36610544"/>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10. 4. 2025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13955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27451" y="2300044"/>
            <a:ext cx="27944386" cy="8350126"/>
          </a:xfrm>
          <a:prstGeom prst="rect">
            <a:avLst/>
          </a:prstGeom>
        </p:spPr>
        <p:txBody>
          <a:bodyPr vert="horz" lIns="91440" tIns="45720" rIns="91440" bIns="45720" rtlCol="0" anchor="ctr">
            <a:normAutofit/>
          </a:bodyPr>
          <a:lstStyle/>
          <a:p>
            <a:r>
              <a:rPr lang="sk-SK"/>
              <a:t>Kliknutím upravte štýl predlohy nadpisu</a:t>
            </a:r>
            <a:endParaRPr lang="en-US"/>
          </a:p>
        </p:txBody>
      </p:sp>
      <p:sp>
        <p:nvSpPr>
          <p:cNvPr id="3" name="Text Placeholder 2"/>
          <p:cNvSpPr>
            <a:spLocks noGrp="1"/>
          </p:cNvSpPr>
          <p:nvPr>
            <p:ph type="body" idx="1"/>
          </p:nvPr>
        </p:nvSpPr>
        <p:spPr>
          <a:xfrm>
            <a:off x="2227451" y="11500170"/>
            <a:ext cx="27944386" cy="27410408"/>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2"/>
          </p:nvPr>
        </p:nvSpPr>
        <p:spPr>
          <a:xfrm>
            <a:off x="2227451" y="40040601"/>
            <a:ext cx="7289840" cy="2300034"/>
          </a:xfrm>
          <a:prstGeom prst="rect">
            <a:avLst/>
          </a:prstGeom>
        </p:spPr>
        <p:txBody>
          <a:bodyPr vert="horz" lIns="91440" tIns="45720" rIns="91440" bIns="45720" rtlCol="0" anchor="ctr"/>
          <a:lstStyle>
            <a:lvl1pPr algn="l">
              <a:defRPr sz="4252">
                <a:solidFill>
                  <a:schemeClr val="tx1">
                    <a:tint val="82000"/>
                  </a:schemeClr>
                </a:solidFill>
              </a:defRPr>
            </a:lvl1pPr>
          </a:lstStyle>
          <a:p>
            <a:fld id="{7EC6A0A9-B58E-422A-8C1E-CF0C4BE9CC97}" type="datetimeFigureOut">
              <a:rPr lang="sk-SK" smtClean="0"/>
              <a:t>10. 4. 2025</a:t>
            </a:fld>
            <a:endParaRPr lang="sk-SK"/>
          </a:p>
        </p:txBody>
      </p:sp>
      <p:sp>
        <p:nvSpPr>
          <p:cNvPr id="5" name="Footer Placeholder 4"/>
          <p:cNvSpPr>
            <a:spLocks noGrp="1"/>
          </p:cNvSpPr>
          <p:nvPr>
            <p:ph type="ftr" sz="quarter" idx="3"/>
          </p:nvPr>
        </p:nvSpPr>
        <p:spPr>
          <a:xfrm>
            <a:off x="10732264" y="40040601"/>
            <a:ext cx="10934760" cy="2300034"/>
          </a:xfrm>
          <a:prstGeom prst="rect">
            <a:avLst/>
          </a:prstGeom>
        </p:spPr>
        <p:txBody>
          <a:bodyPr vert="horz" lIns="91440" tIns="45720" rIns="91440" bIns="45720" rtlCol="0" anchor="ctr"/>
          <a:lstStyle>
            <a:lvl1pPr algn="ctr">
              <a:defRPr sz="4252">
                <a:solidFill>
                  <a:schemeClr val="tx1">
                    <a:tint val="82000"/>
                  </a:schemeClr>
                </a:solidFill>
              </a:defRPr>
            </a:lvl1pPr>
          </a:lstStyle>
          <a:p>
            <a:endParaRPr lang="sk-SK"/>
          </a:p>
        </p:txBody>
      </p:sp>
      <p:sp>
        <p:nvSpPr>
          <p:cNvPr id="6" name="Slide Number Placeholder 5"/>
          <p:cNvSpPr>
            <a:spLocks noGrp="1"/>
          </p:cNvSpPr>
          <p:nvPr>
            <p:ph type="sldNum" sz="quarter" idx="4"/>
          </p:nvPr>
        </p:nvSpPr>
        <p:spPr>
          <a:xfrm>
            <a:off x="22881997" y="40040601"/>
            <a:ext cx="7289840" cy="2300034"/>
          </a:xfrm>
          <a:prstGeom prst="rect">
            <a:avLst/>
          </a:prstGeom>
        </p:spPr>
        <p:txBody>
          <a:bodyPr vert="horz" lIns="91440" tIns="45720" rIns="91440" bIns="45720" rtlCol="0" anchor="ctr"/>
          <a:lstStyle>
            <a:lvl1pPr algn="r">
              <a:defRPr sz="4252">
                <a:solidFill>
                  <a:schemeClr val="tx1">
                    <a:tint val="82000"/>
                  </a:schemeClr>
                </a:solidFill>
              </a:defRPr>
            </a:lvl1pPr>
          </a:lstStyle>
          <a:p>
            <a:fld id="{2CED4D7C-6056-4545-A274-4DE0F549A8B3}" type="slidenum">
              <a:rPr lang="sk-SK" smtClean="0"/>
              <a:t>‹#›</a:t>
            </a:fld>
            <a:endParaRPr lang="sk-SK"/>
          </a:p>
        </p:txBody>
      </p:sp>
    </p:spTree>
    <p:extLst>
      <p:ext uri="{BB962C8B-B14F-4D97-AF65-F5344CB8AC3E}">
        <p14:creationId xmlns:p14="http://schemas.microsoft.com/office/powerpoint/2010/main" val="29579445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39902" rtl="0" eaLnBrk="1" latinLnBrk="0" hangingPunct="1">
        <a:lnSpc>
          <a:spcPct val="90000"/>
        </a:lnSpc>
        <a:spcBef>
          <a:spcPct val="0"/>
        </a:spcBef>
        <a:buNone/>
        <a:defRPr sz="15590" kern="1200">
          <a:solidFill>
            <a:schemeClr val="tx1"/>
          </a:solidFill>
          <a:latin typeface="+mj-lt"/>
          <a:ea typeface="+mj-ea"/>
          <a:cs typeface="+mj-cs"/>
        </a:defRPr>
      </a:lvl1pPr>
    </p:titleStyle>
    <p:bodyStyle>
      <a:lvl1pPr marL="809976" indent="-809976" algn="l" defTabSz="3239902" rtl="0" eaLnBrk="1" latinLnBrk="0" hangingPunct="1">
        <a:lnSpc>
          <a:spcPct val="90000"/>
        </a:lnSpc>
        <a:spcBef>
          <a:spcPts val="3543"/>
        </a:spcBef>
        <a:buFont typeface="Arial" panose="020B0604020202020204" pitchFamily="34" charset="0"/>
        <a:buChar char="•"/>
        <a:defRPr sz="9921" kern="1200">
          <a:solidFill>
            <a:schemeClr val="tx1"/>
          </a:solidFill>
          <a:latin typeface="+mn-lt"/>
          <a:ea typeface="+mn-ea"/>
          <a:cs typeface="+mn-cs"/>
        </a:defRPr>
      </a:lvl1pPr>
      <a:lvl2pPr marL="2429927" indent="-809976" algn="l" defTabSz="3239902" rtl="0" eaLnBrk="1" latinLnBrk="0" hangingPunct="1">
        <a:lnSpc>
          <a:spcPct val="90000"/>
        </a:lnSpc>
        <a:spcBef>
          <a:spcPts val="1772"/>
        </a:spcBef>
        <a:buFont typeface="Arial" panose="020B0604020202020204" pitchFamily="34" charset="0"/>
        <a:buChar char="•"/>
        <a:defRPr sz="8504" kern="1200">
          <a:solidFill>
            <a:schemeClr val="tx1"/>
          </a:solidFill>
          <a:latin typeface="+mn-lt"/>
          <a:ea typeface="+mn-ea"/>
          <a:cs typeface="+mn-cs"/>
        </a:defRPr>
      </a:lvl2pPr>
      <a:lvl3pPr marL="4049878" indent="-809976" algn="l" defTabSz="3239902" rtl="0" eaLnBrk="1" latinLnBrk="0" hangingPunct="1">
        <a:lnSpc>
          <a:spcPct val="90000"/>
        </a:lnSpc>
        <a:spcBef>
          <a:spcPts val="1772"/>
        </a:spcBef>
        <a:buFont typeface="Arial" panose="020B0604020202020204" pitchFamily="34" charset="0"/>
        <a:buChar char="•"/>
        <a:defRPr sz="7086" kern="1200">
          <a:solidFill>
            <a:schemeClr val="tx1"/>
          </a:solidFill>
          <a:latin typeface="+mn-lt"/>
          <a:ea typeface="+mn-ea"/>
          <a:cs typeface="+mn-cs"/>
        </a:defRPr>
      </a:lvl3pPr>
      <a:lvl4pPr marL="5669829"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4pPr>
      <a:lvl5pPr marL="7289780"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5pPr>
      <a:lvl6pPr marL="8909731"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6pPr>
      <a:lvl7pPr marL="10529682"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7pPr>
      <a:lvl8pPr marL="12149633"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8pPr>
      <a:lvl9pPr marL="13769584"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9pPr>
    </p:bodyStyle>
    <p:otherStyle>
      <a:defPPr>
        <a:defRPr lang="en-US"/>
      </a:defPPr>
      <a:lvl1pPr marL="0" algn="l" defTabSz="3239902" rtl="0" eaLnBrk="1" latinLnBrk="0" hangingPunct="1">
        <a:defRPr sz="6378" kern="1200">
          <a:solidFill>
            <a:schemeClr val="tx1"/>
          </a:solidFill>
          <a:latin typeface="+mn-lt"/>
          <a:ea typeface="+mn-ea"/>
          <a:cs typeface="+mn-cs"/>
        </a:defRPr>
      </a:lvl1pPr>
      <a:lvl2pPr marL="1619951" algn="l" defTabSz="3239902" rtl="0" eaLnBrk="1" latinLnBrk="0" hangingPunct="1">
        <a:defRPr sz="6378" kern="1200">
          <a:solidFill>
            <a:schemeClr val="tx1"/>
          </a:solidFill>
          <a:latin typeface="+mn-lt"/>
          <a:ea typeface="+mn-ea"/>
          <a:cs typeface="+mn-cs"/>
        </a:defRPr>
      </a:lvl2pPr>
      <a:lvl3pPr marL="3239902" algn="l" defTabSz="3239902" rtl="0" eaLnBrk="1" latinLnBrk="0" hangingPunct="1">
        <a:defRPr sz="6378" kern="1200">
          <a:solidFill>
            <a:schemeClr val="tx1"/>
          </a:solidFill>
          <a:latin typeface="+mn-lt"/>
          <a:ea typeface="+mn-ea"/>
          <a:cs typeface="+mn-cs"/>
        </a:defRPr>
      </a:lvl3pPr>
      <a:lvl4pPr marL="4859853" algn="l" defTabSz="3239902" rtl="0" eaLnBrk="1" latinLnBrk="0" hangingPunct="1">
        <a:defRPr sz="6378" kern="1200">
          <a:solidFill>
            <a:schemeClr val="tx1"/>
          </a:solidFill>
          <a:latin typeface="+mn-lt"/>
          <a:ea typeface="+mn-ea"/>
          <a:cs typeface="+mn-cs"/>
        </a:defRPr>
      </a:lvl4pPr>
      <a:lvl5pPr marL="6479804" algn="l" defTabSz="3239902" rtl="0" eaLnBrk="1" latinLnBrk="0" hangingPunct="1">
        <a:defRPr sz="6378" kern="1200">
          <a:solidFill>
            <a:schemeClr val="tx1"/>
          </a:solidFill>
          <a:latin typeface="+mn-lt"/>
          <a:ea typeface="+mn-ea"/>
          <a:cs typeface="+mn-cs"/>
        </a:defRPr>
      </a:lvl5pPr>
      <a:lvl6pPr marL="8099755" algn="l" defTabSz="3239902" rtl="0" eaLnBrk="1" latinLnBrk="0" hangingPunct="1">
        <a:defRPr sz="6378" kern="1200">
          <a:solidFill>
            <a:schemeClr val="tx1"/>
          </a:solidFill>
          <a:latin typeface="+mn-lt"/>
          <a:ea typeface="+mn-ea"/>
          <a:cs typeface="+mn-cs"/>
        </a:defRPr>
      </a:lvl6pPr>
      <a:lvl7pPr marL="9719706" algn="l" defTabSz="3239902" rtl="0" eaLnBrk="1" latinLnBrk="0" hangingPunct="1">
        <a:defRPr sz="6378" kern="1200">
          <a:solidFill>
            <a:schemeClr val="tx1"/>
          </a:solidFill>
          <a:latin typeface="+mn-lt"/>
          <a:ea typeface="+mn-ea"/>
          <a:cs typeface="+mn-cs"/>
        </a:defRPr>
      </a:lvl7pPr>
      <a:lvl8pPr marL="11339657" algn="l" defTabSz="3239902" rtl="0" eaLnBrk="1" latinLnBrk="0" hangingPunct="1">
        <a:defRPr sz="6378" kern="1200">
          <a:solidFill>
            <a:schemeClr val="tx1"/>
          </a:solidFill>
          <a:latin typeface="+mn-lt"/>
          <a:ea typeface="+mn-ea"/>
          <a:cs typeface="+mn-cs"/>
        </a:defRPr>
      </a:lvl8pPr>
      <a:lvl9pPr marL="12959608" algn="l" defTabSz="3239902" rtl="0" eaLnBrk="1" latinLnBrk="0"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4485B6B-23BC-231D-64B8-F3879E81DC40}"/>
              </a:ext>
            </a:extLst>
          </p:cNvPr>
          <p:cNvSpPr>
            <a:spLocks noGrp="1"/>
          </p:cNvSpPr>
          <p:nvPr>
            <p:ph type="ctrTitle"/>
          </p:nvPr>
        </p:nvSpPr>
        <p:spPr>
          <a:xfrm>
            <a:off x="1317624" y="3048430"/>
            <a:ext cx="29764040" cy="1831297"/>
          </a:xfrm>
          <a:noFill/>
          <a:ln w="152400">
            <a:noFill/>
          </a:ln>
        </p:spPr>
        <p:style>
          <a:lnRef idx="2">
            <a:schemeClr val="dk1"/>
          </a:lnRef>
          <a:fillRef idx="1">
            <a:schemeClr val="lt1"/>
          </a:fillRef>
          <a:effectRef idx="0">
            <a:schemeClr val="dk1"/>
          </a:effectRef>
          <a:fontRef idx="minor">
            <a:schemeClr val="dk1"/>
          </a:fontRef>
        </p:style>
        <p:txBody>
          <a:bodyPr anchor="ctr">
            <a:normAutofit fontScale="90000"/>
          </a:bodyPr>
          <a:lstStyle/>
          <a:p>
            <a:pPr algn="l"/>
            <a:r>
              <a:rPr lang="en-US" sz="9000" noProof="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Tracking Object and Personnel Positions in Outdoor Industrial Environments Using LoRaWAN Technology</a:t>
            </a:r>
          </a:p>
        </p:txBody>
      </p:sp>
      <p:pic>
        <p:nvPicPr>
          <p:cNvPr id="4" name="Obrázok 3" descr="Obrázok, na ktorom je písmo, grafika, snímka obrazovky, grafický dizajn&#10;&#10;Automaticky generovaný popis">
            <a:extLst>
              <a:ext uri="{FF2B5EF4-FFF2-40B4-BE49-F238E27FC236}">
                <a16:creationId xmlns:a16="http://schemas.microsoft.com/office/drawing/2014/main" id="{DC399250-BA77-3C57-F104-B092F0A545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7624" y="697108"/>
            <a:ext cx="7409657" cy="1583458"/>
          </a:xfrm>
          <a:prstGeom prst="rect">
            <a:avLst/>
          </a:prstGeom>
        </p:spPr>
      </p:pic>
      <p:sp>
        <p:nvSpPr>
          <p:cNvPr id="5" name="Textové pole 2">
            <a:extLst>
              <a:ext uri="{FF2B5EF4-FFF2-40B4-BE49-F238E27FC236}">
                <a16:creationId xmlns:a16="http://schemas.microsoft.com/office/drawing/2014/main" id="{C87177C9-22F4-FEE9-0135-F1B9243ACD9F}"/>
              </a:ext>
            </a:extLst>
          </p:cNvPr>
          <p:cNvSpPr txBox="1">
            <a:spLocks noChangeArrowheads="1"/>
          </p:cNvSpPr>
          <p:nvPr/>
        </p:nvSpPr>
        <p:spPr bwMode="auto">
          <a:xfrm>
            <a:off x="9927946" y="1150714"/>
            <a:ext cx="13828750" cy="1169551"/>
          </a:xfrm>
          <a:prstGeom prst="rect">
            <a:avLst/>
          </a:prstGeom>
          <a:noFill/>
          <a:ln w="9525">
            <a:noFill/>
            <a:miter lim="800000"/>
            <a:headEnd/>
            <a:tailEnd/>
          </a:ln>
        </p:spPr>
        <p:txBody>
          <a:bodyPr rot="0" vert="horz" wrap="square" lIns="91440" tIns="45720" rIns="91440" bIns="45720" anchor="t" anchorCtr="0">
            <a:spAutoFit/>
          </a:bodyPr>
          <a:lstStyle/>
          <a:p>
            <a:pPr algn="ct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TRANSCOM 2025: 16th International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Scientific</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Conference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on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Sustainable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Modern</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and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Safe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Transport</a:t>
            </a:r>
            <a:endParaRPr lang="sk-SK" sz="350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7" name="Nadpis 1">
            <a:extLst>
              <a:ext uri="{FF2B5EF4-FFF2-40B4-BE49-F238E27FC236}">
                <a16:creationId xmlns:a16="http://schemas.microsoft.com/office/drawing/2014/main" id="{20F7CD64-85F1-247D-E70C-3773FAB96CA9}"/>
              </a:ext>
            </a:extLst>
          </p:cNvPr>
          <p:cNvSpPr txBox="1">
            <a:spLocks/>
          </p:cNvSpPr>
          <p:nvPr/>
        </p:nvSpPr>
        <p:spPr>
          <a:xfrm>
            <a:off x="1317624" y="6401487"/>
            <a:ext cx="29764040" cy="1367664"/>
          </a:xfrm>
          <a:prstGeom prst="rect">
            <a:avLst/>
          </a:prstGeom>
          <a:ln>
            <a:noFill/>
          </a:ln>
        </p:spPr>
        <p:style>
          <a:lnRef idx="2">
            <a:schemeClr val="accent5"/>
          </a:lnRef>
          <a:fillRef idx="1">
            <a:schemeClr val="lt1"/>
          </a:fillRef>
          <a:effectRef idx="0">
            <a:schemeClr val="accent5"/>
          </a:effectRef>
          <a:fontRef idx="minor">
            <a:schemeClr val="dk1"/>
          </a:fontRef>
        </p:style>
        <p:txBody>
          <a:bodyPr vert="horz" lIns="91440" tIns="45720" rIns="91440" bIns="45720" numCol="1"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10000"/>
              </a:lnSpc>
            </a:pPr>
            <a:r>
              <a:rPr lang="sk-SK" sz="3600" i="1" dirty="0">
                <a:solidFill>
                  <a:srgbClr val="002060"/>
                </a:solidFill>
                <a:latin typeface="Arial" panose="020B0604020202020204" pitchFamily="34" charset="0"/>
                <a:cs typeface="Arial" panose="020B0604020202020204" pitchFamily="34" charset="0"/>
              </a:rPr>
              <a:t>1 Department of </a:t>
            </a:r>
            <a:r>
              <a:rPr lang="en-US" sz="3600" i="1" dirty="0">
                <a:solidFill>
                  <a:srgbClr val="002060"/>
                </a:solidFill>
                <a:latin typeface="Arial" panose="020B0604020202020204" pitchFamily="34" charset="0"/>
                <a:cs typeface="Arial" panose="020B0604020202020204" pitchFamily="34" charset="0"/>
              </a:rPr>
              <a:t>Control and Information Systems, FEIT, University of Zilina, Univerzitna 8215/1, 01026 Zilina, Slovakia</a:t>
            </a:r>
            <a:endParaRPr lang="sk-SK" sz="3600" i="1" dirty="0">
              <a:solidFill>
                <a:srgbClr val="002060"/>
              </a:solidFill>
              <a:latin typeface="Arial" panose="020B0604020202020204" pitchFamily="34" charset="0"/>
              <a:cs typeface="Arial" panose="020B0604020202020204" pitchFamily="34" charset="0"/>
            </a:endParaRPr>
          </a:p>
        </p:txBody>
      </p:sp>
      <p:graphicFrame>
        <p:nvGraphicFramePr>
          <p:cNvPr id="17" name="Tabuľka 16">
            <a:extLst>
              <a:ext uri="{FF2B5EF4-FFF2-40B4-BE49-F238E27FC236}">
                <a16:creationId xmlns:a16="http://schemas.microsoft.com/office/drawing/2014/main" id="{DF5353FD-5685-A5A2-FD19-A44C8EE41F2C}"/>
              </a:ext>
            </a:extLst>
          </p:cNvPr>
          <p:cNvGraphicFramePr>
            <a:graphicFrameLocks noGrp="1"/>
          </p:cNvGraphicFramePr>
          <p:nvPr>
            <p:extLst>
              <p:ext uri="{D42A27DB-BD31-4B8C-83A1-F6EECF244321}">
                <p14:modId xmlns:p14="http://schemas.microsoft.com/office/powerpoint/2010/main" val="2651387491"/>
              </p:ext>
            </p:extLst>
          </p:nvPr>
        </p:nvGraphicFramePr>
        <p:xfrm>
          <a:off x="1347570" y="7769152"/>
          <a:ext cx="29764038" cy="4433158"/>
        </p:xfrm>
        <a:graphic>
          <a:graphicData uri="http://schemas.openxmlformats.org/drawingml/2006/table">
            <a:tbl>
              <a:tblPr firstRow="1" bandRow="1">
                <a:tableStyleId>{5C22544A-7EE6-4342-B048-85BDC9FD1C3A}</a:tableStyleId>
              </a:tblPr>
              <a:tblGrid>
                <a:gridCol w="9921346">
                  <a:extLst>
                    <a:ext uri="{9D8B030D-6E8A-4147-A177-3AD203B41FA5}">
                      <a16:colId xmlns:a16="http://schemas.microsoft.com/office/drawing/2014/main" val="3004831674"/>
                    </a:ext>
                  </a:extLst>
                </a:gridCol>
                <a:gridCol w="9921346">
                  <a:extLst>
                    <a:ext uri="{9D8B030D-6E8A-4147-A177-3AD203B41FA5}">
                      <a16:colId xmlns:a16="http://schemas.microsoft.com/office/drawing/2014/main" val="1252346389"/>
                    </a:ext>
                  </a:extLst>
                </a:gridCol>
                <a:gridCol w="9921346">
                  <a:extLst>
                    <a:ext uri="{9D8B030D-6E8A-4147-A177-3AD203B41FA5}">
                      <a16:colId xmlns:a16="http://schemas.microsoft.com/office/drawing/2014/main" val="4221354044"/>
                    </a:ext>
                  </a:extLst>
                </a:gridCol>
              </a:tblGrid>
              <a:tr h="1032916">
                <a:tc gridSpan="3">
                  <a:txBody>
                    <a:bodyPr/>
                    <a:lstStyle/>
                    <a:p>
                      <a:pPr algn="ctr"/>
                      <a:r>
                        <a:rPr lang="en-US" sz="4500" cap="small" baseline="0" noProof="0" dirty="0">
                          <a:latin typeface="Arial" panose="020B0604020202020204" pitchFamily="34" charset="0"/>
                          <a:cs typeface="Arial" panose="020B0604020202020204" pitchFamily="34" charset="0"/>
                        </a:rPr>
                        <a:t>Introduction</a:t>
                      </a:r>
                      <a:endParaRPr lang="sk-SK" sz="4500" cap="small" baseline="0" dirty="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endParaRPr lang="sk-SK"/>
                    </a:p>
                  </a:txBody>
                  <a:tcPr/>
                </a:tc>
                <a:tc hMerge="1">
                  <a:txBody>
                    <a:bodyPr/>
                    <a:lstStyle/>
                    <a:p>
                      <a:endParaRPr lang="sk-SK"/>
                    </a:p>
                  </a:txBody>
                  <a:tcPr/>
                </a:tc>
                <a:extLst>
                  <a:ext uri="{0D108BD9-81ED-4DB2-BD59-A6C34878D82A}">
                    <a16:rowId xmlns:a16="http://schemas.microsoft.com/office/drawing/2014/main" val="3482022218"/>
                  </a:ext>
                </a:extLst>
              </a:tr>
              <a:tr h="3400242">
                <a:tc>
                  <a:txBody>
                    <a:bodyPr/>
                    <a:lstStyle/>
                    <a:p>
                      <a:pPr algn="just"/>
                      <a:r>
                        <a:rPr lang="en-US" sz="3500" dirty="0">
                          <a:solidFill>
                            <a:srgbClr val="002060"/>
                          </a:solidFill>
                          <a:latin typeface="Arial" panose="020B0604020202020204" pitchFamily="34" charset="0"/>
                          <a:cs typeface="Arial" panose="020B0604020202020204" pitchFamily="34" charset="0"/>
                        </a:rPr>
                        <a:t>Modern industrial manufacturing is driven by cus-tomization, rapid market dynamics, and the inte-gration of production with logistics through auto-</a:t>
                      </a:r>
                      <a:r>
                        <a:rPr lang="en-US" sz="3500" dirty="0" err="1">
                          <a:solidFill>
                            <a:srgbClr val="002060"/>
                          </a:solidFill>
                          <a:latin typeface="Arial" panose="020B0604020202020204" pitchFamily="34" charset="0"/>
                          <a:cs typeface="Arial" panose="020B0604020202020204" pitchFamily="34" charset="0"/>
                        </a:rPr>
                        <a:t>mation</a:t>
                      </a:r>
                      <a:r>
                        <a:rPr lang="en-US" sz="3500" dirty="0">
                          <a:solidFill>
                            <a:srgbClr val="002060"/>
                          </a:solidFill>
                          <a:latin typeface="Arial" panose="020B0604020202020204" pitchFamily="34" charset="0"/>
                          <a:cs typeface="Arial" panose="020B0604020202020204" pitchFamily="34" charset="0"/>
                        </a:rPr>
                        <a:t> and monitoring. Despite a research focus on production, logistics operations represents up to 95% of total execution time.</a:t>
                      </a:r>
                      <a:endParaRPr lang="sk-SK" sz="3500" dirty="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just" defTabSz="3239902" rtl="0" eaLnBrk="1" fontAlgn="auto" latinLnBrk="0" hangingPunct="1">
                        <a:lnSpc>
                          <a:spcPct val="100000"/>
                        </a:lnSpc>
                        <a:spcBef>
                          <a:spcPts val="0"/>
                        </a:spcBef>
                        <a:spcAft>
                          <a:spcPts val="0"/>
                        </a:spcAft>
                        <a:buClrTx/>
                        <a:buSzTx/>
                        <a:buFontTx/>
                        <a:buNone/>
                        <a:tabLst/>
                        <a:defRPr/>
                      </a:pPr>
                      <a:r>
                        <a:rPr lang="en-US" sz="3500" dirty="0">
                          <a:solidFill>
                            <a:srgbClr val="002060"/>
                          </a:solidFill>
                          <a:latin typeface="Arial" panose="020B0604020202020204" pitchFamily="34" charset="0"/>
                          <a:cs typeface="Arial" panose="020B0604020202020204" pitchFamily="34" charset="0"/>
                        </a:rPr>
                        <a:t>Despite technological progress, real-time logistic monitoring in outdoor environments remains limi-ted by unstable connectivity, energy constraints, and inefficient data transmission, reducing the scalability and effectiveness of current solutions.</a:t>
                      </a:r>
                      <a:endParaRPr lang="sk-SK" sz="3500" dirty="0">
                        <a:solidFill>
                          <a:srgbClr val="002060"/>
                        </a:solidFill>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just"/>
                      <a:r>
                        <a:rPr lang="en-US" sz="3500" dirty="0">
                          <a:solidFill>
                            <a:srgbClr val="002060"/>
                          </a:solidFill>
                          <a:latin typeface="Arial" panose="020B0604020202020204" pitchFamily="34" charset="0"/>
                          <a:cs typeface="Arial" panose="020B0604020202020204" pitchFamily="34" charset="0"/>
                        </a:rPr>
                        <a:t>This paper proposes a scalable monitoring sys-</a:t>
                      </a:r>
                      <a:r>
                        <a:rPr lang="en-US" sz="3500" dirty="0" err="1">
                          <a:solidFill>
                            <a:srgbClr val="002060"/>
                          </a:solidFill>
                          <a:latin typeface="Arial" panose="020B0604020202020204" pitchFamily="34" charset="0"/>
                          <a:cs typeface="Arial" panose="020B0604020202020204" pitchFamily="34" charset="0"/>
                        </a:rPr>
                        <a:t>tem</a:t>
                      </a:r>
                      <a:r>
                        <a:rPr lang="en-US" sz="3500" dirty="0">
                          <a:solidFill>
                            <a:srgbClr val="002060"/>
                          </a:solidFill>
                          <a:latin typeface="Arial" panose="020B0604020202020204" pitchFamily="34" charset="0"/>
                          <a:cs typeface="Arial" panose="020B0604020202020204" pitchFamily="34" charset="0"/>
                        </a:rPr>
                        <a:t> for logistics assets in large outdoor industrial areas, addressing connectivity, energy, and data transmission challenges through LPWAN techno-</a:t>
                      </a:r>
                      <a:r>
                        <a:rPr lang="en-US" sz="3500" dirty="0" err="1">
                          <a:solidFill>
                            <a:srgbClr val="002060"/>
                          </a:solidFill>
                          <a:latin typeface="Arial" panose="020B0604020202020204" pitchFamily="34" charset="0"/>
                          <a:cs typeface="Arial" panose="020B0604020202020204" pitchFamily="34" charset="0"/>
                        </a:rPr>
                        <a:t>logies</a:t>
                      </a:r>
                      <a:r>
                        <a:rPr lang="en-US" sz="3500" dirty="0">
                          <a:solidFill>
                            <a:srgbClr val="002060"/>
                          </a:solidFill>
                          <a:latin typeface="Arial" panose="020B0604020202020204" pitchFamily="34" charset="0"/>
                          <a:cs typeface="Arial" panose="020B0604020202020204" pitchFamily="34" charset="0"/>
                        </a:rPr>
                        <a:t>. The system is designed for future exten-sion to indoor environments objects tracking.</a:t>
                      </a:r>
                      <a:endParaRPr lang="sk-SK" sz="3500" dirty="0">
                        <a:solidFill>
                          <a:srgbClr val="002060"/>
                        </a:solidFill>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graphicFrame>
        <p:nvGraphicFramePr>
          <p:cNvPr id="18" name="Tabuľka 17">
            <a:extLst>
              <a:ext uri="{FF2B5EF4-FFF2-40B4-BE49-F238E27FC236}">
                <a16:creationId xmlns:a16="http://schemas.microsoft.com/office/drawing/2014/main" id="{F44B0654-B2C0-F3DE-3695-CD7C25B59000}"/>
              </a:ext>
            </a:extLst>
          </p:cNvPr>
          <p:cNvGraphicFramePr>
            <a:graphicFrameLocks noGrp="1"/>
          </p:cNvGraphicFramePr>
          <p:nvPr>
            <p:extLst>
              <p:ext uri="{D42A27DB-BD31-4B8C-83A1-F6EECF244321}">
                <p14:modId xmlns:p14="http://schemas.microsoft.com/office/powerpoint/2010/main" val="3654402273"/>
              </p:ext>
            </p:extLst>
          </p:nvPr>
        </p:nvGraphicFramePr>
        <p:xfrm>
          <a:off x="1317621" y="12662926"/>
          <a:ext cx="29691504" cy="4844694"/>
        </p:xfrm>
        <a:graphic>
          <a:graphicData uri="http://schemas.openxmlformats.org/drawingml/2006/table">
            <a:tbl>
              <a:tblPr firstRow="1" bandRow="1">
                <a:tableStyleId>{5C22544A-7EE6-4342-B048-85BDC9FD1C3A}</a:tableStyleId>
              </a:tblPr>
              <a:tblGrid>
                <a:gridCol w="29691504">
                  <a:extLst>
                    <a:ext uri="{9D8B030D-6E8A-4147-A177-3AD203B41FA5}">
                      <a16:colId xmlns:a16="http://schemas.microsoft.com/office/drawing/2014/main" val="3004831674"/>
                    </a:ext>
                  </a:extLst>
                </a:gridCol>
              </a:tblGrid>
              <a:tr h="1006017">
                <a:tc>
                  <a:txBody>
                    <a:bodyPr/>
                    <a:lstStyle/>
                    <a:p>
                      <a:pPr algn="ctr"/>
                      <a:r>
                        <a:rPr lang="en-US" sz="4500" cap="small" baseline="0" noProof="0" dirty="0">
                          <a:latin typeface="Arial"/>
                          <a:cs typeface="Arial"/>
                        </a:rPr>
                        <a:t>materials,  methods &amp; implementation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3838677">
                <a:tc>
                  <a:txBody>
                    <a:bodyPr/>
                    <a:lstStyle/>
                    <a:p>
                      <a:pPr algn="just"/>
                      <a:endParaRPr lang="sk-SK" dirty="0">
                        <a:solidFill>
                          <a:srgbClr val="002060"/>
                        </a:solidFill>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408792212"/>
                  </a:ext>
                </a:extLst>
              </a:tr>
            </a:tbl>
          </a:graphicData>
        </a:graphic>
      </p:graphicFrame>
      <p:graphicFrame>
        <p:nvGraphicFramePr>
          <p:cNvPr id="19" name="Tabuľka 18">
            <a:extLst>
              <a:ext uri="{FF2B5EF4-FFF2-40B4-BE49-F238E27FC236}">
                <a16:creationId xmlns:a16="http://schemas.microsoft.com/office/drawing/2014/main" id="{07FF1C1F-8FAD-4F1C-164D-C2C476E30DE7}"/>
              </a:ext>
            </a:extLst>
          </p:cNvPr>
          <p:cNvGraphicFramePr>
            <a:graphicFrameLocks noGrp="1"/>
          </p:cNvGraphicFramePr>
          <p:nvPr>
            <p:extLst>
              <p:ext uri="{D42A27DB-BD31-4B8C-83A1-F6EECF244321}">
                <p14:modId xmlns:p14="http://schemas.microsoft.com/office/powerpoint/2010/main" val="1087822526"/>
              </p:ext>
            </p:extLst>
          </p:nvPr>
        </p:nvGraphicFramePr>
        <p:xfrm>
          <a:off x="1347570" y="18107401"/>
          <a:ext cx="19359165" cy="17298934"/>
        </p:xfrm>
        <a:graphic>
          <a:graphicData uri="http://schemas.openxmlformats.org/drawingml/2006/table">
            <a:tbl>
              <a:tblPr firstRow="1" bandRow="1">
                <a:tableStyleId>{5C22544A-7EE6-4342-B048-85BDC9FD1C3A}</a:tableStyleId>
              </a:tblPr>
              <a:tblGrid>
                <a:gridCol w="19359165">
                  <a:extLst>
                    <a:ext uri="{9D8B030D-6E8A-4147-A177-3AD203B41FA5}">
                      <a16:colId xmlns:a16="http://schemas.microsoft.com/office/drawing/2014/main" val="3004831674"/>
                    </a:ext>
                  </a:extLst>
                </a:gridCol>
              </a:tblGrid>
              <a:tr h="759187">
                <a:tc>
                  <a:txBody>
                    <a:bodyPr/>
                    <a:lstStyle/>
                    <a:p>
                      <a:pPr algn="ctr"/>
                      <a:r>
                        <a:rPr lang="en-US" sz="4500" cap="small" baseline="0" noProof="0" dirty="0">
                          <a:latin typeface="Arial"/>
                          <a:cs typeface="Arial"/>
                        </a:rPr>
                        <a:t>results</a:t>
                      </a:r>
                      <a:endParaRPr lang="sk-SK" sz="4500" cap="small" baseline="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5762254">
                <a:tc>
                  <a:txBody>
                    <a:bodyPr/>
                    <a:lstStyle/>
                    <a:p>
                      <a:pPr algn="just"/>
                      <a:r>
                        <a:rPr lang="en-US" sz="3500" dirty="0">
                          <a:solidFill>
                            <a:srgbClr val="002060"/>
                          </a:solidFill>
                          <a:latin typeface="Arial"/>
                          <a:cs typeface="Arial"/>
                        </a:rPr>
                        <a:t>The proposed </a:t>
                      </a:r>
                      <a:r>
                        <a:rPr lang="en-US" sz="3500" dirty="0">
                          <a:solidFill>
                            <a:srgbClr val="0E2C68"/>
                          </a:solidFill>
                          <a:latin typeface="Arial" panose="020B0604020202020204" pitchFamily="34" charset="0"/>
                          <a:cs typeface="Arial" panose="020B0604020202020204" pitchFamily="34" charset="0"/>
                        </a:rPr>
                        <a:t>multilayered architecture was successfully deployed, enabling end-to-end data flow from the tracking device to a web-based visualization platform. The system utilized a LoRaWAN-based LPWAN network to transmit real-time location data from the IoTracker3 device to a central server, where the data was processed and displayed through a custom web application (Fig. 1 and Fig. 2). Following deployment, the performance of the system was evaluated through a series of measurements. LoRaWAN network coverage was assessed using the ADEUNIS ARF8124AA device to record signal strength across various indoor and outdoor environments (Fig. 3). Measurements were conducted at multiple locations, including warehouses, production halls, and open spaces. The strongest signal was recorded in Zone 1 (office buildings), while the weakest signal was detected in Zone 5, approximately 6 km from the main industrial site. Within the main campus area, RSSI values ranged from -76 to -64 dBm, and SNR values varied between 9 and 18 </a:t>
                      </a:r>
                      <a:r>
                        <a:rPr lang="en-US" sz="3500" dirty="0" err="1">
                          <a:solidFill>
                            <a:srgbClr val="0E2C68"/>
                          </a:solidFill>
                          <a:latin typeface="Arial" panose="020B0604020202020204" pitchFamily="34" charset="0"/>
                          <a:cs typeface="Arial" panose="020B0604020202020204" pitchFamily="34" charset="0"/>
                        </a:rPr>
                        <a:t>dB.</a:t>
                      </a:r>
                      <a:r>
                        <a:rPr lang="en-US" sz="3500" dirty="0">
                          <a:solidFill>
                            <a:srgbClr val="0E2C68"/>
                          </a:solidFill>
                          <a:latin typeface="Arial" panose="020B0604020202020204" pitchFamily="34" charset="0"/>
                          <a:cs typeface="Arial" panose="020B0604020202020204" pitchFamily="34" charset="0"/>
                        </a:rPr>
                        <a:t> Signal attenuation observed in Zones 2 through 4 was primarily due to the presence of reinforced concrete structures and other industrial interference. In addition to coverage evaluation, the localization precision of the IoTracker3 device was tested. The device was attached to a security guard and configured to transmit GPS data every 10 seconds over a 45-minute period, resulting in 263 data points per trial. The positioning accuracy, assessed using the Mean Absolute Error (MAE) based on GPS and HDOP values, remained consistently between 6 and 7 meters. To validate reliability, this experiment was repeated over three consecutive days under varying environmental conditions.</a:t>
                      </a:r>
                      <a:endParaRPr lang="sk-SK" sz="3500" dirty="0">
                        <a:solidFill>
                          <a:srgbClr val="0E2C68"/>
                        </a:solidFill>
                        <a:latin typeface="Arial" panose="020B0604020202020204" pitchFamily="34" charset="0"/>
                        <a:cs typeface="Arial" panose="020B0604020202020204" pitchFamily="34" charset="0"/>
                      </a:endParaRPr>
                    </a:p>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r h="5762254">
                <a:tc>
                  <a:txBody>
                    <a:bodyPr/>
                    <a:lstStyle/>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515635144"/>
                  </a:ext>
                </a:extLst>
              </a:tr>
            </a:tbl>
          </a:graphicData>
        </a:graphic>
      </p:graphicFrame>
      <p:graphicFrame>
        <p:nvGraphicFramePr>
          <p:cNvPr id="20" name="Tabuľka 19">
            <a:extLst>
              <a:ext uri="{FF2B5EF4-FFF2-40B4-BE49-F238E27FC236}">
                <a16:creationId xmlns:a16="http://schemas.microsoft.com/office/drawing/2014/main" id="{D0F106D9-201F-5D9A-4D9A-2EA92CABBE94}"/>
              </a:ext>
            </a:extLst>
          </p:cNvPr>
          <p:cNvGraphicFramePr>
            <a:graphicFrameLocks noGrp="1"/>
          </p:cNvGraphicFramePr>
          <p:nvPr>
            <p:extLst>
              <p:ext uri="{D42A27DB-BD31-4B8C-83A1-F6EECF244321}">
                <p14:modId xmlns:p14="http://schemas.microsoft.com/office/powerpoint/2010/main" val="2048823557"/>
              </p:ext>
            </p:extLst>
          </p:nvPr>
        </p:nvGraphicFramePr>
        <p:xfrm>
          <a:off x="1317621" y="30391095"/>
          <a:ext cx="19389114" cy="7831460"/>
        </p:xfrm>
        <a:graphic>
          <a:graphicData uri="http://schemas.openxmlformats.org/drawingml/2006/table">
            <a:tbl>
              <a:tblPr firstRow="1" bandRow="1">
                <a:tableStyleId>{5C22544A-7EE6-4342-B048-85BDC9FD1C3A}</a:tableStyleId>
              </a:tblPr>
              <a:tblGrid>
                <a:gridCol w="19389114">
                  <a:extLst>
                    <a:ext uri="{9D8B030D-6E8A-4147-A177-3AD203B41FA5}">
                      <a16:colId xmlns:a16="http://schemas.microsoft.com/office/drawing/2014/main" val="3004831674"/>
                    </a:ext>
                  </a:extLst>
                </a:gridCol>
              </a:tblGrid>
              <a:tr h="879554">
                <a:tc>
                  <a:txBody>
                    <a:bodyPr/>
                    <a:lstStyle/>
                    <a:p>
                      <a:pPr algn="ctr"/>
                      <a:r>
                        <a:rPr lang="en-US" sz="4500" cap="small" baseline="0" noProof="0" dirty="0">
                          <a:solidFill>
                            <a:schemeClr val="bg1"/>
                          </a:solidFill>
                          <a:latin typeface="Arial" panose="020B0604020202020204" pitchFamily="34" charset="0"/>
                          <a:cs typeface="Arial" panose="020B0604020202020204" pitchFamily="34" charset="0"/>
                        </a:rPr>
                        <a:t>conclusion &amp; implementation path</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6951906">
                <a:tc>
                  <a:txBody>
                    <a:bodyPr/>
                    <a:lstStyle/>
                    <a:p>
                      <a:pPr algn="just"/>
                      <a:r>
                        <a:rPr lang="en-US" sz="3500" dirty="0">
                          <a:solidFill>
                            <a:srgbClr val="002060"/>
                          </a:solidFill>
                          <a:latin typeface="Arial" panose="020B0604020202020204" pitchFamily="34" charset="0"/>
                          <a:cs typeface="Arial" panose="020B0604020202020204" pitchFamily="34" charset="0"/>
                        </a:rPr>
                        <a:t>This research confirms the viability of a multilayered LoRaWAN-based system for real-time monitoring of objects and personnel in industrial settings. The system integrates IoT devices, long-range communication, and a web-based application for effective data visualization and analysis. Field tests demonstrated reliable network coverage across diverse environments, with RSSI values ranging from -76 to -64 dBm and consistent GPS based localization accuracy of 6-7 meters. While the current level of accuracy is sufficient for general tracking of logistics equipment or specific personnel, more precise location data is needed for detailed analysis and effective optimization of logistics flows. Relying only on GPS also limits the system to outdoor use, as GPS signals are not available indoors. To overcome this, alternative localization methods such as BLE or Wi-Fi should be considered to improve tracking in indoor environments. Future work will focus on refining position estimates within facility and applying machine learning techniques to improve data interpretation and support the optimization of key logistics operations.</a:t>
                      </a:r>
                      <a:endParaRPr lang="sk-SK" sz="350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2408792212"/>
                  </a:ext>
                </a:extLst>
              </a:tr>
            </a:tbl>
          </a:graphicData>
        </a:graphic>
      </p:graphicFrame>
      <p:graphicFrame>
        <p:nvGraphicFramePr>
          <p:cNvPr id="21" name="Tabuľka 20">
            <a:extLst>
              <a:ext uri="{FF2B5EF4-FFF2-40B4-BE49-F238E27FC236}">
                <a16:creationId xmlns:a16="http://schemas.microsoft.com/office/drawing/2014/main" id="{2236D02C-5E6A-15DC-1B00-CB28F0624DD4}"/>
              </a:ext>
            </a:extLst>
          </p:cNvPr>
          <p:cNvGraphicFramePr>
            <a:graphicFrameLocks noGrp="1"/>
          </p:cNvGraphicFramePr>
          <p:nvPr>
            <p:extLst>
              <p:ext uri="{D42A27DB-BD31-4B8C-83A1-F6EECF244321}">
                <p14:modId xmlns:p14="http://schemas.microsoft.com/office/powerpoint/2010/main" val="3719522054"/>
              </p:ext>
            </p:extLst>
          </p:nvPr>
        </p:nvGraphicFramePr>
        <p:xfrm>
          <a:off x="1317621" y="38599932"/>
          <a:ext cx="29764038" cy="3988842"/>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026146">
                <a:tc>
                  <a:txBody>
                    <a:bodyPr/>
                    <a:lstStyle/>
                    <a:p>
                      <a:pPr algn="ctr"/>
                      <a:r>
                        <a:rPr lang="en-US" sz="4500" cap="small" baseline="0" noProof="0" dirty="0">
                          <a:latin typeface="Arial" panose="020B0604020202020204" pitchFamily="34" charset="0"/>
                          <a:cs typeface="Arial" panose="020B0604020202020204" pitchFamily="34" charset="0"/>
                        </a:rPr>
                        <a:t>acknowledgements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2962696">
                <a:tc>
                  <a:txBody>
                    <a:bodyPr/>
                    <a:lstStyle/>
                    <a:p>
                      <a:pPr lvl="0">
                        <a:buNone/>
                      </a:pPr>
                      <a:r>
                        <a:rPr lang="sk-SK" sz="3500" kern="1200" noProof="1">
                          <a:solidFill>
                            <a:srgbClr val="002060"/>
                          </a:solidFill>
                          <a:latin typeface="Arial"/>
                          <a:ea typeface="+mn-ea"/>
                          <a:cs typeface="Arial"/>
                        </a:rPr>
                        <a:t>This research has been supported by the project APVV SK-IL-RD-23-0002: Advanced Localization Sensors and Techniques for Autonomous Vehicles and Robots.</a:t>
                      </a:r>
                      <a:endParaRPr lang="en-US" sz="3500" kern="1200" dirty="0">
                        <a:solidFill>
                          <a:srgbClr val="002060"/>
                        </a:solidFill>
                        <a:latin typeface="Arial"/>
                        <a:ea typeface="+mn-ea"/>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pic>
        <p:nvPicPr>
          <p:cNvPr id="3" name="Obrázok 2" descr="Obrázok, na ktorom je čierny, temnota&#10;&#10;Automaticky generovaný popis">
            <a:extLst>
              <a:ext uri="{FF2B5EF4-FFF2-40B4-BE49-F238E27FC236}">
                <a16:creationId xmlns:a16="http://schemas.microsoft.com/office/drawing/2014/main" id="{FCB3BBD2-02D9-47DC-119D-7D97724AAF1F}"/>
              </a:ext>
            </a:extLst>
          </p:cNvPr>
          <p:cNvPicPr>
            <a:picLocks noChangeAspect="1"/>
          </p:cNvPicPr>
          <p:nvPr/>
        </p:nvPicPr>
        <p:blipFill>
          <a:blip r:embed="rId3"/>
          <a:stretch>
            <a:fillRect/>
          </a:stretch>
        </p:blipFill>
        <p:spPr>
          <a:xfrm>
            <a:off x="24186871" y="311049"/>
            <a:ext cx="6822254" cy="2870417"/>
          </a:xfrm>
          <a:prstGeom prst="rect">
            <a:avLst/>
          </a:prstGeom>
        </p:spPr>
      </p:pic>
      <p:sp>
        <p:nvSpPr>
          <p:cNvPr id="6" name="Nadpis 1">
            <a:extLst>
              <a:ext uri="{FF2B5EF4-FFF2-40B4-BE49-F238E27FC236}">
                <a16:creationId xmlns:a16="http://schemas.microsoft.com/office/drawing/2014/main" id="{DF8CDE15-6E90-630A-763A-5AC0CFF0B2A5}"/>
              </a:ext>
            </a:extLst>
          </p:cNvPr>
          <p:cNvSpPr txBox="1">
            <a:spLocks/>
          </p:cNvSpPr>
          <p:nvPr/>
        </p:nvSpPr>
        <p:spPr>
          <a:xfrm>
            <a:off x="1317624" y="5320505"/>
            <a:ext cx="29764040" cy="1202908"/>
          </a:xfrm>
          <a:prstGeom prst="rect">
            <a:avLst/>
          </a:prstGeom>
          <a:solidFill>
            <a:schemeClr val="tx2">
              <a:lumMod val="10000"/>
              <a:lumOff val="90000"/>
            </a:schemeClr>
          </a:solidFill>
          <a:ln>
            <a:no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00000"/>
              </a:lnSpc>
            </a:pPr>
            <a:r>
              <a:rPr lang="sk-SK" sz="4500" dirty="0">
                <a:solidFill>
                  <a:srgbClr val="002060"/>
                </a:solidFill>
                <a:latin typeface="Arial" panose="020B0604020202020204" pitchFamily="34" charset="0"/>
                <a:cs typeface="Arial" panose="020B0604020202020204" pitchFamily="34" charset="0"/>
              </a:rPr>
              <a:t>Juraj Kekelák</a:t>
            </a:r>
            <a:r>
              <a:rPr lang="sk-SK" sz="4500" baseline="30000" dirty="0">
                <a:solidFill>
                  <a:srgbClr val="002060"/>
                </a:solidFill>
                <a:latin typeface="Arial" panose="020B0604020202020204" pitchFamily="34" charset="0"/>
                <a:cs typeface="Arial" panose="020B0604020202020204" pitchFamily="34" charset="0"/>
              </a:rPr>
              <a:t>1</a:t>
            </a:r>
            <a:r>
              <a:rPr lang="sk-SK" sz="4500" dirty="0">
                <a:solidFill>
                  <a:srgbClr val="002060"/>
                </a:solidFill>
                <a:latin typeface="Arial" panose="020B0604020202020204" pitchFamily="34" charset="0"/>
                <a:cs typeface="Arial" panose="020B0604020202020204" pitchFamily="34" charset="0"/>
              </a:rPr>
              <a:t>,</a:t>
            </a:r>
            <a:r>
              <a:rPr lang="sk-SK" sz="4500" baseline="30000" dirty="0">
                <a:solidFill>
                  <a:srgbClr val="002060"/>
                </a:solidFill>
                <a:latin typeface="Arial" panose="020B0604020202020204" pitchFamily="34" charset="0"/>
                <a:cs typeface="Arial" panose="020B0604020202020204" pitchFamily="34" charset="0"/>
              </a:rPr>
              <a:t> </a:t>
            </a:r>
            <a:r>
              <a:rPr lang="sk-SK" sz="4500" dirty="0">
                <a:solidFill>
                  <a:srgbClr val="002060"/>
                </a:solidFill>
                <a:latin typeface="Arial" panose="020B0604020202020204" pitchFamily="34" charset="0"/>
                <a:cs typeface="Arial" panose="020B0604020202020204" pitchFamily="34" charset="0"/>
              </a:rPr>
              <a:t>Marek Motýľ</a:t>
            </a:r>
            <a:r>
              <a:rPr lang="sk-SK" sz="4500" baseline="30000" dirty="0">
                <a:solidFill>
                  <a:srgbClr val="002060"/>
                </a:solidFill>
                <a:latin typeface="Arial" panose="020B0604020202020204" pitchFamily="34" charset="0"/>
                <a:cs typeface="Arial" panose="020B0604020202020204" pitchFamily="34" charset="0"/>
              </a:rPr>
              <a:t>1</a:t>
            </a:r>
            <a:r>
              <a:rPr lang="sk-SK" sz="4500" dirty="0">
                <a:solidFill>
                  <a:srgbClr val="002060"/>
                </a:solidFill>
                <a:latin typeface="Arial" panose="020B0604020202020204" pitchFamily="34" charset="0"/>
                <a:cs typeface="Arial" panose="020B0604020202020204" pitchFamily="34" charset="0"/>
              </a:rPr>
              <a:t>, Dušan Nemec</a:t>
            </a:r>
            <a:r>
              <a:rPr lang="sk-SK" sz="4500" baseline="30000" dirty="0">
                <a:solidFill>
                  <a:srgbClr val="002060"/>
                </a:solidFill>
                <a:latin typeface="Arial" panose="020B0604020202020204" pitchFamily="34" charset="0"/>
                <a:cs typeface="Arial" panose="020B0604020202020204" pitchFamily="34" charset="0"/>
              </a:rPr>
              <a:t>1</a:t>
            </a:r>
            <a:r>
              <a:rPr lang="sk-SK" sz="4500" dirty="0">
                <a:solidFill>
                  <a:srgbClr val="002060"/>
                </a:solidFill>
                <a:latin typeface="Arial" panose="020B0604020202020204" pitchFamily="34" charset="0"/>
                <a:cs typeface="Arial" panose="020B0604020202020204" pitchFamily="34" charset="0"/>
              </a:rPr>
              <a:t>, Peter Peniak</a:t>
            </a:r>
            <a:r>
              <a:rPr lang="sk-SK" sz="4500" baseline="30000" dirty="0">
                <a:solidFill>
                  <a:srgbClr val="002060"/>
                </a:solidFill>
                <a:latin typeface="Arial" panose="020B0604020202020204" pitchFamily="34" charset="0"/>
                <a:cs typeface="Arial" panose="020B0604020202020204" pitchFamily="34" charset="0"/>
              </a:rPr>
              <a:t>1 </a:t>
            </a:r>
          </a:p>
        </p:txBody>
      </p:sp>
      <p:sp>
        <p:nvSpPr>
          <p:cNvPr id="25" name="BlokTextu 24">
            <a:extLst>
              <a:ext uri="{FF2B5EF4-FFF2-40B4-BE49-F238E27FC236}">
                <a16:creationId xmlns:a16="http://schemas.microsoft.com/office/drawing/2014/main" id="{F17A50B5-011F-2FB1-8D80-01667A3F1A68}"/>
              </a:ext>
            </a:extLst>
          </p:cNvPr>
          <p:cNvSpPr txBox="1"/>
          <p:nvPr/>
        </p:nvSpPr>
        <p:spPr>
          <a:xfrm>
            <a:off x="1332595" y="13674536"/>
            <a:ext cx="29579205" cy="3893374"/>
          </a:xfrm>
          <a:prstGeom prst="rect">
            <a:avLst/>
          </a:prstGeom>
          <a:noFill/>
        </p:spPr>
        <p:txBody>
          <a:bodyPr wrap="square" rtlCol="0">
            <a:spAutoFit/>
          </a:bodyPr>
          <a:lstStyle/>
          <a:p>
            <a:pPr algn="just"/>
            <a:r>
              <a:rPr lang="en-US" sz="3500" dirty="0">
                <a:solidFill>
                  <a:srgbClr val="0E2C68"/>
                </a:solidFill>
                <a:latin typeface="Arial" panose="020B0604020202020204" pitchFamily="34" charset="0"/>
                <a:cs typeface="Arial" panose="020B0604020202020204" pitchFamily="34" charset="0"/>
              </a:rPr>
              <a:t>The system’s multilayered architecture includes endpoint devices, communication protocols, and data processing components, ensuring scalability and reliability. The IoTracker3 device uses a combination of GPS, Wi</a:t>
            </a:r>
            <a:r>
              <a:rPr lang="sk-SK" sz="3500" dirty="0">
                <a:solidFill>
                  <a:srgbClr val="0E2C68"/>
                </a:solidFill>
                <a:latin typeface="Arial" panose="020B0604020202020204" pitchFamily="34" charset="0"/>
                <a:cs typeface="Arial" panose="020B0604020202020204" pitchFamily="34" charset="0"/>
              </a:rPr>
              <a:t>-</a:t>
            </a:r>
            <a:r>
              <a:rPr lang="en-US" sz="3500" dirty="0">
                <a:solidFill>
                  <a:srgbClr val="0E2C68"/>
                </a:solidFill>
                <a:latin typeface="Arial" panose="020B0604020202020204" pitchFamily="34" charset="0"/>
                <a:cs typeface="Arial" panose="020B0604020202020204" pitchFamily="34" charset="0"/>
              </a:rPr>
              <a:t>Fi, and BLE to provide accurate location tracking in both indoor and outdoor environments. Data transmission via LoRaWAN ensures minimal power usage while supporting long-range communication. Cisco LoRaWAN IXM gateways securely forward the data to a server, which processes and stores it in a Microsoft SQL database. The server authenticates, decrypts, and organizes data for efficient analysis. A web-based interface visualizes object positions on a map, enabling the analysis of movement patterns and historical data for optimized decision-making and resource allocation.</a:t>
            </a:r>
            <a:r>
              <a:rPr lang="sk-SK" sz="3500" dirty="0">
                <a:solidFill>
                  <a:srgbClr val="0E2C68"/>
                </a:solidFill>
                <a:latin typeface="Arial" panose="020B0604020202020204" pitchFamily="34" charset="0"/>
                <a:cs typeface="Arial" panose="020B0604020202020204" pitchFamily="34" charset="0"/>
              </a:rPr>
              <a:t> </a:t>
            </a:r>
            <a:r>
              <a:rPr lang="en-US" sz="3500" dirty="0">
                <a:solidFill>
                  <a:srgbClr val="0E2C68"/>
                </a:solidFill>
                <a:latin typeface="Arial" panose="020B0604020202020204" pitchFamily="34" charset="0"/>
                <a:cs typeface="Arial" panose="020B0604020202020204" pitchFamily="34" charset="0"/>
              </a:rPr>
              <a:t>The system is designed for industrial applications, providing real-time insights and supporting data-driven operational management.</a:t>
            </a:r>
            <a:endParaRPr lang="sk-SK" sz="3500" dirty="0">
              <a:solidFill>
                <a:srgbClr val="0E2C68"/>
              </a:solidFill>
              <a:latin typeface="Arial" panose="020B0604020202020204" pitchFamily="34" charset="0"/>
              <a:cs typeface="Arial" panose="020B0604020202020204" pitchFamily="34" charset="0"/>
            </a:endParaRPr>
          </a:p>
        </p:txBody>
      </p:sp>
      <p:grpSp>
        <p:nvGrpSpPr>
          <p:cNvPr id="13" name="Skupina 12">
            <a:extLst>
              <a:ext uri="{FF2B5EF4-FFF2-40B4-BE49-F238E27FC236}">
                <a16:creationId xmlns:a16="http://schemas.microsoft.com/office/drawing/2014/main" id="{793552BF-B8B2-13D9-4D3D-C7A0C2A31E7A}"/>
              </a:ext>
            </a:extLst>
          </p:cNvPr>
          <p:cNvGrpSpPr/>
          <p:nvPr/>
        </p:nvGrpSpPr>
        <p:grpSpPr>
          <a:xfrm>
            <a:off x="21343696" y="31951731"/>
            <a:ext cx="9189693" cy="6310628"/>
            <a:chOff x="21343696" y="31951731"/>
            <a:chExt cx="9189693" cy="6310628"/>
          </a:xfrm>
        </p:grpSpPr>
        <p:pic>
          <p:nvPicPr>
            <p:cNvPr id="27" name="Obrázok 26">
              <a:extLst>
                <a:ext uri="{FF2B5EF4-FFF2-40B4-BE49-F238E27FC236}">
                  <a16:creationId xmlns:a16="http://schemas.microsoft.com/office/drawing/2014/main" id="{12B12F4E-B8A9-A17D-06C2-ACDD739D1EF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608622" y="31951731"/>
              <a:ext cx="8659841" cy="5040000"/>
            </a:xfrm>
            <a:prstGeom prst="rect">
              <a:avLst/>
            </a:prstGeom>
          </p:spPr>
        </p:pic>
        <p:sp>
          <p:nvSpPr>
            <p:cNvPr id="29" name="BlokTextu 28">
              <a:extLst>
                <a:ext uri="{FF2B5EF4-FFF2-40B4-BE49-F238E27FC236}">
                  <a16:creationId xmlns:a16="http://schemas.microsoft.com/office/drawing/2014/main" id="{B60D8E60-1080-AA7C-F6D6-AC7337AFBE83}"/>
                </a:ext>
              </a:extLst>
            </p:cNvPr>
            <p:cNvSpPr txBox="1"/>
            <p:nvPr/>
          </p:nvSpPr>
          <p:spPr>
            <a:xfrm>
              <a:off x="21343696" y="37308252"/>
              <a:ext cx="9189693" cy="954107"/>
            </a:xfrm>
            <a:prstGeom prst="rect">
              <a:avLst/>
            </a:prstGeom>
            <a:noFill/>
          </p:spPr>
          <p:txBody>
            <a:bodyPr wrap="square" rtlCol="0">
              <a:spAutoFit/>
            </a:bodyPr>
            <a:lstStyle/>
            <a:p>
              <a:pPr algn="ctr"/>
              <a:r>
                <a:rPr lang="en-US" sz="2800" i="1" noProof="0" dirty="0">
                  <a:solidFill>
                    <a:srgbClr val="0E2C68"/>
                  </a:solidFill>
                  <a:latin typeface="Arial" panose="020B0604020202020204" pitchFamily="34" charset="0"/>
                  <a:cs typeface="Arial" panose="020B0604020202020204" pitchFamily="34" charset="0"/>
                </a:rPr>
                <a:t>Fig.3 Map of the measurement locations with color-coded zones (zone Z5 is depicted in the top-right corner)</a:t>
              </a:r>
              <a:endParaRPr lang="sk-SK" sz="2800" i="1" dirty="0">
                <a:solidFill>
                  <a:srgbClr val="0E2C68"/>
                </a:solidFill>
                <a:latin typeface="Arial" panose="020B0604020202020204" pitchFamily="34" charset="0"/>
                <a:cs typeface="Arial" panose="020B0604020202020204" pitchFamily="34" charset="0"/>
              </a:endParaRPr>
            </a:p>
          </p:txBody>
        </p:sp>
      </p:grpSp>
      <p:grpSp>
        <p:nvGrpSpPr>
          <p:cNvPr id="12" name="Skupina 11">
            <a:extLst>
              <a:ext uri="{FF2B5EF4-FFF2-40B4-BE49-F238E27FC236}">
                <a16:creationId xmlns:a16="http://schemas.microsoft.com/office/drawing/2014/main" id="{7908C7A4-D1B7-1DF8-5F08-9860228363D7}"/>
              </a:ext>
            </a:extLst>
          </p:cNvPr>
          <p:cNvGrpSpPr/>
          <p:nvPr/>
        </p:nvGrpSpPr>
        <p:grpSpPr>
          <a:xfrm>
            <a:off x="21650732" y="23741075"/>
            <a:ext cx="8575621" cy="7390628"/>
            <a:chOff x="21650732" y="23777238"/>
            <a:chExt cx="8575621" cy="7390628"/>
          </a:xfrm>
        </p:grpSpPr>
        <p:pic>
          <p:nvPicPr>
            <p:cNvPr id="31" name="Obrázok 30">
              <a:extLst>
                <a:ext uri="{FF2B5EF4-FFF2-40B4-BE49-F238E27FC236}">
                  <a16:creationId xmlns:a16="http://schemas.microsoft.com/office/drawing/2014/main" id="{6A44620E-4DB7-824D-8D78-EB2EED82309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650732" y="23777238"/>
              <a:ext cx="8575621" cy="6120000"/>
            </a:xfrm>
            <a:prstGeom prst="rect">
              <a:avLst/>
            </a:prstGeom>
          </p:spPr>
        </p:pic>
        <p:sp>
          <p:nvSpPr>
            <p:cNvPr id="32" name="BlokTextu 31">
              <a:extLst>
                <a:ext uri="{FF2B5EF4-FFF2-40B4-BE49-F238E27FC236}">
                  <a16:creationId xmlns:a16="http://schemas.microsoft.com/office/drawing/2014/main" id="{B9CA67DD-4B9F-5812-DA9D-836870653F39}"/>
                </a:ext>
              </a:extLst>
            </p:cNvPr>
            <p:cNvSpPr txBox="1"/>
            <p:nvPr/>
          </p:nvSpPr>
          <p:spPr>
            <a:xfrm>
              <a:off x="21700115" y="30213759"/>
              <a:ext cx="8476854" cy="954107"/>
            </a:xfrm>
            <a:prstGeom prst="rect">
              <a:avLst/>
            </a:prstGeom>
            <a:noFill/>
          </p:spPr>
          <p:txBody>
            <a:bodyPr wrap="square" rtlCol="0">
              <a:spAutoFit/>
            </a:bodyPr>
            <a:lstStyle/>
            <a:p>
              <a:pPr algn="ctr"/>
              <a:r>
                <a:rPr lang="en-US" sz="2800" i="1" noProof="0" dirty="0">
                  <a:solidFill>
                    <a:srgbClr val="0E2C68"/>
                  </a:solidFill>
                  <a:latin typeface="Arial" panose="020B0604020202020204" pitchFamily="34" charset="0"/>
                  <a:cs typeface="Arial" panose="020B0604020202020204" pitchFamily="34" charset="0"/>
                </a:rPr>
                <a:t>Fig.</a:t>
              </a:r>
              <a:r>
                <a:rPr lang="en-US" sz="2800" i="1" dirty="0">
                  <a:solidFill>
                    <a:srgbClr val="0E2C68"/>
                  </a:solidFill>
                  <a:latin typeface="Arial" panose="020B0604020202020204" pitchFamily="34" charset="0"/>
                  <a:cs typeface="Arial" panose="020B0604020202020204" pitchFamily="34" charset="0"/>
                </a:rPr>
                <a:t>2</a:t>
              </a:r>
              <a:r>
                <a:rPr lang="sk-SK" sz="2800" i="1" noProof="0" dirty="0">
                  <a:solidFill>
                    <a:srgbClr val="0E2C68"/>
                  </a:solidFill>
                  <a:latin typeface="Arial" panose="020B0604020202020204" pitchFamily="34" charset="0"/>
                  <a:cs typeface="Arial" panose="020B0604020202020204" pitchFamily="34" charset="0"/>
                </a:rPr>
                <a:t> </a:t>
              </a:r>
              <a:r>
                <a:rPr lang="en-US" sz="2800" i="1" noProof="0" dirty="0">
                  <a:solidFill>
                    <a:srgbClr val="0E2C68"/>
                  </a:solidFill>
                  <a:latin typeface="Arial" panose="020B0604020202020204" pitchFamily="34" charset="0"/>
                  <a:cs typeface="Arial" panose="020B0604020202020204" pitchFamily="34" charset="0"/>
                </a:rPr>
                <a:t>Web-based application interface for tracking and analyzing object positions.</a:t>
              </a:r>
              <a:endParaRPr lang="sk-SK" sz="2800" i="1" dirty="0">
                <a:solidFill>
                  <a:srgbClr val="0E2C68"/>
                </a:solidFill>
                <a:latin typeface="Arial" panose="020B0604020202020204" pitchFamily="34" charset="0"/>
                <a:cs typeface="Arial" panose="020B0604020202020204" pitchFamily="34" charset="0"/>
              </a:endParaRPr>
            </a:p>
          </p:txBody>
        </p:sp>
      </p:grpSp>
      <p:grpSp>
        <p:nvGrpSpPr>
          <p:cNvPr id="11" name="Skupina 10">
            <a:extLst>
              <a:ext uri="{FF2B5EF4-FFF2-40B4-BE49-F238E27FC236}">
                <a16:creationId xmlns:a16="http://schemas.microsoft.com/office/drawing/2014/main" id="{357F00E5-FE35-8719-D1E5-B84F1D24183B}"/>
              </a:ext>
            </a:extLst>
          </p:cNvPr>
          <p:cNvGrpSpPr/>
          <p:nvPr/>
        </p:nvGrpSpPr>
        <p:grpSpPr>
          <a:xfrm>
            <a:off x="21343696" y="18106490"/>
            <a:ext cx="9189693" cy="4814557"/>
            <a:chOff x="21343696" y="18106490"/>
            <a:chExt cx="9189693" cy="4814557"/>
          </a:xfrm>
        </p:grpSpPr>
        <p:pic>
          <p:nvPicPr>
            <p:cNvPr id="9" name="Obrázok 8">
              <a:extLst>
                <a:ext uri="{FF2B5EF4-FFF2-40B4-BE49-F238E27FC236}">
                  <a16:creationId xmlns:a16="http://schemas.microsoft.com/office/drawing/2014/main" id="{80BC2310-B8E2-27DC-E068-C6FA06D5E93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343696" y="18106490"/>
              <a:ext cx="9189693" cy="3462545"/>
            </a:xfrm>
            <a:prstGeom prst="rect">
              <a:avLst/>
            </a:prstGeom>
          </p:spPr>
        </p:pic>
        <p:sp>
          <p:nvSpPr>
            <p:cNvPr id="10" name="BlokTextu 9">
              <a:extLst>
                <a:ext uri="{FF2B5EF4-FFF2-40B4-BE49-F238E27FC236}">
                  <a16:creationId xmlns:a16="http://schemas.microsoft.com/office/drawing/2014/main" id="{A83EBF67-E1C7-9C4C-7234-6A733A0327DA}"/>
                </a:ext>
              </a:extLst>
            </p:cNvPr>
            <p:cNvSpPr txBox="1"/>
            <p:nvPr/>
          </p:nvSpPr>
          <p:spPr>
            <a:xfrm>
              <a:off x="21700115" y="21966940"/>
              <a:ext cx="8476854" cy="954107"/>
            </a:xfrm>
            <a:prstGeom prst="rect">
              <a:avLst/>
            </a:prstGeom>
            <a:noFill/>
          </p:spPr>
          <p:txBody>
            <a:bodyPr wrap="square" rtlCol="0">
              <a:spAutoFit/>
            </a:bodyPr>
            <a:lstStyle/>
            <a:p>
              <a:pPr algn="ctr"/>
              <a:r>
                <a:rPr lang="en-US" sz="2800" i="1" noProof="0" dirty="0">
                  <a:solidFill>
                    <a:srgbClr val="0E2C68"/>
                  </a:solidFill>
                  <a:latin typeface="Arial" panose="020B0604020202020204" pitchFamily="34" charset="0"/>
                  <a:cs typeface="Arial" panose="020B0604020202020204" pitchFamily="34" charset="0"/>
                </a:rPr>
                <a:t>Fig.</a:t>
              </a:r>
              <a:r>
                <a:rPr lang="en-US" sz="2800" i="1" dirty="0">
                  <a:solidFill>
                    <a:srgbClr val="0E2C68"/>
                  </a:solidFill>
                  <a:latin typeface="Arial" panose="020B0604020202020204" pitchFamily="34" charset="0"/>
                  <a:cs typeface="Arial" panose="020B0604020202020204" pitchFamily="34" charset="0"/>
                </a:rPr>
                <a:t>1</a:t>
              </a:r>
              <a:r>
                <a:rPr lang="sk-SK" sz="2800" i="1" noProof="0" dirty="0">
                  <a:solidFill>
                    <a:srgbClr val="0E2C68"/>
                  </a:solidFill>
                  <a:latin typeface="Arial" panose="020B0604020202020204" pitchFamily="34" charset="0"/>
                  <a:cs typeface="Arial" panose="020B0604020202020204" pitchFamily="34" charset="0"/>
                </a:rPr>
                <a:t> </a:t>
              </a:r>
              <a:r>
                <a:rPr lang="en-US" sz="2800" i="1" dirty="0">
                  <a:solidFill>
                    <a:srgbClr val="0E2C68"/>
                  </a:solidFill>
                  <a:latin typeface="Arial" panose="020B0604020202020204" pitchFamily="34" charset="0"/>
                  <a:cs typeface="Arial" panose="020B0604020202020204" pitchFamily="34" charset="0"/>
                </a:rPr>
                <a:t>Schematic of the multilayered monitoring architecture</a:t>
              </a:r>
              <a:r>
                <a:rPr lang="en-US" sz="2800" i="1" noProof="0" dirty="0">
                  <a:solidFill>
                    <a:srgbClr val="0E2C68"/>
                  </a:solidFill>
                  <a:latin typeface="Arial" panose="020B0604020202020204" pitchFamily="34" charset="0"/>
                  <a:cs typeface="Arial" panose="020B0604020202020204" pitchFamily="34" charset="0"/>
                </a:rPr>
                <a:t>.</a:t>
              </a:r>
              <a:endParaRPr lang="sk-SK" sz="2800" i="1" dirty="0">
                <a:solidFill>
                  <a:srgbClr val="0E2C68"/>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4012650382"/>
      </p:ext>
    </p:extLst>
  </p:cSld>
  <p:clrMapOvr>
    <a:masterClrMapping/>
  </p:clrMapOvr>
</p:sld>
</file>

<file path=ppt/theme/theme1.xml><?xml version="1.0" encoding="utf-8"?>
<a:theme xmlns:a="http://schemas.openxmlformats.org/drawingml/2006/main" name="Motív Office">
  <a:themeElements>
    <a:clrScheme name="Motív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Motív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Motív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2112</TotalTime>
  <Words>864</Words>
  <Application>Microsoft Office PowerPoint</Application>
  <PresentationFormat>Vlastná</PresentationFormat>
  <Paragraphs>19</Paragraphs>
  <Slides>1</Slides>
  <Notes>0</Notes>
  <HiddenSlides>0</HiddenSlides>
  <MMClips>0</MMClips>
  <ScaleCrop>false</ScaleCrop>
  <HeadingPairs>
    <vt:vector size="6" baseType="variant">
      <vt:variant>
        <vt:lpstr>Použité písma</vt:lpstr>
      </vt:variant>
      <vt:variant>
        <vt:i4>3</vt:i4>
      </vt:variant>
      <vt:variant>
        <vt:lpstr>Motív</vt:lpstr>
      </vt:variant>
      <vt:variant>
        <vt:i4>1</vt:i4>
      </vt:variant>
      <vt:variant>
        <vt:lpstr>Nadpisy snímok</vt:lpstr>
      </vt:variant>
      <vt:variant>
        <vt:i4>1</vt:i4>
      </vt:variant>
    </vt:vector>
  </HeadingPairs>
  <TitlesOfParts>
    <vt:vector size="5" baseType="lpstr">
      <vt:lpstr>Aptos</vt:lpstr>
      <vt:lpstr>Aptos Display</vt:lpstr>
      <vt:lpstr>Arial</vt:lpstr>
      <vt:lpstr>Motív Office</vt:lpstr>
      <vt:lpstr>Tracking Object and Personnel Positions in Outdoor Industrial Environments Using LoRaWAN Technology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Katarína Poláčková</dc:creator>
  <cp:lastModifiedBy>STUD - Juraj Kekelák</cp:lastModifiedBy>
  <cp:revision>27</cp:revision>
  <dcterms:created xsi:type="dcterms:W3CDTF">2024-08-16T05:44:32Z</dcterms:created>
  <dcterms:modified xsi:type="dcterms:W3CDTF">2025-04-11T05:38:14Z</dcterms:modified>
</cp:coreProperties>
</file>