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231" y="1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17. 4. 2025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17. 4. 2025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17. 4. 2025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17. 4. 2025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Study of the Influence of Traffic on the Charging Stations Efficiency</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Miroslaw Smieszek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Vasyl Mateichyk</a:t>
            </a:r>
            <a:r>
              <a:rPr lang="en-US" sz="4500" baseline="30000" dirty="0">
                <a:solidFill>
                  <a:srgbClr val="002060"/>
                </a:solidFill>
                <a:latin typeface="Arial" panose="020B0604020202020204" pitchFamily="34" charset="0"/>
                <a:cs typeface="Arial" panose="020B0604020202020204" pitchFamily="34" charset="0"/>
              </a:rPr>
              <a:t>1,3</a:t>
            </a:r>
            <a:r>
              <a:rPr lang="sk-SK" sz="4500" dirty="0">
                <a:solidFill>
                  <a:srgbClr val="002060"/>
                </a:solidFill>
                <a:latin typeface="Arial" panose="020B0604020202020204" pitchFamily="34" charset="0"/>
                <a:cs typeface="Arial" panose="020B0604020202020204" pitchFamily="34" charset="0"/>
              </a:rPr>
              <a:t>, Nataliia Kostian</a:t>
            </a:r>
            <a:r>
              <a:rPr lang="en-US" sz="4500" baseline="30000" dirty="0">
                <a:solidFill>
                  <a:srgbClr val="002060"/>
                </a:solidFill>
                <a:latin typeface="Arial" panose="020B0604020202020204" pitchFamily="34" charset="0"/>
                <a:cs typeface="Arial" panose="020B0604020202020204" pitchFamily="34" charset="0"/>
              </a:rPr>
              <a:t>2,3</a:t>
            </a:r>
            <a:r>
              <a:rPr lang="sk-SK" sz="4500" dirty="0">
                <a:solidFill>
                  <a:srgbClr val="002060"/>
                </a:solidFill>
                <a:latin typeface="Arial" panose="020B0604020202020204" pitchFamily="34" charset="0"/>
                <a:cs typeface="Arial" panose="020B0604020202020204" pitchFamily="34" charset="0"/>
              </a:rPr>
              <a:t>, Petro Mateichyk</a:t>
            </a:r>
            <a:r>
              <a:rPr lang="en-US" sz="4500" baseline="30000" dirty="0">
                <a:solidFill>
                  <a:srgbClr val="002060"/>
                </a:solidFill>
                <a:latin typeface="Arial" panose="020B0604020202020204" pitchFamily="34" charset="0"/>
                <a:cs typeface="Arial" panose="020B0604020202020204" pitchFamily="34" charset="0"/>
              </a:rPr>
              <a:t>3</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Jakub Mosciszewski</a:t>
            </a:r>
            <a:r>
              <a:rPr lang="en-US"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Mykola Marchuk</a:t>
            </a:r>
            <a:r>
              <a:rPr lang="en-US" sz="4500" baseline="30000" dirty="0">
                <a:solidFill>
                  <a:srgbClr val="002060"/>
                </a:solidFill>
                <a:latin typeface="Arial" panose="020B0604020202020204" pitchFamily="34" charset="0"/>
                <a:cs typeface="Arial" panose="020B0604020202020204" pitchFamily="34" charset="0"/>
              </a:rPr>
              <a:t>4</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925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pl-PL" sz="3600" i="1" dirty="0">
                <a:solidFill>
                  <a:srgbClr val="002060"/>
                </a:solidFill>
                <a:latin typeface="Arial" panose="020B0604020202020204" pitchFamily="34" charset="0"/>
                <a:cs typeface="Arial" panose="020B0604020202020204" pitchFamily="34" charset="0"/>
              </a:rPr>
              <a:t>Rzeszow University of Technology, Rzeszow, Poland</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US" sz="3600" i="1" dirty="0">
                <a:solidFill>
                  <a:srgbClr val="002060"/>
                </a:solidFill>
                <a:latin typeface="Arial" panose="020B0604020202020204" pitchFamily="34" charset="0"/>
                <a:cs typeface="Arial" panose="020B0604020202020204" pitchFamily="34" charset="0"/>
              </a:rPr>
              <a:t>Cherkasy State Technological University, Cherkasy, Ukraine</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3 National Transport University, Kyiv, Ukrain</a:t>
            </a:r>
            <a:r>
              <a:rPr lang="en-US" sz="3600" i="1" dirty="0">
                <a:solidFill>
                  <a:srgbClr val="002060"/>
                </a:solidFill>
                <a:latin typeface="Arial" panose="020B0604020202020204" pitchFamily="34" charset="0"/>
                <a:cs typeface="Arial" panose="020B0604020202020204" pitchFamily="34" charset="0"/>
              </a:rPr>
              <a:t>e</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4 </a:t>
            </a:r>
            <a:r>
              <a:rPr lang="en-US" sz="3600" i="1" dirty="0">
                <a:solidFill>
                  <a:srgbClr val="002060"/>
                </a:solidFill>
                <a:latin typeface="Arial" panose="020B0604020202020204" pitchFamily="34" charset="0"/>
                <a:cs typeface="Arial" panose="020B0604020202020204" pitchFamily="34" charset="0"/>
              </a:rPr>
              <a:t>National University of Water and Environmental Engineering, Rivne, Ukraine</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822387890"/>
              </p:ext>
            </p:extLst>
          </p:nvPr>
        </p:nvGraphicFramePr>
        <p:xfrm>
          <a:off x="1347570" y="7769152"/>
          <a:ext cx="29764038" cy="48581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US" sz="3500" dirty="0">
                          <a:latin typeface="Arial" panose="020B0604020202020204" pitchFamily="34" charset="0"/>
                          <a:cs typeface="Arial" panose="020B0604020202020204" pitchFamily="34" charset="0"/>
                        </a:rPr>
                        <a:t>Which the increasing number of electric vehicles, it is necessary to provide a sufficient number of charging stations. The development of charging infrastructure ensures the creation of new jobs, contributes to the reduction of carbon emissions and the introduction of new technologies, which positively affect the economy.</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requirements of drivers, charging infrastructure company owners and society form a system of interrelated criteria. The majority of scientific  studies on the optimization of charging station systems  consider only one of them. And the impact of hourly traffic on the efficiency of charging stations is the least studied issue.</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500" kern="1200" dirty="0">
                          <a:solidFill>
                            <a:srgbClr val="002060"/>
                          </a:solidFill>
                          <a:latin typeface="Arial" panose="020B0604020202020204" pitchFamily="34" charset="0"/>
                          <a:ea typeface="+mn-ea"/>
                          <a:cs typeface="Arial" panose="020B0604020202020204" pitchFamily="34" charset="0"/>
                        </a:rPr>
                        <a:t>The purpose of the study is to develop and implement models for controlling the development of charging stations with the phased application of optimization criteria for different target groups taking into account the intensity of traffic, as well as to assess its impact on the efficiency of charging infrastructure.</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669273438"/>
              </p:ext>
            </p:extLst>
          </p:nvPr>
        </p:nvGraphicFramePr>
        <p:xfrm>
          <a:off x="1317621" y="12662926"/>
          <a:ext cx="29764038" cy="5364657"/>
        </p:xfrm>
        <a:graphic>
          <a:graphicData uri="http://schemas.openxmlformats.org/drawingml/2006/table">
            <a:tbl>
              <a:tblPr firstRow="1" bandRow="1">
                <a:tableStyleId>{5C22544A-7EE6-4342-B048-85BDC9FD1C3A}</a:tableStyleId>
              </a:tblPr>
              <a:tblGrid>
                <a:gridCol w="14882019">
                  <a:extLst>
                    <a:ext uri="{9D8B030D-6E8A-4147-A177-3AD203B41FA5}">
                      <a16:colId xmlns:a16="http://schemas.microsoft.com/office/drawing/2014/main" val="3004831674"/>
                    </a:ext>
                  </a:extLst>
                </a:gridCol>
                <a:gridCol w="14882019">
                  <a:extLst>
                    <a:ext uri="{9D8B030D-6E8A-4147-A177-3AD203B41FA5}">
                      <a16:colId xmlns:a16="http://schemas.microsoft.com/office/drawing/2014/main" val="3299243177"/>
                    </a:ext>
                  </a:extLst>
                </a:gridCol>
              </a:tblGrid>
              <a:tr h="1006017">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b="1" noProof="0" dirty="0">
                          <a:solidFill>
                            <a:srgbClr val="002060"/>
                          </a:solidFill>
                          <a:latin typeface="Arial"/>
                          <a:cs typeface="Arial"/>
                        </a:rPr>
                        <a:t>Materials</a:t>
                      </a:r>
                      <a:r>
                        <a:rPr lang="uk-UA" sz="3500" b="1" noProof="0" dirty="0">
                          <a:solidFill>
                            <a:srgbClr val="002060"/>
                          </a:solidFill>
                          <a:latin typeface="Arial"/>
                          <a:cs typeface="Arial"/>
                        </a:rPr>
                        <a:t> </a:t>
                      </a:r>
                      <a:r>
                        <a:rPr lang="en-US" sz="3500" b="1" noProof="0" dirty="0">
                          <a:solidFill>
                            <a:srgbClr val="002060"/>
                          </a:solidFill>
                          <a:latin typeface="Arial"/>
                          <a:cs typeface="Arial"/>
                        </a:rPr>
                        <a:t>and Methods:</a:t>
                      </a:r>
                    </a:p>
                    <a:p>
                      <a:pPr marL="457200" indent="-457200">
                        <a:buFont typeface="Arial" panose="020B0604020202020204" pitchFamily="34" charset="0"/>
                        <a:buChar char="•"/>
                      </a:pPr>
                      <a:r>
                        <a:rPr lang="en-US" sz="3500" noProof="0" dirty="0">
                          <a:solidFill>
                            <a:srgbClr val="002060"/>
                          </a:solidFill>
                          <a:latin typeface="Arial"/>
                          <a:cs typeface="Arial"/>
                        </a:rPr>
                        <a:t>Statistical data on the number of registered cars, including electric cars, from the Unified State Web Portal of Open Data (Ukraine)</a:t>
                      </a:r>
                      <a:r>
                        <a:rPr lang="uk-UA" sz="3500" noProof="0" dirty="0">
                          <a:solidFill>
                            <a:srgbClr val="002060"/>
                          </a:solidFill>
                          <a:latin typeface="Arial"/>
                          <a:cs typeface="Arial"/>
                        </a:rPr>
                        <a:t>.</a:t>
                      </a:r>
                    </a:p>
                    <a:p>
                      <a:pPr marL="457200" indent="-457200">
                        <a:buFont typeface="Arial" panose="020B0604020202020204" pitchFamily="34" charset="0"/>
                        <a:buChar char="•"/>
                      </a:pPr>
                      <a:r>
                        <a:rPr lang="en-US" sz="3500" noProof="0" dirty="0">
                          <a:solidFill>
                            <a:srgbClr val="002060"/>
                          </a:solidFill>
                          <a:latin typeface="Arial"/>
                          <a:cs typeface="Arial"/>
                        </a:rPr>
                        <a:t>The IDEF0 standard and structural modeling tools for building a conceptual model of the system and determining parameters affecting the charging station's efficiency.</a:t>
                      </a:r>
                    </a:p>
                    <a:p>
                      <a:pPr marL="457200" indent="-457200">
                        <a:buFont typeface="Arial" panose="020B0604020202020204" pitchFamily="34" charset="0"/>
                        <a:buChar char="•"/>
                      </a:pPr>
                      <a:r>
                        <a:rPr lang="en-US" sz="3500" noProof="0" dirty="0">
                          <a:solidFill>
                            <a:srgbClr val="002060"/>
                          </a:solidFill>
                          <a:latin typeface="Arial"/>
                          <a:cs typeface="Arial"/>
                        </a:rPr>
                        <a:t>Models of queuing systems for forming system optimization criteria and developing simulation model algorithms</a:t>
                      </a:r>
                      <a:r>
                        <a:rPr lang="uk-UA" sz="3500" noProof="0" dirty="0">
                          <a:solidFill>
                            <a:srgbClr val="002060"/>
                          </a:solidFill>
                          <a:latin typeface="Arial"/>
                          <a:cs typeface="Arial"/>
                        </a:rPr>
                        <a:t>.</a:t>
                      </a:r>
                      <a:endParaRPr lang="en-US"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57200" indent="-457200">
                        <a:buFont typeface="Arial" panose="020B0604020202020204" pitchFamily="34" charset="0"/>
                        <a:buChar char="•"/>
                      </a:pPr>
                      <a:r>
                        <a:rPr lang="en-US" sz="3500" kern="1200" noProof="0" dirty="0">
                          <a:solidFill>
                            <a:srgbClr val="002060"/>
                          </a:solidFill>
                          <a:latin typeface="Arial"/>
                          <a:ea typeface="+mn-ea"/>
                          <a:cs typeface="Arial"/>
                        </a:rPr>
                        <a:t>Methods and tools of object-oriented programming</a:t>
                      </a:r>
                      <a:r>
                        <a:rPr lang="uk-UA" sz="3500" kern="1200" noProof="0" dirty="0">
                          <a:solidFill>
                            <a:srgbClr val="002060"/>
                          </a:solidFill>
                          <a:latin typeface="Arial"/>
                          <a:ea typeface="+mn-ea"/>
                          <a:cs typeface="Arial"/>
                        </a:rPr>
                        <a:t>.</a:t>
                      </a:r>
                    </a:p>
                    <a:p>
                      <a:pPr marL="457200" indent="-457200">
                        <a:buFont typeface="Arial" panose="020B0604020202020204" pitchFamily="34" charset="0"/>
                        <a:buChar char="•"/>
                      </a:pPr>
                      <a:r>
                        <a:rPr lang="en-US" sz="3500" kern="1200" noProof="0" dirty="0">
                          <a:solidFill>
                            <a:srgbClr val="002060"/>
                          </a:solidFill>
                          <a:latin typeface="Arial"/>
                          <a:ea typeface="+mn-ea"/>
                          <a:cs typeface="Arial"/>
                        </a:rPr>
                        <a:t>Monitoring the intensity and composition of traffic flows</a:t>
                      </a:r>
                      <a:r>
                        <a:rPr lang="uk-UA" sz="3500" kern="1200" noProof="0" dirty="0">
                          <a:solidFill>
                            <a:srgbClr val="002060"/>
                          </a:solidFill>
                          <a:latin typeface="Arial"/>
                          <a:ea typeface="+mn-ea"/>
                          <a:cs typeface="Arial"/>
                        </a:rPr>
                        <a:t>. </a:t>
                      </a:r>
                    </a:p>
                    <a:p>
                      <a:pPr marL="457200" indent="-457200">
                        <a:buFont typeface="Arial" panose="020B0604020202020204" pitchFamily="34" charset="0"/>
                        <a:buChar char="•"/>
                      </a:pPr>
                      <a:r>
                        <a:rPr lang="en-US" sz="3500" kern="1200" noProof="0" dirty="0">
                          <a:solidFill>
                            <a:srgbClr val="002060"/>
                          </a:solidFill>
                          <a:latin typeface="Arial"/>
                          <a:ea typeface="+mn-ea"/>
                          <a:cs typeface="Arial"/>
                        </a:rPr>
                        <a:t>Regression analysis to determine the dynamics of the influence of traffic intensity on the efficiency of an electric vehicle charging station according to various criteria</a:t>
                      </a:r>
                      <a:r>
                        <a:rPr lang="uk-UA" sz="3500" kern="1200" noProof="0" dirty="0">
                          <a:solidFill>
                            <a:srgbClr val="002060"/>
                          </a:solidFill>
                          <a:latin typeface="Arial"/>
                          <a:ea typeface="+mn-ea"/>
                          <a:cs typeface="Arial"/>
                        </a:rPr>
                        <a:t>.</a:t>
                      </a:r>
                      <a:endParaRPr lang="en-US" sz="3500" kern="1200" noProof="0" dirty="0">
                        <a:solidFill>
                          <a:srgbClr val="002060"/>
                        </a:solidFill>
                        <a:latin typeface="Arial"/>
                        <a:ea typeface="+mn-ea"/>
                        <a:cs typeface="Arial"/>
                      </a:endParaRPr>
                    </a:p>
                    <a:p>
                      <a:r>
                        <a:rPr lang="en-US" sz="3500" b="1" kern="1200" noProof="0" dirty="0">
                          <a:solidFill>
                            <a:srgbClr val="002060"/>
                          </a:solidFill>
                          <a:latin typeface="Arial"/>
                          <a:ea typeface="+mn-ea"/>
                          <a:cs typeface="Arial"/>
                        </a:rPr>
                        <a:t>Implementation:</a:t>
                      </a:r>
                    </a:p>
                    <a:p>
                      <a:pPr marL="457200" indent="-457200">
                        <a:buFont typeface="Arial" panose="020B0604020202020204" pitchFamily="34" charset="0"/>
                        <a:buChar char="•"/>
                      </a:pPr>
                      <a:r>
                        <a:rPr lang="en-US" sz="3500" kern="1200" noProof="0" dirty="0">
                          <a:solidFill>
                            <a:srgbClr val="002060"/>
                          </a:solidFill>
                          <a:latin typeface="Arial"/>
                          <a:ea typeface="+mn-ea"/>
                          <a:cs typeface="Arial"/>
                        </a:rPr>
                        <a:t>Software for simulating the operation of an electric vehicle charging station</a:t>
                      </a:r>
                      <a:r>
                        <a:rPr lang="uk-UA" sz="3500" kern="1200" noProof="0" dirty="0">
                          <a:solidFill>
                            <a:srgbClr val="002060"/>
                          </a:solidFill>
                          <a:latin typeface="Arial"/>
                          <a:ea typeface="+mn-ea"/>
                          <a:cs typeface="Arial"/>
                        </a:rPr>
                        <a:t>.</a:t>
                      </a:r>
                      <a:endParaRPr lang="en-US" sz="3500" kern="1200" noProof="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724069172"/>
              </p:ext>
            </p:extLst>
          </p:nvPr>
        </p:nvGraphicFramePr>
        <p:xfrm>
          <a:off x="1347570" y="18107401"/>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116481759"/>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en-US" sz="3500" b="1" noProof="0" dirty="0">
                          <a:solidFill>
                            <a:srgbClr val="002060"/>
                          </a:solidFill>
                          <a:latin typeface="Arial" panose="020B0604020202020204" pitchFamily="34" charset="0"/>
                          <a:cs typeface="Arial" panose="020B0604020202020204" pitchFamily="34" charset="0"/>
                        </a:rPr>
                        <a:t>Summary of Research Conclusions:</a:t>
                      </a:r>
                    </a:p>
                    <a:p>
                      <a:pPr marL="514350" indent="-514350">
                        <a:buFont typeface="+mj-lt"/>
                        <a:buAutoNum type="arabicPeriod"/>
                      </a:pPr>
                      <a:r>
                        <a:rPr lang="en-US" sz="3500" noProof="0" dirty="0">
                          <a:solidFill>
                            <a:srgbClr val="002060"/>
                          </a:solidFill>
                          <a:latin typeface="Arial" panose="020B0604020202020204" pitchFamily="34" charset="0"/>
                          <a:cs typeface="Arial" panose="020B0604020202020204" pitchFamily="34" charset="0"/>
                        </a:rPr>
                        <a:t>The developed software package allowed to systematically assess the efficiency of the charging station and provide recommendations on its rational capacity to meet the needs of customers and business</a:t>
                      </a:r>
                      <a:r>
                        <a:rPr lang="uk-UA" sz="3500" noProof="0" dirty="0">
                          <a:solidFill>
                            <a:srgbClr val="002060"/>
                          </a:solidFill>
                          <a:latin typeface="Arial" panose="020B0604020202020204" pitchFamily="34" charset="0"/>
                          <a:cs typeface="Arial" panose="020B0604020202020204" pitchFamily="34" charset="0"/>
                        </a:rPr>
                        <a:t>.</a:t>
                      </a:r>
                    </a:p>
                    <a:p>
                      <a:pPr marL="514350" indent="-514350">
                        <a:buFont typeface="+mj-lt"/>
                        <a:buAutoNum type="arabicPeriod"/>
                      </a:pPr>
                      <a:r>
                        <a:rPr lang="en-US" sz="3500" noProof="0" dirty="0">
                          <a:solidFill>
                            <a:srgbClr val="002060"/>
                          </a:solidFill>
                          <a:latin typeface="Arial" panose="020B0604020202020204" pitchFamily="34" charset="0"/>
                          <a:cs typeface="Arial" panose="020B0604020202020204" pitchFamily="34" charset="0"/>
                        </a:rPr>
                        <a:t>The use of dynamic data structures based on the object-oriented paradigm provides greater flexibility of the proposed models and procedures in real charging station conditions.</a:t>
                      </a:r>
                      <a:endParaRPr lang="uk-UA" sz="3500" noProof="0" dirty="0">
                        <a:solidFill>
                          <a:srgbClr val="002060"/>
                        </a:solidFill>
                        <a:latin typeface="Arial" panose="020B0604020202020204" pitchFamily="34" charset="0"/>
                        <a:cs typeface="Arial" panose="020B0604020202020204" pitchFamily="34" charset="0"/>
                      </a:endParaRPr>
                    </a:p>
                    <a:p>
                      <a:pPr marL="514350" indent="-514350">
                        <a:buFont typeface="+mj-lt"/>
                        <a:buAutoNum type="arabicPeriod"/>
                      </a:pPr>
                      <a:r>
                        <a:rPr lang="en-US" sz="3500" noProof="0" dirty="0">
                          <a:solidFill>
                            <a:srgbClr val="002060"/>
                          </a:solidFill>
                          <a:latin typeface="Arial" panose="020B0604020202020204" pitchFamily="34" charset="0"/>
                          <a:cs typeface="Arial" panose="020B0604020202020204" pitchFamily="34" charset="0"/>
                        </a:rPr>
                        <a:t>The efficiency of the charging station at the business level in monetary terms is determined by a 5th degree polynomial with a coefficient of determination equal to 0.9915. Efficiency at the client level is determined by a piecewise linear function.</a:t>
                      </a:r>
                    </a:p>
                    <a:p>
                      <a:r>
                        <a:rPr lang="en-US" sz="3500" b="1" noProof="0" dirty="0">
                          <a:solidFill>
                            <a:srgbClr val="002060"/>
                          </a:solidFill>
                          <a:latin typeface="Arial" panose="020B0604020202020204" pitchFamily="34" charset="0"/>
                          <a:cs typeface="Arial" panose="020B0604020202020204" pitchFamily="34" charset="0"/>
                        </a:rPr>
                        <a:t>Impact &amp; Future Research:</a:t>
                      </a:r>
                    </a:p>
                    <a:p>
                      <a:pPr marL="0" indent="0">
                        <a:buFont typeface="+mj-lt"/>
                        <a:buNone/>
                      </a:pPr>
                      <a:r>
                        <a:rPr lang="en-US" sz="3500" noProof="0" dirty="0">
                          <a:solidFill>
                            <a:srgbClr val="002060"/>
                          </a:solidFill>
                          <a:latin typeface="Arial" panose="020B0604020202020204" pitchFamily="34" charset="0"/>
                          <a:cs typeface="Arial" panose="020B0604020202020204" pitchFamily="34" charset="0"/>
                        </a:rPr>
                        <a:t>On the one hand, the obtained dependencies make it possible to determine the optimal power of the charging station, based on the real values of the intensity and composition of the traffic flow in the client radius area. On the other hand, for charging infrastructure enterprises with restrictions on energy and financial resources, this shows a way to increase the efficiency of their work without costly changes in the production structure. This can be implemented through cooperation of such enterprises with municipal authorities.</a:t>
                      </a:r>
                      <a:r>
                        <a:rPr lang="uk-UA" sz="3500" noProof="0" dirty="0">
                          <a:solidFill>
                            <a:srgbClr val="002060"/>
                          </a:solidFill>
                          <a:latin typeface="Arial" panose="020B0604020202020204" pitchFamily="34" charset="0"/>
                          <a:cs typeface="Arial" panose="020B0604020202020204" pitchFamily="34" charset="0"/>
                        </a:rPr>
                        <a:t> </a:t>
                      </a:r>
                      <a:r>
                        <a:rPr lang="en-US" sz="3500" noProof="0" dirty="0">
                          <a:solidFill>
                            <a:srgbClr val="002060"/>
                          </a:solidFill>
                          <a:latin typeface="Arial" panose="020B0604020202020204" pitchFamily="34" charset="0"/>
                          <a:cs typeface="Arial" panose="020B0604020202020204" pitchFamily="34" charset="0"/>
                        </a:rPr>
                        <a:t>In the future, it is planned to expand this research to the scale of the charging station network</a:t>
                      </a:r>
                      <a:r>
                        <a:rPr lang="uk-UA" sz="3500" noProof="0" dirty="0">
                          <a:solidFill>
                            <a:srgbClr val="002060"/>
                          </a:solidFill>
                          <a:latin typeface="Arial" panose="020B0604020202020204" pitchFamily="34" charset="0"/>
                          <a:cs typeface="Arial" panose="020B0604020202020204" pitchFamily="34" charset="0"/>
                        </a:rPr>
                        <a:t>.</a:t>
                      </a:r>
                      <a:endParaRPr lang="en-US" sz="3500" noProof="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13780061"/>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noProof="1">
                          <a:solidFill>
                            <a:srgbClr val="002060"/>
                          </a:solidFill>
                          <a:latin typeface="Arial"/>
                          <a:ea typeface="+mn-ea"/>
                          <a:cs typeface="Arial"/>
                        </a:rPr>
                        <a:t>This research was conducted within the collaborative framework of Rzeszow University of Technology (Poland), Cherkasy State Technological University </a:t>
                      </a:r>
                      <a:r>
                        <a:rPr lang="uk-UA" sz="3500" kern="1200" noProof="1">
                          <a:solidFill>
                            <a:srgbClr val="002060"/>
                          </a:solidFill>
                          <a:latin typeface="Arial"/>
                          <a:ea typeface="+mn-ea"/>
                          <a:cs typeface="Arial"/>
                        </a:rPr>
                        <a:t>(</a:t>
                      </a:r>
                      <a:r>
                        <a:rPr lang="en-US" sz="3500" kern="1200" noProof="1">
                          <a:solidFill>
                            <a:srgbClr val="002060"/>
                          </a:solidFill>
                          <a:latin typeface="Arial"/>
                          <a:ea typeface="+mn-ea"/>
                          <a:cs typeface="Arial"/>
                        </a:rPr>
                        <a:t>Ukraine</a:t>
                      </a:r>
                      <a:r>
                        <a:rPr lang="uk-UA" sz="3500" kern="1200" noProof="1">
                          <a:solidFill>
                            <a:srgbClr val="002060"/>
                          </a:solidFill>
                          <a:latin typeface="Arial"/>
                          <a:ea typeface="+mn-ea"/>
                          <a:cs typeface="Arial"/>
                        </a:rPr>
                        <a:t>)</a:t>
                      </a:r>
                      <a:r>
                        <a:rPr lang="en-US" sz="3500" kern="1200" noProof="1">
                          <a:solidFill>
                            <a:srgbClr val="002060"/>
                          </a:solidFill>
                          <a:latin typeface="Arial"/>
                          <a:ea typeface="+mn-ea"/>
                          <a:cs typeface="Arial"/>
                        </a:rPr>
                        <a:t>, National Transport University (Ukraine), and National University of Water and Environmental Engineering </a:t>
                      </a:r>
                      <a:r>
                        <a:rPr lang="uk-UA" sz="3500" kern="1200" noProof="1">
                          <a:solidFill>
                            <a:srgbClr val="002060"/>
                          </a:solidFill>
                          <a:latin typeface="Arial"/>
                          <a:ea typeface="+mn-ea"/>
                          <a:cs typeface="Arial"/>
                        </a:rPr>
                        <a:t>(</a:t>
                      </a:r>
                      <a:r>
                        <a:rPr lang="en-US" sz="3500" kern="1200" noProof="1">
                          <a:solidFill>
                            <a:srgbClr val="002060"/>
                          </a:solidFill>
                          <a:latin typeface="Arial"/>
                          <a:ea typeface="+mn-ea"/>
                          <a:cs typeface="Arial"/>
                        </a:rPr>
                        <a:t>Ukraine</a:t>
                      </a:r>
                      <a:r>
                        <a:rPr lang="uk-UA" sz="3500" kern="1200" noProof="1">
                          <a:solidFill>
                            <a:srgbClr val="002060"/>
                          </a:solidFill>
                          <a:latin typeface="Arial"/>
                          <a:ea typeface="+mn-ea"/>
                          <a:cs typeface="Arial"/>
                        </a:rPr>
                        <a:t>)</a:t>
                      </a:r>
                      <a:r>
                        <a:rPr lang="en-US" sz="3500" kern="1200" noProof="1">
                          <a:solidFill>
                            <a:srgbClr val="002060"/>
                          </a:solidFill>
                          <a:latin typeface="Arial"/>
                          <a:ea typeface="+mn-ea"/>
                          <a:cs typeface="Arial"/>
                        </a:rPr>
                        <a:t>.</a:t>
                      </a:r>
                      <a:endParaRPr lang="uk-UA" sz="3500" kern="1200" noProof="1">
                        <a:solidFill>
                          <a:srgbClr val="002060"/>
                        </a:solidFill>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US" sz="3500" kern="1200" noProof="1">
                          <a:solidFill>
                            <a:srgbClr val="002060"/>
                          </a:solidFill>
                          <a:latin typeface="Arial"/>
                          <a:ea typeface="+mn-ea"/>
                          <a:cs typeface="Arial"/>
                        </a:rPr>
                        <a:t>We are grateful to all data analysts and operational staff</a:t>
                      </a:r>
                      <a:r>
                        <a:rPr lang="uk-UA" sz="3500" kern="1200" noProof="1">
                          <a:solidFill>
                            <a:srgbClr val="002060"/>
                          </a:solidFill>
                          <a:latin typeface="Arial"/>
                          <a:ea typeface="+mn-ea"/>
                          <a:cs typeface="Arial"/>
                        </a:rPr>
                        <a:t> </a:t>
                      </a:r>
                      <a:r>
                        <a:rPr lang="en-US" sz="3500" kern="1200" noProof="1">
                          <a:solidFill>
                            <a:srgbClr val="002060"/>
                          </a:solidFill>
                          <a:latin typeface="Arial"/>
                          <a:ea typeface="+mn-ea"/>
                          <a:cs typeface="Arial"/>
                        </a:rPr>
                        <a:t>who participated in this study.</a:t>
                      </a:r>
                      <a:r>
                        <a:rPr lang="uk-UA" sz="3500" kern="1200" noProof="1">
                          <a:solidFill>
                            <a:srgbClr val="002060"/>
                          </a:solidFill>
                          <a:latin typeface="Arial"/>
                          <a:ea typeface="+mn-ea"/>
                          <a:cs typeface="Arial"/>
                        </a:rPr>
                        <a:t> </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6" name="Рисунок 15">
            <a:extLst>
              <a:ext uri="{FF2B5EF4-FFF2-40B4-BE49-F238E27FC236}">
                <a16:creationId xmlns:a16="http://schemas.microsoft.com/office/drawing/2014/main" id="{DAB746AF-3E33-0BF2-79FC-300E62CD97D9}"/>
              </a:ext>
            </a:extLst>
          </p:cNvPr>
          <p:cNvPicPr>
            <a:picLocks noChangeAspect="1"/>
          </p:cNvPicPr>
          <p:nvPr/>
        </p:nvPicPr>
        <p:blipFill rotWithShape="1">
          <a:blip r:embed="rId4">
            <a:extLst>
              <a:ext uri="{28A0092B-C50C-407E-A947-70E740481C1C}">
                <a14:useLocalDpi xmlns:a14="http://schemas.microsoft.com/office/drawing/2010/main" val="0"/>
              </a:ext>
            </a:extLst>
          </a:blip>
          <a:srcRect l="5380" t="17971" r="15771" b="8533"/>
          <a:stretch/>
        </p:blipFill>
        <p:spPr bwMode="auto">
          <a:xfrm>
            <a:off x="11970405" y="19300453"/>
            <a:ext cx="19038720" cy="10511068"/>
          </a:xfrm>
          <a:prstGeom prst="rect">
            <a:avLst/>
          </a:prstGeom>
          <a:noFill/>
          <a:ln>
            <a:solidFill>
              <a:schemeClr val="accent1"/>
            </a:solidFill>
          </a:ln>
          <a:extLst>
            <a:ext uri="{53640926-AAD7-44D8-BBD7-CCE9431645EC}">
              <a14:shadowObscured xmlns:a14="http://schemas.microsoft.com/office/drawing/2010/main"/>
            </a:ext>
          </a:extLst>
        </p:spPr>
      </p:pic>
      <p:graphicFrame>
        <p:nvGraphicFramePr>
          <p:cNvPr id="22" name="Таблиця 21">
            <a:extLst>
              <a:ext uri="{FF2B5EF4-FFF2-40B4-BE49-F238E27FC236}">
                <a16:creationId xmlns:a16="http://schemas.microsoft.com/office/drawing/2014/main" id="{EE12CBE4-BEC4-3DAF-F8EC-8C0C1E11B945}"/>
              </a:ext>
            </a:extLst>
          </p:cNvPr>
          <p:cNvGraphicFramePr>
            <a:graphicFrameLocks noGrp="1"/>
          </p:cNvGraphicFramePr>
          <p:nvPr>
            <p:extLst>
              <p:ext uri="{D42A27DB-BD31-4B8C-83A1-F6EECF244321}">
                <p14:modId xmlns:p14="http://schemas.microsoft.com/office/powerpoint/2010/main" val="2189810619"/>
              </p:ext>
            </p:extLst>
          </p:nvPr>
        </p:nvGraphicFramePr>
        <p:xfrm>
          <a:off x="1317621" y="18909567"/>
          <a:ext cx="10347125" cy="11292840"/>
        </p:xfrm>
        <a:graphic>
          <a:graphicData uri="http://schemas.openxmlformats.org/drawingml/2006/table">
            <a:tbl>
              <a:tblPr firstRow="1" bandRow="1">
                <a:tableStyleId>{5C22544A-7EE6-4342-B048-85BDC9FD1C3A}</a:tableStyleId>
              </a:tblPr>
              <a:tblGrid>
                <a:gridCol w="10347125">
                  <a:extLst>
                    <a:ext uri="{9D8B030D-6E8A-4147-A177-3AD203B41FA5}">
                      <a16:colId xmlns:a16="http://schemas.microsoft.com/office/drawing/2014/main" val="1417588506"/>
                    </a:ext>
                  </a:extLst>
                </a:gridCol>
              </a:tblGrid>
              <a:tr h="10830849">
                <a:tc>
                  <a:txBody>
                    <a:bodyPr/>
                    <a:lstStyle/>
                    <a:p>
                      <a:r>
                        <a:rPr lang="en-US" sz="3500" b="1" noProof="0" dirty="0">
                          <a:solidFill>
                            <a:srgbClr val="002060"/>
                          </a:solidFill>
                          <a:latin typeface="Arial"/>
                          <a:cs typeface="Arial"/>
                        </a:rPr>
                        <a:t>Academic Findings &amp; Innovation:</a:t>
                      </a:r>
                    </a:p>
                    <a:p>
                      <a:pPr marL="457200" indent="-457200">
                        <a:buFont typeface="Arial" panose="020B0604020202020204" pitchFamily="34" charset="0"/>
                        <a:buChar char="•"/>
                      </a:pPr>
                      <a:r>
                        <a:rPr lang="en-US" sz="3500" b="0" noProof="0" dirty="0">
                          <a:solidFill>
                            <a:srgbClr val="002060"/>
                          </a:solidFill>
                          <a:latin typeface="Arial"/>
                          <a:cs typeface="Arial"/>
                        </a:rPr>
                        <a:t>The conceptual model for comprehensive evaluation of the efficiency of an electric vehicle charging station based on various criteria has been developed</a:t>
                      </a:r>
                      <a:r>
                        <a:rPr lang="uk-UA" sz="3500" b="0" noProof="0" dirty="0">
                          <a:solidFill>
                            <a:srgbClr val="002060"/>
                          </a:solidFill>
                          <a:latin typeface="Arial"/>
                          <a:cs typeface="Arial"/>
                        </a:rPr>
                        <a:t>.</a:t>
                      </a:r>
                      <a:endParaRPr lang="en-US" sz="3500" b="0" noProof="0" dirty="0">
                        <a:solidFill>
                          <a:srgbClr val="002060"/>
                        </a:solidFill>
                        <a:latin typeface="Arial"/>
                        <a:cs typeface="Arial"/>
                      </a:endParaRPr>
                    </a:p>
                    <a:p>
                      <a:pPr marL="457200" indent="-457200">
                        <a:buFont typeface="Arial" panose="020B0604020202020204" pitchFamily="34" charset="0"/>
                        <a:buChar char="•"/>
                      </a:pPr>
                      <a:r>
                        <a:rPr lang="en-US" sz="3500" b="0" noProof="0" dirty="0">
                          <a:solidFill>
                            <a:srgbClr val="002060"/>
                          </a:solidFill>
                          <a:latin typeface="Arial"/>
                          <a:cs typeface="Arial"/>
                        </a:rPr>
                        <a:t>The criteria for optimizing the charging station for electric vehicles for three target groups have been clarified.</a:t>
                      </a:r>
                      <a:endParaRPr lang="uk-UA" sz="3500" b="0" noProof="0" dirty="0">
                        <a:solidFill>
                          <a:srgbClr val="002060"/>
                        </a:solidFill>
                        <a:latin typeface="Arial"/>
                        <a:cs typeface="Arial"/>
                      </a:endParaRPr>
                    </a:p>
                    <a:p>
                      <a:pPr marL="457200" indent="-457200">
                        <a:buFont typeface="Arial" panose="020B0604020202020204" pitchFamily="34" charset="0"/>
                        <a:buChar char="•"/>
                      </a:pPr>
                      <a:r>
                        <a:rPr lang="en-US" sz="3500" b="0" noProof="0" dirty="0">
                          <a:solidFill>
                            <a:srgbClr val="002060"/>
                          </a:solidFill>
                          <a:latin typeface="Arial"/>
                          <a:cs typeface="Arial"/>
                        </a:rPr>
                        <a:t>mathematical models of the influence of traffic intensity in the client radius area on the efficiency of the charging station were obtained</a:t>
                      </a:r>
                      <a:r>
                        <a:rPr lang="uk-UA" sz="3500" b="0" noProof="0" dirty="0">
                          <a:solidFill>
                            <a:srgbClr val="002060"/>
                          </a:solidFill>
                          <a:latin typeface="Arial"/>
                          <a:cs typeface="Arial"/>
                        </a:rPr>
                        <a:t>.</a:t>
                      </a:r>
                      <a:endParaRPr lang="en-US" sz="3500" b="0" noProof="0" dirty="0">
                        <a:solidFill>
                          <a:srgbClr val="002060"/>
                        </a:solidFill>
                        <a:latin typeface="Arial"/>
                        <a:cs typeface="Arial"/>
                      </a:endParaRPr>
                    </a:p>
                    <a:p>
                      <a:r>
                        <a:rPr lang="en-US" sz="3500" b="1" noProof="0" dirty="0">
                          <a:solidFill>
                            <a:srgbClr val="002060"/>
                          </a:solidFill>
                          <a:latin typeface="Arial"/>
                          <a:cs typeface="Arial"/>
                        </a:rPr>
                        <a:t>Practical Applications:</a:t>
                      </a:r>
                    </a:p>
                    <a:p>
                      <a:pPr marL="457200" marR="0" lvl="0" indent="-457200" algn="l" defTabSz="3239902"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500" b="0" noProof="0" dirty="0">
                          <a:solidFill>
                            <a:srgbClr val="002060"/>
                          </a:solidFill>
                          <a:latin typeface="Arial"/>
                          <a:cs typeface="Arial"/>
                        </a:rPr>
                        <a:t>The conversion coefficients of transport flows for a given region have been determined.</a:t>
                      </a:r>
                      <a:endParaRPr lang="uk-UA" sz="3500" b="0" noProof="0" dirty="0">
                        <a:solidFill>
                          <a:srgbClr val="002060"/>
                        </a:solidFill>
                        <a:latin typeface="Arial"/>
                        <a:cs typeface="Arial"/>
                      </a:endParaRPr>
                    </a:p>
                    <a:p>
                      <a:pPr marL="457200" indent="-457200">
                        <a:buFont typeface="Arial" panose="020B0604020202020204" pitchFamily="34" charset="0"/>
                        <a:buChar char="•"/>
                      </a:pPr>
                      <a:r>
                        <a:rPr lang="en-US" sz="3500" b="0" noProof="0" dirty="0">
                          <a:solidFill>
                            <a:srgbClr val="002060"/>
                          </a:solidFill>
                          <a:latin typeface="Arial"/>
                          <a:cs typeface="Arial"/>
                        </a:rPr>
                        <a:t>Algorithms and a software application have been developed to evaluate the efficiency of an electric vehicle charging station using various criteria.</a:t>
                      </a:r>
                    </a:p>
                    <a:p>
                      <a:pPr marL="457200" indent="-457200">
                        <a:buFont typeface="Arial" panose="020B0604020202020204" pitchFamily="34" charset="0"/>
                        <a:buChar char="•"/>
                      </a:pPr>
                      <a:r>
                        <a:rPr lang="en-US" sz="3500" b="0" noProof="0" dirty="0">
                          <a:solidFill>
                            <a:srgbClr val="002060"/>
                          </a:solidFill>
                          <a:latin typeface="Arial"/>
                          <a:cs typeface="Arial"/>
                        </a:rPr>
                        <a:t>Recommendations have been developed for target groups on optimizing charging stations for electric vehicles.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45831650"/>
                  </a:ext>
                </a:extLst>
              </a:tr>
            </a:tbl>
          </a:graphicData>
        </a:graphic>
      </p:graphicFrame>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409</TotalTime>
  <Words>779</Words>
  <Application>Microsoft Office PowerPoint</Application>
  <PresentationFormat>Довільний</PresentationFormat>
  <Paragraphs>40</Paragraphs>
  <Slides>1</Slides>
  <Notes>0</Notes>
  <HiddenSlides>0</HiddenSlides>
  <MMClips>0</MMClips>
  <ScaleCrop>false</ScaleCrop>
  <HeadingPairs>
    <vt:vector size="6" baseType="variant">
      <vt:variant>
        <vt:lpstr>Використані шрифти</vt:lpstr>
      </vt:variant>
      <vt:variant>
        <vt:i4>3</vt:i4>
      </vt:variant>
      <vt:variant>
        <vt:lpstr>Тема</vt:lpstr>
      </vt:variant>
      <vt:variant>
        <vt:i4>1</vt:i4>
      </vt:variant>
      <vt:variant>
        <vt:lpstr>Заголовки слайдів</vt:lpstr>
      </vt:variant>
      <vt:variant>
        <vt:i4>1</vt:i4>
      </vt:variant>
    </vt:vector>
  </HeadingPairs>
  <TitlesOfParts>
    <vt:vector size="5" baseType="lpstr">
      <vt:lpstr>Aptos</vt:lpstr>
      <vt:lpstr>Aptos Display</vt:lpstr>
      <vt:lpstr>Arial</vt:lpstr>
      <vt:lpstr>Motív Office</vt:lpstr>
      <vt:lpstr>Study of the Influence of Traffic on the Charging Stations Efficiency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V11326</cp:lastModifiedBy>
  <cp:revision>19</cp:revision>
  <dcterms:created xsi:type="dcterms:W3CDTF">2024-08-16T05:44:32Z</dcterms:created>
  <dcterms:modified xsi:type="dcterms:W3CDTF">2025-04-17T17:18:32Z</dcterms:modified>
</cp:coreProperties>
</file>