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Bez štýlu, bez mrie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860" y="1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84C6FC8B-CEA2-4965-8E10-452C36C27C6E}" type="datetimeFigureOut">
              <a:rPr lang="sk-SK" smtClean="0"/>
              <a:t>4. 4. 2025</a:t>
            </a:fld>
            <a:endParaRPr lang="sk-SK"/>
          </a:p>
        </p:txBody>
      </p:sp>
      <p:sp>
        <p:nvSpPr>
          <p:cNvPr id="4" name="Zástupný objekt pre obrázok snímky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53D1FD84-ABC9-4F9F-A1B6-ACEA2388E66F}" type="slidenum">
              <a:rPr lang="sk-SK" smtClean="0"/>
              <a:t>‹#›</a:t>
            </a:fld>
            <a:endParaRPr lang="sk-SK"/>
          </a:p>
        </p:txBody>
      </p:sp>
    </p:spTree>
    <p:extLst>
      <p:ext uri="{BB962C8B-B14F-4D97-AF65-F5344CB8AC3E}">
        <p14:creationId xmlns:p14="http://schemas.microsoft.com/office/powerpoint/2010/main" val="1374588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53D1FD84-ABC9-4F9F-A1B6-ACEA2388E66F}" type="slidenum">
              <a:rPr lang="sk-SK" smtClean="0"/>
              <a:t>1</a:t>
            </a:fld>
            <a:endParaRPr lang="sk-SK"/>
          </a:p>
        </p:txBody>
      </p:sp>
    </p:spTree>
    <p:extLst>
      <p:ext uri="{BB962C8B-B14F-4D97-AF65-F5344CB8AC3E}">
        <p14:creationId xmlns:p14="http://schemas.microsoft.com/office/powerpoint/2010/main" val="3064878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Designing of the Ramp Reference for Buck Converter for Hydrogen production</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Tomáš Paulec</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Pavol Špánik</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Juraj Tvarožek</a:t>
            </a:r>
            <a:r>
              <a:rPr lang="sk-SK" sz="4500" baseline="30000" dirty="0">
                <a:solidFill>
                  <a:srgbClr val="002060"/>
                </a:solidFill>
                <a:latin typeface="Arial" panose="020B0604020202020204" pitchFamily="34" charset="0"/>
                <a:cs typeface="Arial" panose="020B0604020202020204" pitchFamily="34" charset="0"/>
              </a:rPr>
              <a:t>3</a:t>
            </a:r>
            <a:r>
              <a:rPr lang="sk-SK" sz="4500" dirty="0">
                <a:solidFill>
                  <a:srgbClr val="002060"/>
                </a:solidFill>
                <a:latin typeface="Arial" panose="020B0604020202020204" pitchFamily="34" charset="0"/>
                <a:cs typeface="Arial" panose="020B0604020202020204" pitchFamily="34" charset="0"/>
              </a:rPr>
              <a:t>, Michal Praženica</a:t>
            </a:r>
            <a:r>
              <a:rPr lang="sk-SK" sz="4500" baseline="30000" dirty="0">
                <a:solidFill>
                  <a:srgbClr val="002060"/>
                </a:solidFill>
                <a:latin typeface="Arial" panose="020B0604020202020204" pitchFamily="34" charset="0"/>
                <a:cs typeface="Arial" panose="020B0604020202020204" pitchFamily="34" charset="0"/>
              </a:rPr>
              <a:t>4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3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4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26918860"/>
              </p:ext>
            </p:extLst>
          </p:nvPr>
        </p:nvGraphicFramePr>
        <p:xfrm>
          <a:off x="1347570" y="7769152"/>
          <a:ext cx="29764038" cy="59249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en-US" sz="3500" dirty="0">
                          <a:solidFill>
                            <a:srgbClr val="002060"/>
                          </a:solidFill>
                          <a:latin typeface="Arial" panose="020B0604020202020204" pitchFamily="34" charset="0"/>
                          <a:cs typeface="Arial" panose="020B0604020202020204" pitchFamily="34" charset="0"/>
                        </a:rPr>
                        <a:t>The document discusses advancements in hydrogen production for transportation applications, focusing on improving power converters used in electrolysis. Hydrogen is increasingly considered a sustainable energy alternative for fuel-cell electric vehicles and combustion engines.</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a:solidFill>
                            <a:srgbClr val="002060"/>
                          </a:solidFill>
                          <a:latin typeface="Arial" panose="020B0604020202020204" pitchFamily="34" charset="0"/>
                          <a:cs typeface="Arial" panose="020B0604020202020204" pitchFamily="34" charset="0"/>
                        </a:rPr>
                        <a:t>The transportation sector is shifting to hydrogen energy, but power converter instability in electrolysis hinders efficiency and scalability. This study optimizes ramp reference compensation in buck converters to enhance stability and energy conversion for reliable hydrogen production.</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dirty="0">
                          <a:solidFill>
                            <a:srgbClr val="002060"/>
                          </a:solidFill>
                          <a:latin typeface="Arial" panose="020B0604020202020204" pitchFamily="34" charset="0"/>
                          <a:cs typeface="Arial" panose="020B0604020202020204" pitchFamily="34" charset="0"/>
                        </a:rPr>
                        <a:t>This research enhances power converter stability by optimizing ramp reference compensation to eliminate subharmonic oscillations. It improves electrolysis efficiency, reduces energy losses, and lowers costs. By ensuring reliable power conversion, it supports large-scale hydrogen adoption.</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mc:AlternateContent xmlns:mc="http://schemas.openxmlformats.org/markup-compatibility/2006" xmlns:a14="http://schemas.microsoft.com/office/drawing/2010/main">
        <mc:Choice Requires="a14">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239179383"/>
                  </p:ext>
                </p:extLst>
              </p:nvPr>
            </p:nvGraphicFramePr>
            <p:xfrm>
              <a:off x="1317621" y="12662926"/>
              <a:ext cx="29764038" cy="5074081"/>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425310">
                    <a:tc>
                      <a:txBody>
                        <a:bodyPr/>
                        <a:lstStyle/>
                        <a:p>
                          <a:pPr defTabSz="3287713"/>
                          <a:r>
                            <a:rPr lang="en-US" sz="3500" dirty="0">
                              <a:solidFill>
                                <a:srgbClr val="002060"/>
                              </a:solidFill>
                              <a:latin typeface="Arial"/>
                              <a:cs typeface="Arial"/>
                            </a:rPr>
                            <a:t>The slope of the ramp is derived using the triangular method. This method is based on the dependence of the slope of the</a:t>
                          </a:r>
                          <a:endParaRPr lang="sk-SK" sz="3500" dirty="0">
                            <a:solidFill>
                              <a:srgbClr val="002060"/>
                            </a:solidFill>
                            <a:latin typeface="Arial"/>
                            <a:cs typeface="Arial"/>
                          </a:endParaRPr>
                        </a:p>
                        <a:p>
                          <a:pPr defTabSz="3287713"/>
                          <a:r>
                            <a:rPr lang="en-US" sz="3500" dirty="0">
                              <a:solidFill>
                                <a:srgbClr val="002060"/>
                              </a:solidFill>
                              <a:latin typeface="Arial"/>
                              <a:cs typeface="Arial"/>
                            </a:rPr>
                            <a:t>increase and decrease of the current through the inductor in the converter. </a:t>
                          </a:r>
                          <a:endParaRPr lang="sk-SK" sz="3500" dirty="0">
                            <a:solidFill>
                              <a:srgbClr val="002060"/>
                            </a:solidFill>
                            <a:latin typeface="Arial"/>
                            <a:cs typeface="Arial"/>
                          </a:endParaRPr>
                        </a:p>
                        <a:p>
                          <a:pPr defTabSz="3287713"/>
                          <a:r>
                            <a:rPr lang="en-US" sz="3500" dirty="0">
                              <a:solidFill>
                                <a:srgbClr val="002060"/>
                              </a:solidFill>
                              <a:latin typeface="Arial"/>
                              <a:cs typeface="Arial"/>
                            </a:rPr>
                            <a:t>Without using ramp compensation, the duty cycle has a nonstable width, which results in the existence of subharmonic</a:t>
                          </a:r>
                          <a:endParaRPr lang="sk-SK" sz="3500" dirty="0">
                            <a:solidFill>
                              <a:srgbClr val="002060"/>
                            </a:solidFill>
                            <a:latin typeface="Arial"/>
                            <a:cs typeface="Arial"/>
                          </a:endParaRPr>
                        </a:p>
                        <a:p>
                          <a:pPr defTabSz="3287713"/>
                          <a:r>
                            <a:rPr lang="en-US" sz="3500" dirty="0">
                              <a:solidFill>
                                <a:srgbClr val="002060"/>
                              </a:solidFill>
                              <a:latin typeface="Arial"/>
                              <a:cs typeface="Arial"/>
                            </a:rPr>
                            <a:t>frequencies in the current waveform, as can be seen in </a:t>
                          </a:r>
                          <a:r>
                            <a:rPr lang="sk-SK" sz="3500">
                              <a:solidFill>
                                <a:srgbClr val="002060"/>
                              </a:solidFill>
                              <a:latin typeface="Arial"/>
                              <a:cs typeface="Arial"/>
                            </a:rPr>
                            <a:t>f</a:t>
                          </a:r>
                          <a:r>
                            <a:rPr lang="en-US" sz="3500">
                              <a:solidFill>
                                <a:srgbClr val="002060"/>
                              </a:solidFill>
                              <a:latin typeface="Arial"/>
                              <a:cs typeface="Arial"/>
                            </a:rPr>
                            <a:t>ig</a:t>
                          </a:r>
                          <a:r>
                            <a:rPr lang="sk-SK" sz="3500" dirty="0" err="1">
                              <a:solidFill>
                                <a:srgbClr val="002060"/>
                              </a:solidFill>
                              <a:latin typeface="Arial"/>
                              <a:cs typeface="Arial"/>
                            </a:rPr>
                            <a:t>ure</a:t>
                          </a:r>
                          <a:r>
                            <a:rPr lang="en-US" sz="3500" dirty="0">
                              <a:solidFill>
                                <a:srgbClr val="002060"/>
                              </a:solidFill>
                              <a:latin typeface="Arial"/>
                              <a:cs typeface="Arial"/>
                            </a:rPr>
                            <a:t>. Subharmonic frequencies have a negative effect on the</a:t>
                          </a:r>
                          <a:endParaRPr lang="sk-SK" sz="3500" dirty="0">
                            <a:solidFill>
                              <a:srgbClr val="002060"/>
                            </a:solidFill>
                            <a:latin typeface="Arial"/>
                            <a:cs typeface="Arial"/>
                          </a:endParaRPr>
                        </a:p>
                        <a:p>
                          <a:pPr defTabSz="3287713"/>
                          <a:r>
                            <a:rPr lang="en-US" sz="3500" dirty="0">
                              <a:solidFill>
                                <a:srgbClr val="002060"/>
                              </a:solidFill>
                              <a:latin typeface="Arial"/>
                              <a:cs typeface="Arial"/>
                            </a:rPr>
                            <a:t>converter's EMC. They can create mechanical oscillations of components in the circuit, especially windings in inductances,</a:t>
                          </a:r>
                          <a:endParaRPr lang="sk-SK" sz="3500" dirty="0">
                            <a:solidFill>
                              <a:srgbClr val="002060"/>
                            </a:solidFill>
                            <a:latin typeface="Arial"/>
                            <a:cs typeface="Arial"/>
                          </a:endParaRPr>
                        </a:p>
                        <a:p>
                          <a:pPr defTabSz="3287713"/>
                          <a:r>
                            <a:rPr lang="en-US" sz="3500" dirty="0">
                              <a:solidFill>
                                <a:srgbClr val="002060"/>
                              </a:solidFill>
                              <a:latin typeface="Arial"/>
                              <a:cs typeface="Arial"/>
                            </a:rPr>
                            <a:t>which can result in unpleasant acoustic manifestations.</a:t>
                          </a:r>
                          <a:r>
                            <a:rPr lang="sk-SK" sz="3500" baseline="0" dirty="0">
                              <a:solidFill>
                                <a:srgbClr val="002060"/>
                              </a:solidFill>
                              <a:latin typeface="Arial"/>
                              <a:cs typeface="Arial"/>
                            </a:rPr>
                            <a:t> W</a:t>
                          </a:r>
                          <a:r>
                            <a:rPr lang="en-US" sz="3500" baseline="0" dirty="0" err="1">
                              <a:solidFill>
                                <a:srgbClr val="002060"/>
                              </a:solidFill>
                              <a:latin typeface="Arial"/>
                              <a:cs typeface="Arial"/>
                            </a:rPr>
                            <a:t>hile</a:t>
                          </a:r>
                          <a:r>
                            <a:rPr lang="en-US" sz="3500" baseline="0" dirty="0">
                              <a:solidFill>
                                <a:srgbClr val="002060"/>
                              </a:solidFill>
                              <a:latin typeface="Arial"/>
                              <a:cs typeface="Arial"/>
                            </a:rPr>
                            <a:t> maintaining the stability condition obtains the relation for</a:t>
                          </a:r>
                          <a:endParaRPr lang="sk-SK" sz="3500" baseline="0" dirty="0">
                            <a:solidFill>
                              <a:srgbClr val="002060"/>
                            </a:solidFill>
                            <a:latin typeface="Arial"/>
                            <a:cs typeface="Arial"/>
                          </a:endParaRPr>
                        </a:p>
                        <a:p>
                          <a:pPr defTabSz="3287713"/>
                          <a:r>
                            <a:rPr lang="en-US" sz="3500" baseline="0" dirty="0">
                              <a:solidFill>
                                <a:srgbClr val="002060"/>
                              </a:solidFill>
                              <a:latin typeface="Arial"/>
                              <a:cs typeface="Arial"/>
                            </a:rPr>
                            <a:t>calculating the minimum ramp steepness</a:t>
                          </a:r>
                          <a:r>
                            <a:rPr lang="sk-SK" sz="3500" baseline="0" dirty="0">
                              <a:solidFill>
                                <a:srgbClr val="002060"/>
                              </a:solidFill>
                              <a:latin typeface="Arial"/>
                              <a:cs typeface="Arial"/>
                            </a:rPr>
                            <a:t> =&gt; </a:t>
                          </a:r>
                          <a14:m>
                            <m:oMath xmlns:m="http://schemas.openxmlformats.org/officeDocument/2006/math">
                              <m:r>
                                <a:rPr lang="en-GB" sz="3600" i="1" kern="1200" smtClean="0">
                                  <a:solidFill>
                                    <a:srgbClr val="002060"/>
                                  </a:solidFill>
                                  <a:effectLst/>
                                  <a:latin typeface="Cambria Math" panose="02040503050406030204" pitchFamily="18" charset="0"/>
                                  <a:ea typeface="+mn-ea"/>
                                  <a:cs typeface="+mn-cs"/>
                                </a:rPr>
                                <m:t>𝑚</m:t>
                              </m:r>
                              <m:r>
                                <a:rPr lang="en-GB" sz="3600" i="1" kern="1200" smtClean="0">
                                  <a:solidFill>
                                    <a:srgbClr val="002060"/>
                                  </a:solidFill>
                                  <a:effectLst/>
                                  <a:latin typeface="Cambria Math" panose="02040503050406030204" pitchFamily="18" charset="0"/>
                                  <a:ea typeface="+mn-ea"/>
                                  <a:cs typeface="+mn-cs"/>
                                </a:rPr>
                                <m:t>&gt;</m:t>
                              </m:r>
                              <m:f>
                                <m:fPr>
                                  <m:ctrlPr>
                                    <a:rPr lang="sk-SK" sz="3600" i="1" kern="1200">
                                      <a:solidFill>
                                        <a:srgbClr val="002060"/>
                                      </a:solidFill>
                                      <a:effectLst/>
                                      <a:latin typeface="Cambria Math" panose="02040503050406030204" pitchFamily="18" charset="0"/>
                                      <a:ea typeface="+mn-ea"/>
                                      <a:cs typeface="+mn-cs"/>
                                    </a:rPr>
                                  </m:ctrlPr>
                                </m:fPr>
                                <m:num>
                                  <m:sSub>
                                    <m:sSubPr>
                                      <m:ctrlPr>
                                        <a:rPr lang="sk-SK" sz="3600" i="1" kern="1200">
                                          <a:solidFill>
                                            <a:srgbClr val="002060"/>
                                          </a:solidFill>
                                          <a:effectLst/>
                                          <a:latin typeface="Cambria Math" panose="02040503050406030204" pitchFamily="18" charset="0"/>
                                          <a:ea typeface="+mn-ea"/>
                                          <a:cs typeface="+mn-cs"/>
                                        </a:rPr>
                                      </m:ctrlPr>
                                    </m:sSubPr>
                                    <m:e>
                                      <m:r>
                                        <a:rPr lang="en-GB" sz="3600" i="1" kern="1200">
                                          <a:solidFill>
                                            <a:srgbClr val="002060"/>
                                          </a:solidFill>
                                          <a:effectLst/>
                                          <a:latin typeface="Cambria Math" panose="02040503050406030204" pitchFamily="18" charset="0"/>
                                          <a:ea typeface="+mn-ea"/>
                                          <a:cs typeface="+mn-cs"/>
                                        </a:rPr>
                                        <m:t>𝑉</m:t>
                                      </m:r>
                                    </m:e>
                                    <m:sub>
                                      <m:r>
                                        <a:rPr lang="en-GB" sz="3600" i="1" kern="1200">
                                          <a:solidFill>
                                            <a:srgbClr val="002060"/>
                                          </a:solidFill>
                                          <a:effectLst/>
                                          <a:latin typeface="Cambria Math" panose="02040503050406030204" pitchFamily="18" charset="0"/>
                                          <a:ea typeface="+mn-ea"/>
                                          <a:cs typeface="+mn-cs"/>
                                        </a:rPr>
                                        <m:t>𝑖𝑛</m:t>
                                      </m:r>
                                    </m:sub>
                                  </m:sSub>
                                </m:num>
                                <m:den>
                                  <m:r>
                                    <a:rPr lang="en-GB" sz="3600" i="1" kern="1200">
                                      <a:solidFill>
                                        <a:srgbClr val="002060"/>
                                      </a:solidFill>
                                      <a:effectLst/>
                                      <a:latin typeface="Cambria Math" panose="02040503050406030204" pitchFamily="18" charset="0"/>
                                      <a:ea typeface="+mn-ea"/>
                                      <a:cs typeface="+mn-cs"/>
                                    </a:rPr>
                                    <m:t>2</m:t>
                                  </m:r>
                                  <m:r>
                                    <a:rPr lang="en-GB" sz="3600" kern="1200">
                                      <a:solidFill>
                                        <a:srgbClr val="002060"/>
                                      </a:solidFill>
                                      <a:effectLst/>
                                      <a:latin typeface="Cambria Math" panose="02040503050406030204" pitchFamily="18" charset="0"/>
                                      <a:ea typeface="+mn-ea"/>
                                      <a:cs typeface="+mn-cs"/>
                                    </a:rPr>
                                    <m:t>∙</m:t>
                                  </m:r>
                                  <m:r>
                                    <a:rPr lang="en-GB" sz="3600" i="1" kern="1200">
                                      <a:solidFill>
                                        <a:srgbClr val="002060"/>
                                      </a:solidFill>
                                      <a:effectLst/>
                                      <a:latin typeface="Cambria Math" panose="02040503050406030204" pitchFamily="18" charset="0"/>
                                      <a:ea typeface="+mn-ea"/>
                                      <a:cs typeface="+mn-cs"/>
                                    </a:rPr>
                                    <m:t>𝐿</m:t>
                                  </m:r>
                                </m:den>
                              </m:f>
                            </m:oMath>
                          </a14:m>
                          <a:r>
                            <a:rPr lang="sk-SK" sz="3600" dirty="0">
                              <a:solidFill>
                                <a:srgbClr val="002060"/>
                              </a:solidFill>
                              <a:latin typeface="Arial"/>
                              <a:cs typeface="Aria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mc:Choice>
        <mc:Fallback xmlns="">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239179383"/>
                  </p:ext>
                </p:extLst>
              </p:nvPr>
            </p:nvGraphicFramePr>
            <p:xfrm>
              <a:off x="1317621" y="12662926"/>
              <a:ext cx="29764038" cy="508513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079113">
                    <a:tc>
                      <a:txBody>
                        <a:bodyPr/>
                        <a:lstStyle/>
                        <a:p>
                          <a:endParaRPr lang="sk-SK"/>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t="-27761" b="-2388"/>
                          </a:stretch>
                        </a:blipFill>
                      </a:tcPr>
                    </a:tc>
                    <a:extLst>
                      <a:ext uri="{0D108BD9-81ED-4DB2-BD59-A6C34878D82A}">
                        <a16:rowId xmlns:a16="http://schemas.microsoft.com/office/drawing/2014/main" val="2408792212"/>
                      </a:ext>
                    </a:extLst>
                  </a:tr>
                </a:tbl>
              </a:graphicData>
            </a:graphic>
          </p:graphicFrame>
        </mc:Fallback>
      </mc:AlternateContent>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190706038"/>
              </p:ext>
            </p:extLst>
          </p:nvPr>
        </p:nvGraphicFramePr>
        <p:xfrm>
          <a:off x="1347570" y="18107401"/>
          <a:ext cx="29764038" cy="1825905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r>
                        <a:rPr lang="en-US" sz="3500" dirty="0">
                          <a:solidFill>
                            <a:srgbClr val="002060"/>
                          </a:solidFill>
                          <a:latin typeface="Arial"/>
                          <a:cs typeface="Arial"/>
                        </a:rPr>
                        <a:t>After applying ramp </a:t>
                      </a:r>
                      <a:r>
                        <a:rPr lang="en-US" sz="3500">
                          <a:solidFill>
                            <a:srgbClr val="002060"/>
                          </a:solidFill>
                          <a:latin typeface="Arial"/>
                          <a:cs typeface="Arial"/>
                        </a:rPr>
                        <a:t>compensation,</a:t>
                      </a:r>
                      <a:r>
                        <a:rPr lang="sk-SK" sz="3500">
                          <a:solidFill>
                            <a:srgbClr val="002060"/>
                          </a:solidFill>
                          <a:latin typeface="Arial"/>
                          <a:cs typeface="Arial"/>
                        </a:rPr>
                        <a:t> Fig.1,</a:t>
                      </a:r>
                      <a:r>
                        <a:rPr lang="en-US" sz="3500">
                          <a:solidFill>
                            <a:srgbClr val="002060"/>
                          </a:solidFill>
                          <a:latin typeface="Arial"/>
                          <a:cs typeface="Arial"/>
                        </a:rPr>
                        <a:t> </a:t>
                      </a:r>
                      <a:r>
                        <a:rPr lang="en-US" sz="3500" dirty="0">
                          <a:solidFill>
                            <a:srgbClr val="002060"/>
                          </a:solidFill>
                          <a:latin typeface="Arial"/>
                          <a:cs typeface="Arial"/>
                        </a:rPr>
                        <a:t>the converter's efficiency improved by 1.99 %, from 66.24 % to 68.23 %. The output current ripple was reduced by 26.3 %, from 190 mA to 140 mA, leading to a more stable power supply to the electrolyzer. Unlike conventional peak current mode control without compensation, which suffers from instability above 50% duty cycle, our method ensures stable operation under a wide range of operating conditions.</a:t>
                      </a:r>
                      <a:endParaRPr lang="sk-SK" sz="3500" dirty="0">
                        <a:solidFill>
                          <a:srgbClr val="002060"/>
                        </a:solidFill>
                        <a:latin typeface="Arial"/>
                        <a:cs typeface="Arial"/>
                      </a:endParaRPr>
                    </a:p>
                    <a:p>
                      <a:r>
                        <a:rPr lang="en-US" sz="3500" dirty="0">
                          <a:solidFill>
                            <a:srgbClr val="002060"/>
                          </a:solidFill>
                          <a:latin typeface="Arial"/>
                          <a:cs typeface="Arial"/>
                        </a:rPr>
                        <a:t>Without using the ramp compensation Fig</a:t>
                      </a:r>
                      <a:r>
                        <a:rPr lang="en-US" sz="3500">
                          <a:solidFill>
                            <a:srgbClr val="002060"/>
                          </a:solidFill>
                          <a:latin typeface="Arial"/>
                          <a:cs typeface="Arial"/>
                        </a:rPr>
                        <a:t>. </a:t>
                      </a:r>
                      <a:r>
                        <a:rPr lang="sk-SK" sz="3500">
                          <a:solidFill>
                            <a:srgbClr val="002060"/>
                          </a:solidFill>
                          <a:latin typeface="Arial"/>
                          <a:cs typeface="Arial"/>
                        </a:rPr>
                        <a:t>2</a:t>
                      </a:r>
                      <a:r>
                        <a:rPr lang="en-US" sz="3500">
                          <a:solidFill>
                            <a:srgbClr val="002060"/>
                          </a:solidFill>
                          <a:latin typeface="Arial"/>
                          <a:cs typeface="Arial"/>
                        </a:rPr>
                        <a:t>. </a:t>
                      </a:r>
                      <a:r>
                        <a:rPr lang="en-US" sz="3500" dirty="0">
                          <a:solidFill>
                            <a:srgbClr val="002060"/>
                          </a:solidFill>
                          <a:latin typeface="Arial"/>
                          <a:cs typeface="Arial"/>
                        </a:rPr>
                        <a:t>subharmonic frequencies appear in the output current, which can be observed in the slight ripple of the output current. The control signal alters its value in each period with a periodically repeating </a:t>
                      </a:r>
                      <a:r>
                        <a:rPr lang="en-US" sz="3500">
                          <a:solidFill>
                            <a:srgbClr val="002060"/>
                          </a:solidFill>
                          <a:latin typeface="Arial"/>
                          <a:cs typeface="Arial"/>
                        </a:rPr>
                        <a:t>pattern.</a:t>
                      </a:r>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endParaRPr lang="sk-SK" sz="3500">
                        <a:solidFill>
                          <a:srgbClr val="002060"/>
                        </a:solidFill>
                        <a:latin typeface="Arial"/>
                        <a:cs typeface="Arial"/>
                      </a:endParaRPr>
                    </a:p>
                    <a:p>
                      <a:r>
                        <a:rPr lang="sk-SK" sz="2800">
                          <a:solidFill>
                            <a:srgbClr val="002060"/>
                          </a:solidFill>
                          <a:latin typeface="Arial"/>
                          <a:cs typeface="Arial"/>
                        </a:rPr>
                        <a:t>        Fig.1 </a:t>
                      </a:r>
                      <a:r>
                        <a:rPr lang="en-US" sz="2800">
                          <a:solidFill>
                            <a:srgbClr val="002060"/>
                          </a:solidFill>
                          <a:latin typeface="Arial"/>
                          <a:cs typeface="Arial"/>
                        </a:rPr>
                        <a:t>Output current and PWM waveform of the converter, using ramp compensation</a:t>
                      </a:r>
                      <a:r>
                        <a:rPr lang="sk-SK" sz="2800">
                          <a:solidFill>
                            <a:srgbClr val="002060"/>
                          </a:solidFill>
                          <a:latin typeface="Arial"/>
                          <a:cs typeface="Arial"/>
                        </a:rPr>
                        <a:t>       Fig.2 </a:t>
                      </a:r>
                      <a:r>
                        <a:rPr lang="en-US" sz="2800">
                          <a:solidFill>
                            <a:srgbClr val="002060"/>
                          </a:solidFill>
                          <a:latin typeface="Arial"/>
                          <a:cs typeface="Arial"/>
                        </a:rPr>
                        <a:t>Output current and PWM waveform of the converter, without using ramp compensation</a:t>
                      </a:r>
                      <a:r>
                        <a:rPr lang="sk-SK" sz="2800">
                          <a:solidFill>
                            <a:srgbClr val="002060"/>
                          </a:solidFill>
                          <a:latin typeface="Arial"/>
                          <a:cs typeface="Arial"/>
                        </a:rPr>
                        <a:t>                                                </a:t>
                      </a:r>
                    </a:p>
                    <a:p>
                      <a:endParaRPr lang="en-US"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903705762"/>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en-US" sz="3500" dirty="0">
                          <a:solidFill>
                            <a:srgbClr val="002060"/>
                          </a:solidFill>
                          <a:latin typeface="Arial" panose="020B0604020202020204" pitchFamily="34" charset="0"/>
                          <a:cs typeface="Arial" panose="020B0604020202020204" pitchFamily="34" charset="0"/>
                        </a:rPr>
                        <a:t>This study demonstrates the effectiveness of ramp compensation in improving the stability and efficiency of a peak current mode-controlled buck converter used for hydrogen electrolysis. Our experimental validation confirms that implementing an optimal ramp reference eliminates subharmonic oscillations and enhances overall system performance.</a:t>
                      </a:r>
                    </a:p>
                    <a:p>
                      <a:r>
                        <a:rPr lang="en-US" sz="3500" dirty="0">
                          <a:solidFill>
                            <a:srgbClr val="002060"/>
                          </a:solidFill>
                          <a:latin typeface="Arial" panose="020B0604020202020204" pitchFamily="34" charset="0"/>
                          <a:cs typeface="Arial" panose="020B0604020202020204" pitchFamily="34" charset="0"/>
                        </a:rPr>
                        <a:t>By improving hydrogen production efficiency, the work supports the transition to green energy that replaces fossil fuels in transport and industry. Better efficiency means lower energy requirements and fewer emissions from electricity production, especially if the electricity is from renewable sources. More stable hydrogen production has a direct impact on the quality and availability of fuel for fuel cell vehicles.</a:t>
                      </a:r>
                    </a:p>
                    <a:p>
                      <a:r>
                        <a:rPr lang="en-US" sz="3500" dirty="0">
                          <a:solidFill>
                            <a:srgbClr val="002060"/>
                          </a:solidFill>
                          <a:latin typeface="Arial" panose="020B0604020202020204" pitchFamily="34" charset="0"/>
                          <a:cs typeface="Arial" panose="020B0604020202020204" pitchFamily="34" charset="0"/>
                        </a:rPr>
                        <a:t>The converter will be used for experimental testing of the influence of current pulses on electrolysis properties. The results will be the basis for designing a more advanced converter. Therefore, in future designs, we would like to consider all the knowledge collected and implement it in designing a more complex converter after performing measurements on electrolyzers.</a:t>
                      </a:r>
                    </a:p>
                    <a:p>
                      <a:r>
                        <a:rPr lang="en-US" sz="3500" dirty="0">
                          <a:solidFill>
                            <a:srgbClr val="002060"/>
                          </a:solidFill>
                          <a:latin typeface="Arial" panose="020B0604020202020204" pitchFamily="34" charset="0"/>
                          <a:cs typeface="Arial" panose="020B0604020202020204" pitchFamily="34" charset="0"/>
                        </a:rPr>
                        <a:t>Future work will explore advanced adaptive ramp compensation techniques to enhance efficiency and stability further, making hydrogen production systems more reliable and scalable for industrial applications.</a:t>
                      </a: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356616436"/>
              </p:ext>
            </p:extLst>
          </p:nvPr>
        </p:nvGraphicFramePr>
        <p:xfrm>
          <a:off x="1317621" y="38599932"/>
          <a:ext cx="29764038" cy="454658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This work was supported by projects: APVV-22-0330 “Research of a system for active and optimal management of electrical energy using battery storage system“ and VEGA 1/0314/24 “Research of a system for active management of electrical energy using the battery storage system.”</a:t>
                      </a:r>
                      <a:br>
                        <a:rPr lang="sk-SK" sz="3500" kern="1200" noProof="1">
                          <a:solidFill>
                            <a:srgbClr val="002060"/>
                          </a:solidFill>
                          <a:latin typeface="Arial"/>
                          <a:ea typeface="+mn-ea"/>
                          <a:cs typeface="Arial"/>
                        </a:rPr>
                      </a:br>
                      <a:r>
                        <a:rPr lang="sk-SK" sz="2000" kern="1200" noProof="1">
                          <a:solidFill>
                            <a:srgbClr val="002060"/>
                          </a:solidFill>
                          <a:latin typeface="Arial"/>
                          <a:ea typeface="+mn-ea"/>
                          <a:cs typeface="Arial"/>
                        </a:rPr>
                        <a:t>Liu, Y., &amp; Chen, Q., 2011, "High-frequency switching behavior and modeling of power converters." IEEE Transactions on Industrial Electronics, 58(1)</a:t>
                      </a:r>
                    </a:p>
                    <a:p>
                      <a:pPr lvl="0">
                        <a:buNone/>
                      </a:pPr>
                      <a:r>
                        <a:rPr lang="sk-SK" sz="2000" kern="1200" noProof="1">
                          <a:solidFill>
                            <a:srgbClr val="002060"/>
                          </a:solidFill>
                          <a:latin typeface="Arial"/>
                          <a:ea typeface="+mn-ea"/>
                          <a:cs typeface="Arial"/>
                        </a:rPr>
                        <a:t>D. Zhao, M. Zhou, J. Wang, T. Zhang, G. Li and H. Zhang, 2023, "Dispatching Fuel-cell Hybrid Electric Vehicles Toward Transportation and Energy Systems Integration," in CSEE Journal of Power and Energy Systems, vol. 9, no. 4, pp. 1540-1550, July 2023, doi: 10.17775/CSEEJPES.2020.03640.</a:t>
                      </a:r>
                    </a:p>
                    <a:p>
                      <a:pPr lvl="0">
                        <a:buNone/>
                      </a:pPr>
                      <a:r>
                        <a:rPr lang="sk-SK" sz="2000" kern="1200" noProof="1">
                          <a:solidFill>
                            <a:srgbClr val="002060"/>
                          </a:solidFill>
                          <a:latin typeface="Arial"/>
                          <a:ea typeface="+mn-ea"/>
                          <a:cs typeface="Arial"/>
                        </a:rPr>
                        <a:t>M. U. Ahmed A., U. Raximov, M. Sayidvalieva and A. Pradeep, 2023, "Comparative Analysis of the Advancement of Hydrogen Vehicles and Electric Vehicles: A Critical Review," 2023 International Conference on Computational Intelligence and Knowledge Economy (ICCIKE), Dubai, United Arab Emirates, pp. 151-155, doi: 10.1109/ICCIKE58312.2023.10131877.</a:t>
                      </a:r>
                    </a:p>
                    <a:p>
                      <a:pPr lvl="0">
                        <a:buNone/>
                      </a:pPr>
                      <a:r>
                        <a:rPr lang="sk-SK" sz="2000" kern="1200" noProof="1">
                          <a:solidFill>
                            <a:srgbClr val="002060"/>
                          </a:solidFill>
                          <a:latin typeface="Arial"/>
                          <a:ea typeface="+mn-ea"/>
                          <a:cs typeface="Arial"/>
                        </a:rPr>
                        <a:t>Demir, Nesrin &amp; Kaya, Mehmet Fatih &amp; Albawabiji, M.. (2018). Effect of pulse potential on alkaline water electrolysis perfor-mance. International Journal of Hydrogen Energy. 43. 10.1016/j.ijhydene.2018.07.105</a:t>
                      </a:r>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5"/>
          <a:stretch>
            <a:fillRect/>
          </a:stretch>
        </p:blipFill>
        <p:spPr>
          <a:xfrm>
            <a:off x="24186871" y="311049"/>
            <a:ext cx="6822254" cy="2870417"/>
          </a:xfrm>
          <a:prstGeom prst="rect">
            <a:avLst/>
          </a:prstGeom>
        </p:spPr>
      </p:pic>
      <p:pic>
        <p:nvPicPr>
          <p:cNvPr id="9" name="Obrázok 8" descr="Obrázok, na ktorom je diagram, rad, plán, vývoj&#10;&#10;Obsah vygenerovaný umelou inteligenciou môže byť nesprávny.">
            <a:extLst>
              <a:ext uri="{FF2B5EF4-FFF2-40B4-BE49-F238E27FC236}">
                <a16:creationId xmlns:a16="http://schemas.microsoft.com/office/drawing/2014/main" id="{5FCA8B6E-9F10-8763-20E6-8D7CE0DB1A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094074" y="13662183"/>
            <a:ext cx="4987585" cy="4067842"/>
          </a:xfrm>
          <a:prstGeom prst="rect">
            <a:avLst/>
          </a:prstGeom>
        </p:spPr>
      </p:pic>
      <p:pic>
        <p:nvPicPr>
          <p:cNvPr id="10" name="Obrázok 9" descr="Obrázok, na ktorom je text, snímka obrazovky, písmo, vývoj&#10;&#10;Automaticky generovaný popis">
            <a:extLst>
              <a:ext uri="{FF2B5EF4-FFF2-40B4-BE49-F238E27FC236}">
                <a16:creationId xmlns:a16="http://schemas.microsoft.com/office/drawing/2014/main" id="{7723D8E2-7D2D-2A2E-CCBD-11348450754C}"/>
              </a:ext>
            </a:extLst>
          </p:cNvPr>
          <p:cNvPicPr>
            <a:picLocks noChangeAspect="1"/>
          </p:cNvPicPr>
          <p:nvPr/>
        </p:nvPicPr>
        <p:blipFill rotWithShape="1">
          <a:blip r:embed="rId7">
            <a:extLst>
              <a:ext uri="{28A0092B-C50C-407E-A947-70E740481C1C}">
                <a14:useLocalDpi xmlns:a14="http://schemas.microsoft.com/office/drawing/2010/main" val="0"/>
              </a:ext>
            </a:extLst>
          </a:blip>
          <a:srcRect b="12018"/>
          <a:stretch/>
        </p:blipFill>
        <p:spPr bwMode="auto">
          <a:xfrm>
            <a:off x="2098542" y="22300691"/>
            <a:ext cx="13652420" cy="7200000"/>
          </a:xfrm>
          <a:prstGeom prst="rect">
            <a:avLst/>
          </a:prstGeom>
          <a:noFill/>
          <a:ln>
            <a:noFill/>
          </a:ln>
          <a:extLst>
            <a:ext uri="{53640926-AAD7-44D8-BBD7-CCE9431645EC}">
              <a14:shadowObscured xmlns:a14="http://schemas.microsoft.com/office/drawing/2010/main"/>
            </a:ext>
          </a:extLst>
        </p:spPr>
      </p:pic>
      <p:pic>
        <p:nvPicPr>
          <p:cNvPr id="11" name="Obrázok 10" descr="Obrázok, na ktorom je text, snímka obrazovky, písmo, vývoj&#10;&#10;Automaticky generovaný popis">
            <a:extLst>
              <a:ext uri="{FF2B5EF4-FFF2-40B4-BE49-F238E27FC236}">
                <a16:creationId xmlns:a16="http://schemas.microsoft.com/office/drawing/2014/main" id="{89DC1FCF-597C-56DA-B772-11CB89C08FA3}"/>
              </a:ext>
            </a:extLst>
          </p:cNvPr>
          <p:cNvPicPr>
            <a:picLocks noChangeAspect="1"/>
          </p:cNvPicPr>
          <p:nvPr/>
        </p:nvPicPr>
        <p:blipFill rotWithShape="1">
          <a:blip r:embed="rId8">
            <a:extLst>
              <a:ext uri="{28A0092B-C50C-407E-A947-70E740481C1C}">
                <a14:useLocalDpi xmlns:a14="http://schemas.microsoft.com/office/drawing/2010/main" val="0"/>
              </a:ext>
            </a:extLst>
          </a:blip>
          <a:srcRect b="12094"/>
          <a:stretch/>
        </p:blipFill>
        <p:spPr bwMode="auto">
          <a:xfrm>
            <a:off x="16501934" y="22300691"/>
            <a:ext cx="13663304" cy="7200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1409</TotalTime>
  <Words>936</Words>
  <Application>Microsoft Office PowerPoint</Application>
  <PresentationFormat>Vlastná</PresentationFormat>
  <Paragraphs>48</Paragraphs>
  <Slides>1</Slides>
  <Notes>1</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Cambria Math</vt:lpstr>
      <vt:lpstr>Motív Office</vt:lpstr>
      <vt:lpstr>Designing of the Ramp Reference for Buck Converter for Hydrogen production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Tomáš Paulec</cp:lastModifiedBy>
  <cp:revision>6</cp:revision>
  <dcterms:created xsi:type="dcterms:W3CDTF">2024-08-16T05:44:32Z</dcterms:created>
  <dcterms:modified xsi:type="dcterms:W3CDTF">2025-04-04T06:23:07Z</dcterms:modified>
</cp:coreProperties>
</file>