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7816E5-D956-423B-BBC9-5D4C72C6FC3F}" v="3" dt="2025-04-10T10:50:02.822"/>
    <p1510:client id="{524D0EC1-7F81-4D37-BF52-49DDA72D540E}" v="450" dt="2025-04-10T11:21:12.647"/>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1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l Loman" userId="d196846e-9e3d-4810-8bdd-bb5382c58157" providerId="ADAL" clId="{524D0EC1-7F81-4D37-BF52-49DDA72D540E}"/>
    <pc:docChg chg="undo redo custSel modSld">
      <pc:chgData name="Michal Loman" userId="d196846e-9e3d-4810-8bdd-bb5382c58157" providerId="ADAL" clId="{524D0EC1-7F81-4D37-BF52-49DDA72D540E}" dt="2025-04-10T11:21:12.648" v="443" actId="20577"/>
      <pc:docMkLst>
        <pc:docMk/>
      </pc:docMkLst>
      <pc:sldChg chg="addSp delSp modSp mod">
        <pc:chgData name="Michal Loman" userId="d196846e-9e3d-4810-8bdd-bb5382c58157" providerId="ADAL" clId="{524D0EC1-7F81-4D37-BF52-49DDA72D540E}" dt="2025-04-10T11:21:12.648" v="443" actId="20577"/>
        <pc:sldMkLst>
          <pc:docMk/>
          <pc:sldMk cId="4012650382" sldId="256"/>
        </pc:sldMkLst>
        <pc:spChg chg="mod">
          <ac:chgData name="Michal Loman" userId="d196846e-9e3d-4810-8bdd-bb5382c58157" providerId="ADAL" clId="{524D0EC1-7F81-4D37-BF52-49DDA72D540E}" dt="2025-04-10T11:18:39.650" v="403" actId="404"/>
          <ac:spMkLst>
            <pc:docMk/>
            <pc:sldMk cId="4012650382" sldId="256"/>
            <ac:spMk id="2" creationId="{04485B6B-23BC-231D-64B8-F3879E81DC40}"/>
          </ac:spMkLst>
        </pc:spChg>
        <pc:spChg chg="mod">
          <ac:chgData name="Michal Loman" userId="d196846e-9e3d-4810-8bdd-bb5382c58157" providerId="ADAL" clId="{524D0EC1-7F81-4D37-BF52-49DDA72D540E}" dt="2025-04-10T11:18:47.698" v="405" actId="404"/>
          <ac:spMkLst>
            <pc:docMk/>
            <pc:sldMk cId="4012650382" sldId="256"/>
            <ac:spMk id="6" creationId="{DF8CDE15-6E90-630A-763A-5AC0CFF0B2A5}"/>
          </ac:spMkLst>
        </pc:spChg>
        <pc:spChg chg="mod">
          <ac:chgData name="Michal Loman" userId="d196846e-9e3d-4810-8bdd-bb5382c58157" providerId="ADAL" clId="{524D0EC1-7F81-4D37-BF52-49DDA72D540E}" dt="2025-04-10T11:19:24.064" v="419" actId="21"/>
          <ac:spMkLst>
            <pc:docMk/>
            <pc:sldMk cId="4012650382" sldId="256"/>
            <ac:spMk id="7" creationId="{20F7CD64-85F1-247D-E70C-3773FAB96CA9}"/>
          </ac:spMkLst>
        </pc:spChg>
        <pc:spChg chg="add del mod">
          <ac:chgData name="Michal Loman" userId="d196846e-9e3d-4810-8bdd-bb5382c58157" providerId="ADAL" clId="{524D0EC1-7F81-4D37-BF52-49DDA72D540E}" dt="2025-04-10T10:54:52.897" v="99" actId="478"/>
          <ac:spMkLst>
            <pc:docMk/>
            <pc:sldMk cId="4012650382" sldId="256"/>
            <ac:spMk id="10" creationId="{F969A435-6A4B-A4C8-A29C-59C14C3286EE}"/>
          </ac:spMkLst>
        </pc:spChg>
        <pc:spChg chg="add mod">
          <ac:chgData name="Michal Loman" userId="d196846e-9e3d-4810-8bdd-bb5382c58157" providerId="ADAL" clId="{524D0EC1-7F81-4D37-BF52-49DDA72D540E}" dt="2025-04-10T11:03:10.098" v="203" actId="14100"/>
          <ac:spMkLst>
            <pc:docMk/>
            <pc:sldMk cId="4012650382" sldId="256"/>
            <ac:spMk id="15" creationId="{0C7F90ED-ABDD-FC5F-3D98-606716A0AD6A}"/>
          </ac:spMkLst>
        </pc:spChg>
        <pc:spChg chg="add mod">
          <ac:chgData name="Michal Loman" userId="d196846e-9e3d-4810-8bdd-bb5382c58157" providerId="ADAL" clId="{524D0EC1-7F81-4D37-BF52-49DDA72D540E}" dt="2025-04-10T11:03:04.294" v="202" actId="1076"/>
          <ac:spMkLst>
            <pc:docMk/>
            <pc:sldMk cId="4012650382" sldId="256"/>
            <ac:spMk id="22" creationId="{364A53A1-A4B7-5E68-B02F-C2ADDA09A01E}"/>
          </ac:spMkLst>
        </pc:spChg>
        <pc:spChg chg="add mod">
          <ac:chgData name="Michal Loman" userId="d196846e-9e3d-4810-8bdd-bb5382c58157" providerId="ADAL" clId="{524D0EC1-7F81-4D37-BF52-49DDA72D540E}" dt="2025-04-10T10:58:58.357" v="134" actId="20577"/>
          <ac:spMkLst>
            <pc:docMk/>
            <pc:sldMk cId="4012650382" sldId="256"/>
            <ac:spMk id="23" creationId="{EC123DE1-E32E-B778-F9DF-D18E0EAE6CB6}"/>
          </ac:spMkLst>
        </pc:spChg>
        <pc:spChg chg="add mod">
          <ac:chgData name="Michal Loman" userId="d196846e-9e3d-4810-8bdd-bb5382c58157" providerId="ADAL" clId="{524D0EC1-7F81-4D37-BF52-49DDA72D540E}" dt="2025-04-10T11:03:14.016" v="204" actId="14100"/>
          <ac:spMkLst>
            <pc:docMk/>
            <pc:sldMk cId="4012650382" sldId="256"/>
            <ac:spMk id="24" creationId="{D1C932C2-432A-3D3F-3323-D52251B4A762}"/>
          </ac:spMkLst>
        </pc:spChg>
        <pc:spChg chg="add mod">
          <ac:chgData name="Michal Loman" userId="d196846e-9e3d-4810-8bdd-bb5382c58157" providerId="ADAL" clId="{524D0EC1-7F81-4D37-BF52-49DDA72D540E}" dt="2025-04-10T11:01:42.489" v="182" actId="122"/>
          <ac:spMkLst>
            <pc:docMk/>
            <pc:sldMk cId="4012650382" sldId="256"/>
            <ac:spMk id="25" creationId="{19EC278F-FDF2-B1A6-3C8F-29C1492B4BEF}"/>
          </ac:spMkLst>
        </pc:spChg>
        <pc:spChg chg="add mod">
          <ac:chgData name="Michal Loman" userId="d196846e-9e3d-4810-8bdd-bb5382c58157" providerId="ADAL" clId="{524D0EC1-7F81-4D37-BF52-49DDA72D540E}" dt="2025-04-10T11:04:22.391" v="215" actId="20577"/>
          <ac:spMkLst>
            <pc:docMk/>
            <pc:sldMk cId="4012650382" sldId="256"/>
            <ac:spMk id="28" creationId="{853E602A-B356-C11F-A9B3-CD030FE5837E}"/>
          </ac:spMkLst>
        </pc:spChg>
        <pc:spChg chg="add mod">
          <ac:chgData name="Michal Loman" userId="d196846e-9e3d-4810-8bdd-bb5382c58157" providerId="ADAL" clId="{524D0EC1-7F81-4D37-BF52-49DDA72D540E}" dt="2025-04-10T11:04:57.006" v="220" actId="1076"/>
          <ac:spMkLst>
            <pc:docMk/>
            <pc:sldMk cId="4012650382" sldId="256"/>
            <ac:spMk id="29" creationId="{DB1F40D5-8F6B-EA0A-CCCB-E528225D528F}"/>
          </ac:spMkLst>
        </pc:spChg>
        <pc:spChg chg="add mod">
          <ac:chgData name="Michal Loman" userId="d196846e-9e3d-4810-8bdd-bb5382c58157" providerId="ADAL" clId="{524D0EC1-7F81-4D37-BF52-49DDA72D540E}" dt="2025-04-10T11:06:37.727" v="229" actId="208"/>
          <ac:spMkLst>
            <pc:docMk/>
            <pc:sldMk cId="4012650382" sldId="256"/>
            <ac:spMk id="30" creationId="{48058E95-9F5E-19AD-5267-E24A71800C2F}"/>
          </ac:spMkLst>
        </pc:spChg>
        <pc:spChg chg="add mod">
          <ac:chgData name="Michal Loman" userId="d196846e-9e3d-4810-8bdd-bb5382c58157" providerId="ADAL" clId="{524D0EC1-7F81-4D37-BF52-49DDA72D540E}" dt="2025-04-10T11:11:31.181" v="271" actId="20577"/>
          <ac:spMkLst>
            <pc:docMk/>
            <pc:sldMk cId="4012650382" sldId="256"/>
            <ac:spMk id="31" creationId="{6C0AB91A-29FA-D428-4F98-53DE8A124B5D}"/>
          </ac:spMkLst>
        </pc:spChg>
        <pc:spChg chg="add mod">
          <ac:chgData name="Michal Loman" userId="d196846e-9e3d-4810-8bdd-bb5382c58157" providerId="ADAL" clId="{524D0EC1-7F81-4D37-BF52-49DDA72D540E}" dt="2025-04-10T11:14:58.052" v="322" actId="1076"/>
          <ac:spMkLst>
            <pc:docMk/>
            <pc:sldMk cId="4012650382" sldId="256"/>
            <ac:spMk id="32" creationId="{10E43910-4E5B-5F69-FC5F-110CF264C265}"/>
          </ac:spMkLst>
        </pc:spChg>
        <pc:spChg chg="add mod">
          <ac:chgData name="Michal Loman" userId="d196846e-9e3d-4810-8bdd-bb5382c58157" providerId="ADAL" clId="{524D0EC1-7F81-4D37-BF52-49DDA72D540E}" dt="2025-04-10T11:15:48.295" v="329" actId="123"/>
          <ac:spMkLst>
            <pc:docMk/>
            <pc:sldMk cId="4012650382" sldId="256"/>
            <ac:spMk id="33" creationId="{63BF544C-8079-3523-2ACB-D1EE759EC8E1}"/>
          </ac:spMkLst>
        </pc:spChg>
        <pc:spChg chg="add mod">
          <ac:chgData name="Michal Loman" userId="d196846e-9e3d-4810-8bdd-bb5382c58157" providerId="ADAL" clId="{524D0EC1-7F81-4D37-BF52-49DDA72D540E}" dt="2025-04-10T11:18:03.367" v="400" actId="255"/>
          <ac:spMkLst>
            <pc:docMk/>
            <pc:sldMk cId="4012650382" sldId="256"/>
            <ac:spMk id="34" creationId="{6DE19B50-D5A1-7810-F83A-86FB6C80A5A9}"/>
          </ac:spMkLst>
        </pc:spChg>
        <pc:spChg chg="add mod">
          <ac:chgData name="Michal Loman" userId="d196846e-9e3d-4810-8bdd-bb5382c58157" providerId="ADAL" clId="{524D0EC1-7F81-4D37-BF52-49DDA72D540E}" dt="2025-04-10T11:21:12.648" v="443" actId="20577"/>
          <ac:spMkLst>
            <pc:docMk/>
            <pc:sldMk cId="4012650382" sldId="256"/>
            <ac:spMk id="35" creationId="{5988FA70-D551-CED9-7E24-53980549FBC4}"/>
          </ac:spMkLst>
        </pc:spChg>
        <pc:graphicFrameChg chg="mod modGraphic">
          <ac:chgData name="Michal Loman" userId="d196846e-9e3d-4810-8bdd-bb5382c58157" providerId="ADAL" clId="{524D0EC1-7F81-4D37-BF52-49DDA72D540E}" dt="2025-04-10T11:17:00.867" v="366" actId="20577"/>
          <ac:graphicFrameMkLst>
            <pc:docMk/>
            <pc:sldMk cId="4012650382" sldId="256"/>
            <ac:graphicFrameMk id="17" creationId="{DF5353FD-5685-A5A2-FD19-A44C8EE41F2C}"/>
          </ac:graphicFrameMkLst>
        </pc:graphicFrameChg>
        <pc:graphicFrameChg chg="add del mod modGraphic">
          <ac:chgData name="Michal Loman" userId="d196846e-9e3d-4810-8bdd-bb5382c58157" providerId="ADAL" clId="{524D0EC1-7F81-4D37-BF52-49DDA72D540E}" dt="2025-04-10T11:09:25.802" v="247" actId="14100"/>
          <ac:graphicFrameMkLst>
            <pc:docMk/>
            <pc:sldMk cId="4012650382" sldId="256"/>
            <ac:graphicFrameMk id="18" creationId="{F44B0654-B2C0-F3DE-3695-CD7C25B59000}"/>
          </ac:graphicFrameMkLst>
        </pc:graphicFrameChg>
        <pc:graphicFrameChg chg="mod modGraphic">
          <ac:chgData name="Michal Loman" userId="d196846e-9e3d-4810-8bdd-bb5382c58157" providerId="ADAL" clId="{524D0EC1-7F81-4D37-BF52-49DDA72D540E}" dt="2025-04-10T10:54:35.690" v="94" actId="6549"/>
          <ac:graphicFrameMkLst>
            <pc:docMk/>
            <pc:sldMk cId="4012650382" sldId="256"/>
            <ac:graphicFrameMk id="19" creationId="{07FF1C1F-8FAD-4F1C-164D-C2C476E30DE7}"/>
          </ac:graphicFrameMkLst>
        </pc:graphicFrameChg>
        <pc:graphicFrameChg chg="mod modGraphic">
          <ac:chgData name="Michal Loman" userId="d196846e-9e3d-4810-8bdd-bb5382c58157" providerId="ADAL" clId="{524D0EC1-7F81-4D37-BF52-49DDA72D540E}" dt="2025-04-10T11:18:21.664" v="401" actId="2062"/>
          <ac:graphicFrameMkLst>
            <pc:docMk/>
            <pc:sldMk cId="4012650382" sldId="256"/>
            <ac:graphicFrameMk id="20" creationId="{D0F106D9-201F-5D9A-4D9A-2EA92CABBE94}"/>
          </ac:graphicFrameMkLst>
        </pc:graphicFrameChg>
        <pc:graphicFrameChg chg="del">
          <ac:chgData name="Michal Loman" userId="d196846e-9e3d-4810-8bdd-bb5382c58157" providerId="ADAL" clId="{524D0EC1-7F81-4D37-BF52-49DDA72D540E}" dt="2025-04-10T10:43:43.127" v="64" actId="478"/>
          <ac:graphicFrameMkLst>
            <pc:docMk/>
            <pc:sldMk cId="4012650382" sldId="256"/>
            <ac:graphicFrameMk id="21" creationId="{2236D02C-5E6A-15DC-1B00-CB28F0624DD4}"/>
          </ac:graphicFrameMkLst>
        </pc:graphicFrameChg>
        <pc:picChg chg="add del mod">
          <ac:chgData name="Michal Loman" userId="d196846e-9e3d-4810-8bdd-bb5382c58157" providerId="ADAL" clId="{524D0EC1-7F81-4D37-BF52-49DDA72D540E}" dt="2025-04-10T10:37:50.147" v="2" actId="478"/>
          <ac:picMkLst>
            <pc:docMk/>
            <pc:sldMk cId="4012650382" sldId="256"/>
            <ac:picMk id="8" creationId="{E6FED319-6A8E-2CEF-5198-C8AC0A437B00}"/>
          </ac:picMkLst>
        </pc:picChg>
        <pc:picChg chg="add del mod ord">
          <ac:chgData name="Michal Loman" userId="d196846e-9e3d-4810-8bdd-bb5382c58157" providerId="ADAL" clId="{524D0EC1-7F81-4D37-BF52-49DDA72D540E}" dt="2025-04-10T10:53:13.145" v="84" actId="478"/>
          <ac:picMkLst>
            <pc:docMk/>
            <pc:sldMk cId="4012650382" sldId="256"/>
            <ac:picMk id="9" creationId="{AF32CBF0-AA8C-C06D-5453-046ACE678DDD}"/>
          </ac:picMkLst>
        </pc:picChg>
        <pc:picChg chg="add del mod">
          <ac:chgData name="Michal Loman" userId="d196846e-9e3d-4810-8bdd-bb5382c58157" providerId="ADAL" clId="{524D0EC1-7F81-4D37-BF52-49DDA72D540E}" dt="2025-04-10T10:50:53.454" v="74" actId="478"/>
          <ac:picMkLst>
            <pc:docMk/>
            <pc:sldMk cId="4012650382" sldId="256"/>
            <ac:picMk id="12" creationId="{87405EEA-270C-9945-6687-CA4586820215}"/>
          </ac:picMkLst>
        </pc:picChg>
        <pc:picChg chg="add del mod">
          <ac:chgData name="Michal Loman" userId="d196846e-9e3d-4810-8bdd-bb5382c58157" providerId="ADAL" clId="{524D0EC1-7F81-4D37-BF52-49DDA72D540E}" dt="2025-04-10T10:53:33.292" v="90" actId="478"/>
          <ac:picMkLst>
            <pc:docMk/>
            <pc:sldMk cId="4012650382" sldId="256"/>
            <ac:picMk id="13" creationId="{98A92C54-43EC-F64A-E143-57BC96E18FBE}"/>
          </ac:picMkLst>
        </pc:picChg>
        <pc:picChg chg="add mod">
          <ac:chgData name="Michal Loman" userId="d196846e-9e3d-4810-8bdd-bb5382c58157" providerId="ADAL" clId="{524D0EC1-7F81-4D37-BF52-49DDA72D540E}" dt="2025-04-10T10:55:19.022" v="105" actId="14100"/>
          <ac:picMkLst>
            <pc:docMk/>
            <pc:sldMk cId="4012650382" sldId="256"/>
            <ac:picMk id="14" creationId="{CC0F1327-E264-32F4-357E-38384E19FCD2}"/>
          </ac:picMkLst>
        </pc:picChg>
        <pc:picChg chg="add mod">
          <ac:chgData name="Michal Loman" userId="d196846e-9e3d-4810-8bdd-bb5382c58157" providerId="ADAL" clId="{524D0EC1-7F81-4D37-BF52-49DDA72D540E}" dt="2025-04-10T11:03:01.506" v="201" actId="1076"/>
          <ac:picMkLst>
            <pc:docMk/>
            <pc:sldMk cId="4012650382" sldId="256"/>
            <ac:picMk id="16" creationId="{AD94BAD3-C1AE-D7C9-5798-E610BA93F811}"/>
          </ac:picMkLst>
        </pc:picChg>
        <pc:picChg chg="add del mod">
          <ac:chgData name="Michal Loman" userId="d196846e-9e3d-4810-8bdd-bb5382c58157" providerId="ADAL" clId="{524D0EC1-7F81-4D37-BF52-49DDA72D540E}" dt="2025-04-10T11:02:08.563" v="190" actId="478"/>
          <ac:picMkLst>
            <pc:docMk/>
            <pc:sldMk cId="4012650382" sldId="256"/>
            <ac:picMk id="26" creationId="{0125F855-4580-1C4E-AB66-8070B39342A2}"/>
          </ac:picMkLst>
        </pc:picChg>
        <pc:picChg chg="add mod">
          <ac:chgData name="Michal Loman" userId="d196846e-9e3d-4810-8bdd-bb5382c58157" providerId="ADAL" clId="{524D0EC1-7F81-4D37-BF52-49DDA72D540E}" dt="2025-04-10T11:05:51.776" v="222" actId="14100"/>
          <ac:picMkLst>
            <pc:docMk/>
            <pc:sldMk cId="4012650382" sldId="256"/>
            <ac:picMk id="27" creationId="{57286086-8D05-3B80-37F4-5F041EA8A36A}"/>
          </ac:picMkLst>
        </pc:picChg>
      </pc:sldChg>
    </pc:docChg>
  </pc:docChgLst>
  <pc:docChgLst>
    <pc:chgData name="Dominika Rovňaníková" userId="5be3c360-a26a-47f5-82e2-0432f4375c41" providerId="ADAL" clId="{387816E5-D956-423B-BBC9-5D4C72C6FC3F}"/>
    <pc:docChg chg="modSld">
      <pc:chgData name="Dominika Rovňaníková" userId="5be3c360-a26a-47f5-82e2-0432f4375c41" providerId="ADAL" clId="{387816E5-D956-423B-BBC9-5D4C72C6FC3F}" dt="2025-04-10T10:50:02.822" v="2"/>
      <pc:docMkLst>
        <pc:docMk/>
      </pc:docMkLst>
      <pc:sldChg chg="modSp">
        <pc:chgData name="Dominika Rovňaníková" userId="5be3c360-a26a-47f5-82e2-0432f4375c41" providerId="ADAL" clId="{387816E5-D956-423B-BBC9-5D4C72C6FC3F}" dt="2025-04-10T10:50:02.822" v="2"/>
        <pc:sldMkLst>
          <pc:docMk/>
          <pc:sldMk cId="4012650382" sldId="256"/>
        </pc:sldMkLst>
        <pc:picChg chg="mod">
          <ac:chgData name="Dominika Rovňaníková" userId="5be3c360-a26a-47f5-82e2-0432f4375c41" providerId="ADAL" clId="{387816E5-D956-423B-BBC9-5D4C72C6FC3F}" dt="2025-04-10T10:50:02.822" v="2"/>
          <ac:picMkLst>
            <pc:docMk/>
            <pc:sldMk cId="4012650382" sldId="256"/>
            <ac:picMk id="9" creationId="{AF32CBF0-AA8C-C06D-5453-046ACE678DD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10. 4. 2025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10. 4. 2025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10. 4. 2025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10. 4. 2025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10. 4. 2025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10. 4. 2025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r>
              <a:rPr lang="en-US" sz="720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Monitoring the impact of traffic activity in a selected location on air quality</a:t>
            </a:r>
            <a:endParaRPr lang="sk-SK" sz="720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000">
                <a:solidFill>
                  <a:srgbClr val="002060"/>
                </a:solidFill>
                <a:latin typeface="Arial" panose="020B0604020202020204" pitchFamily="34" charset="0"/>
                <a:cs typeface="Arial" panose="020B0604020202020204" pitchFamily="34" charset="0"/>
              </a:rPr>
              <a:t>Branislav Šarkan</a:t>
            </a:r>
            <a:r>
              <a:rPr lang="sk-SK" sz="4000" baseline="30000">
                <a:solidFill>
                  <a:srgbClr val="002060"/>
                </a:solidFill>
                <a:latin typeface="Arial" panose="020B0604020202020204" pitchFamily="34" charset="0"/>
                <a:cs typeface="Arial" panose="020B0604020202020204" pitchFamily="34" charset="0"/>
              </a:rPr>
              <a:t>1</a:t>
            </a:r>
            <a:r>
              <a:rPr lang="sk-SK" sz="4000">
                <a:solidFill>
                  <a:srgbClr val="002060"/>
                </a:solidFill>
                <a:latin typeface="Arial" panose="020B0604020202020204" pitchFamily="34" charset="0"/>
                <a:cs typeface="Arial" panose="020B0604020202020204" pitchFamily="34" charset="0"/>
              </a:rPr>
              <a:t>, Michal Loman</a:t>
            </a:r>
            <a:r>
              <a:rPr lang="sk-SK" sz="4000" baseline="30000">
                <a:solidFill>
                  <a:srgbClr val="002060"/>
                </a:solidFill>
                <a:latin typeface="Arial" panose="020B0604020202020204" pitchFamily="34" charset="0"/>
                <a:cs typeface="Arial" panose="020B0604020202020204" pitchFamily="34" charset="0"/>
              </a:rPr>
              <a:t>1</a:t>
            </a:r>
            <a:r>
              <a:rPr lang="sk-SK" sz="4000">
                <a:solidFill>
                  <a:srgbClr val="002060"/>
                </a:solidFill>
                <a:latin typeface="Arial" panose="020B0604020202020204" pitchFamily="34" charset="0"/>
                <a:cs typeface="Arial" panose="020B0604020202020204" pitchFamily="34" charset="0"/>
              </a:rPr>
              <a:t>, Dominika Rovňaníková</a:t>
            </a:r>
            <a:r>
              <a:rPr lang="sk-SK" sz="4000" baseline="3000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5946621"/>
            <a:ext cx="29764040" cy="1632357"/>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endParaRPr lang="sk-SK" sz="3600" i="1">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278598625"/>
              </p:ext>
            </p:extLst>
          </p:nvPr>
        </p:nvGraphicFramePr>
        <p:xfrm>
          <a:off x="1347570" y="7436043"/>
          <a:ext cx="29764038" cy="507831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183235">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895075">
                <a:tc>
                  <a:txBody>
                    <a:bodyPr/>
                    <a:lstStyle/>
                    <a:p>
                      <a:endParaRPr lang="sk-SK" sz="3500">
                        <a:solidFill>
                          <a:srgbClr val="002060"/>
                        </a:solidFill>
                        <a:latin typeface="Arial" panose="020B0604020202020204" pitchFamily="34" charset="0"/>
                        <a:cs typeface="Arial" panose="020B0604020202020204" pitchFamily="34" charset="0"/>
                      </a:endParaRPr>
                    </a:p>
                    <a:p>
                      <a:endParaRPr lang="sk-SK" sz="3500">
                        <a:solidFill>
                          <a:srgbClr val="002060"/>
                        </a:solidFill>
                        <a:latin typeface="Arial" panose="020B0604020202020204" pitchFamily="34" charset="0"/>
                        <a:cs typeface="Arial" panose="020B0604020202020204" pitchFamily="34" charset="0"/>
                      </a:endParaRPr>
                    </a:p>
                    <a:p>
                      <a:endParaRPr lang="sk-SK" sz="3500">
                        <a:latin typeface="Arial" panose="020B0604020202020204" pitchFamily="34" charset="0"/>
                        <a:cs typeface="Arial" panose="020B0604020202020204" pitchFamily="34" charset="0"/>
                      </a:endParaRPr>
                    </a:p>
                    <a:p>
                      <a:endParaRPr lang="sk-SK" sz="350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a:solidFill>
                          <a:srgbClr val="002060"/>
                        </a:solidFill>
                        <a:latin typeface="Arial" panose="020B0604020202020204" pitchFamily="34" charset="0"/>
                        <a:cs typeface="Arial" panose="020B0604020202020204" pitchFamily="34" charset="0"/>
                      </a:endParaRPr>
                    </a:p>
                    <a:p>
                      <a:endParaRPr lang="sk-SK">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679563360"/>
              </p:ext>
            </p:extLst>
          </p:nvPr>
        </p:nvGraphicFramePr>
        <p:xfrm>
          <a:off x="1317621" y="12662926"/>
          <a:ext cx="29764038" cy="53079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02216">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205744">
                <a:tc>
                  <a:txBody>
                    <a:bodyPr/>
                    <a:lstStyle/>
                    <a:p>
                      <a:endParaRPr lang="sk-SK" sz="3500">
                        <a:solidFill>
                          <a:srgbClr val="002060"/>
                        </a:solidFill>
                        <a:latin typeface="Arial"/>
                        <a:cs typeface="Arial"/>
                      </a:endParaRPr>
                    </a:p>
                    <a:p>
                      <a:endParaRPr lang="sk-SK">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122986836"/>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096250328"/>
              </p:ext>
            </p:extLst>
          </p:nvPr>
        </p:nvGraphicFramePr>
        <p:xfrm>
          <a:off x="1317621" y="30391094"/>
          <a:ext cx="29764038" cy="1180976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309407">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0349422">
                <a:tc>
                  <a:txBody>
                    <a:bodyPr/>
                    <a:lstStyle/>
                    <a:p>
                      <a:pPr algn="just"/>
                      <a:r>
                        <a:rPr lang="en-US" sz="3600" b="0" i="0" kern="1200">
                          <a:solidFill>
                            <a:schemeClr val="tx2"/>
                          </a:solidFill>
                          <a:effectLst/>
                          <a:latin typeface="+mn-lt"/>
                          <a:ea typeface="+mn-ea"/>
                          <a:cs typeface="+mn-cs"/>
                        </a:rPr>
                        <a:t>In this paragraph, it should be emphasized that several factors determine the size and character of solid particles. PM₁₀, the larger particles, are mainly produced by mechanical processes such as tire and roadway abrasion, while PM₂.₅, the smaller particles, are connected to finer pollutant processes and secondary chemical reactions. This diversity of pollution sources requires comprehensive approaches to reduce the impacts of traffic on air quality.</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b="0" i="0" kern="1200">
                          <a:solidFill>
                            <a:schemeClr val="tx2"/>
                          </a:solidFill>
                          <a:effectLst/>
                          <a:latin typeface="+mn-lt"/>
                          <a:ea typeface="+mn-ea"/>
                          <a:cs typeface="+mn-cs"/>
                        </a:rPr>
                        <a:t>Research limitations include the absence of detailed data on the composition of the traffic flow, which could provide a more accurate view of the specific sources of pollution. For example, defining the level of pollution in freight transport compared to passenger transport, these methods could contribute to a better understanding of traffic pollution. Another limitation is the short monitoring period, which may affect the representativeness of the results. Extending the research to a longer period and including different seasonal conditions could provide a more comprehensive view of the issue under study.</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b="0" i="0" kern="1200">
                          <a:solidFill>
                            <a:schemeClr val="tx2"/>
                          </a:solidFill>
                          <a:effectLst/>
                          <a:latin typeface="+mn-lt"/>
                          <a:ea typeface="+mn-ea"/>
                          <a:cs typeface="+mn-cs"/>
                        </a:rPr>
                        <a:t>The results show that the concentration of PM does not only depend on the number of vehicles but also on the category and emission class of the vehicle. These facts have also been confirmed by studies aimed at identifying the biggest polluters by vehicle category and emission class. In (</a:t>
                      </a:r>
                      <a:r>
                        <a:rPr lang="en-US" sz="3600" b="0" i="0" kern="1200" err="1">
                          <a:solidFill>
                            <a:schemeClr val="tx2"/>
                          </a:solidFill>
                          <a:effectLst/>
                          <a:latin typeface="+mn-lt"/>
                          <a:ea typeface="+mn-ea"/>
                          <a:cs typeface="+mn-cs"/>
                        </a:rPr>
                        <a:t>Kontses</a:t>
                      </a:r>
                      <a:r>
                        <a:rPr lang="en-US" sz="3600" b="0" i="0" kern="1200">
                          <a:solidFill>
                            <a:schemeClr val="tx2"/>
                          </a:solidFill>
                          <a:effectLst/>
                          <a:latin typeface="+mn-lt"/>
                          <a:ea typeface="+mn-ea"/>
                          <a:cs typeface="+mn-cs"/>
                        </a:rPr>
                        <a:t> et al.) , besides the emission class of the vehicle, the type of fuel is also important, e.g., in (</a:t>
                      </a:r>
                      <a:r>
                        <a:rPr lang="en-US" sz="3600" b="0" i="0" kern="1200" err="1">
                          <a:solidFill>
                            <a:schemeClr val="tx2"/>
                          </a:solidFill>
                          <a:effectLst/>
                          <a:latin typeface="+mn-lt"/>
                          <a:ea typeface="+mn-ea"/>
                          <a:cs typeface="+mn-cs"/>
                        </a:rPr>
                        <a:t>Giechaskiel</a:t>
                      </a:r>
                      <a:r>
                        <a:rPr lang="en-US" sz="3600" b="0" i="0" kern="1200">
                          <a:solidFill>
                            <a:schemeClr val="tx2"/>
                          </a:solidFill>
                          <a:effectLst/>
                          <a:latin typeface="+mn-lt"/>
                          <a:ea typeface="+mn-ea"/>
                          <a:cs typeface="+mn-cs"/>
                        </a:rPr>
                        <a:t>), they found that lower amounts of PM were recorded by diesel engines compared to LNG, CNG.  </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600" b="0" i="0" kern="1200">
                          <a:solidFill>
                            <a:schemeClr val="tx2"/>
                          </a:solidFill>
                          <a:effectLst/>
                          <a:latin typeface="+mn-lt"/>
                          <a:ea typeface="+mn-ea"/>
                          <a:cs typeface="+mn-cs"/>
                        </a:rPr>
                        <a:t>Based on the results of the research, measures such as the implementation of low emission zones in urban areas with high traffic intensity, regulation of traffic activity during peak periods of the working week and, last but not least, the need to expand monitoring networks and implement technologies for continuous monitoring of pollution can be implemented. Further research should focus on analyzing the structure of the traffic flow, examining the impact of secondary processes on pollutant generation, and assessing the impact of long-term measures on air quality. These steps can contribute to effectively designing strategies to reduce emissions and improve environmental quality in urban areas.</a:t>
                      </a:r>
                      <a:endParaRPr lang="en-US" sz="1600">
                        <a:solidFill>
                          <a:schemeClr val="tx2"/>
                        </a:solidFill>
                        <a:effectLst/>
                      </a:endParaRPr>
                    </a:p>
                    <a:p>
                      <a:pPr algn="just"/>
                      <a:endParaRPr lang="sk-SK" sz="350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4" name="Obrázok 13">
            <a:extLst>
              <a:ext uri="{FF2B5EF4-FFF2-40B4-BE49-F238E27FC236}">
                <a16:creationId xmlns:a16="http://schemas.microsoft.com/office/drawing/2014/main" id="{CC0F1327-E264-32F4-357E-38384E19FCD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79337" y="19061621"/>
            <a:ext cx="9176895" cy="7263105"/>
          </a:xfrm>
          <a:prstGeom prst="rect">
            <a:avLst/>
          </a:prstGeom>
          <a:noFill/>
          <a:ln>
            <a:noFill/>
          </a:ln>
        </p:spPr>
      </p:pic>
      <p:sp>
        <p:nvSpPr>
          <p:cNvPr id="15" name="BlokTextu 14">
            <a:extLst>
              <a:ext uri="{FF2B5EF4-FFF2-40B4-BE49-F238E27FC236}">
                <a16:creationId xmlns:a16="http://schemas.microsoft.com/office/drawing/2014/main" id="{0C7F90ED-ABDD-FC5F-3D98-606716A0AD6A}"/>
              </a:ext>
            </a:extLst>
          </p:cNvPr>
          <p:cNvSpPr txBox="1"/>
          <p:nvPr/>
        </p:nvSpPr>
        <p:spPr>
          <a:xfrm>
            <a:off x="1609285" y="26972915"/>
            <a:ext cx="9146947" cy="3139321"/>
          </a:xfrm>
          <a:prstGeom prst="rect">
            <a:avLst/>
          </a:prstGeom>
          <a:noFill/>
          <a:ln>
            <a:solidFill>
              <a:schemeClr val="tx1"/>
            </a:solidFill>
          </a:ln>
        </p:spPr>
        <p:txBody>
          <a:bodyPr wrap="square" rtlCol="0">
            <a:spAutoFit/>
          </a:bodyPr>
          <a:lstStyle/>
          <a:p>
            <a:pPr algn="just"/>
            <a:r>
              <a:rPr lang="en-US"/>
              <a:t>Figure shows the daily averages of PM₁₀ and PM₂.₅ concentrations in the air during the monitoring period, divided by day of the week. According to the Slovak Hydrometeorological Institute, air quality is visually divided into three categories:</a:t>
            </a:r>
          </a:p>
          <a:p>
            <a:pPr algn="just"/>
            <a:r>
              <a:rPr lang="en-US"/>
              <a:t>•	Very good quality - bottom green zone.</a:t>
            </a:r>
          </a:p>
          <a:p>
            <a:pPr algn="just"/>
            <a:r>
              <a:rPr lang="en-US"/>
              <a:t>•	Good quality - middle light green zone.</a:t>
            </a:r>
          </a:p>
          <a:p>
            <a:pPr algn="just"/>
            <a:r>
              <a:rPr lang="en-US"/>
              <a:t>•	Worse quality - upper yellow zone.</a:t>
            </a:r>
          </a:p>
          <a:p>
            <a:pPr algn="just"/>
            <a:r>
              <a:rPr lang="en-US"/>
              <a:t>The PM₁₀ concentration (top graph) was highest on Wednesday, 6 September 2024 (approximately 45 µg/m³), close to the upper limit of the good quality category. The lowest concentration was observed on Saturday (approximately 20 µg/m³), which is very good quality category. Overall, the range of PM₁₀ concentration values ranged from approximately 20 µg/m³ to 45 µg/m³.</a:t>
            </a:r>
          </a:p>
        </p:txBody>
      </p:sp>
      <p:pic>
        <p:nvPicPr>
          <p:cNvPr id="16" name="Obrázok 15" descr="Obrázok, na ktorom je text, snímka obrazovky, vývoj, rad&#10;&#10;Automaticky generovaný popis">
            <a:extLst>
              <a:ext uri="{FF2B5EF4-FFF2-40B4-BE49-F238E27FC236}">
                <a16:creationId xmlns:a16="http://schemas.microsoft.com/office/drawing/2014/main" id="{AD94BAD3-C1AE-D7C9-5798-E610BA93F81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16" t="8154" r="1283" b="2147"/>
          <a:stretch/>
        </p:blipFill>
        <p:spPr bwMode="auto">
          <a:xfrm>
            <a:off x="10987999" y="22614456"/>
            <a:ext cx="11667092" cy="4824093"/>
          </a:xfrm>
          <a:prstGeom prst="rect">
            <a:avLst/>
          </a:prstGeom>
          <a:noFill/>
          <a:ln>
            <a:solidFill>
              <a:srgbClr val="002060"/>
            </a:solidFill>
          </a:ln>
          <a:extLst>
            <a:ext uri="{53640926-AAD7-44D8-BBD7-CCE9431645EC}">
              <a14:shadowObscured xmlns:a14="http://schemas.microsoft.com/office/drawing/2010/main"/>
            </a:ext>
          </a:extLst>
        </p:spPr>
      </p:pic>
      <p:sp>
        <p:nvSpPr>
          <p:cNvPr id="22" name="BlokTextu 21">
            <a:extLst>
              <a:ext uri="{FF2B5EF4-FFF2-40B4-BE49-F238E27FC236}">
                <a16:creationId xmlns:a16="http://schemas.microsoft.com/office/drawing/2014/main" id="{364A53A1-A4B7-5E68-B02F-C2ADDA09A01E}"/>
              </a:ext>
            </a:extLst>
          </p:cNvPr>
          <p:cNvSpPr txBox="1"/>
          <p:nvPr/>
        </p:nvSpPr>
        <p:spPr>
          <a:xfrm>
            <a:off x="10987999" y="19061621"/>
            <a:ext cx="4638303" cy="3416320"/>
          </a:xfrm>
          <a:prstGeom prst="rect">
            <a:avLst/>
          </a:prstGeom>
          <a:noFill/>
          <a:ln>
            <a:solidFill>
              <a:schemeClr val="tx1"/>
            </a:solidFill>
          </a:ln>
        </p:spPr>
        <p:txBody>
          <a:bodyPr wrap="square" rtlCol="0">
            <a:spAutoFit/>
          </a:bodyPr>
          <a:lstStyle/>
          <a:p>
            <a:pPr algn="just"/>
            <a:r>
              <a:rPr lang="en-US"/>
              <a:t>PM₂.₅ concentration (bottom graph): The highest value was also recorded on Wednesday, 6.9.2024 (approximately 40 µg/m³), close to the boundary between the good quality and worse quality categories. The lowest concentrations occurred on Sunday and Saturday 14.9.2024 and 15.9.2024 (approximately 15-20 µg/m³), which is classified in the very good quality category. The overall range of PM₂.₅ concentration values was between 15 µg/m³ and 40 µg/m³.</a:t>
            </a:r>
          </a:p>
        </p:txBody>
      </p:sp>
      <p:sp>
        <p:nvSpPr>
          <p:cNvPr id="23" name="BlokTextu 22">
            <a:extLst>
              <a:ext uri="{FF2B5EF4-FFF2-40B4-BE49-F238E27FC236}">
                <a16:creationId xmlns:a16="http://schemas.microsoft.com/office/drawing/2014/main" id="{EC123DE1-E32E-B778-F9DF-D18E0EAE6CB6}"/>
              </a:ext>
            </a:extLst>
          </p:cNvPr>
          <p:cNvSpPr txBox="1"/>
          <p:nvPr/>
        </p:nvSpPr>
        <p:spPr>
          <a:xfrm>
            <a:off x="1579337" y="26324726"/>
            <a:ext cx="9176895" cy="369332"/>
          </a:xfrm>
          <a:prstGeom prst="rect">
            <a:avLst/>
          </a:prstGeom>
          <a:noFill/>
        </p:spPr>
        <p:txBody>
          <a:bodyPr wrap="square" rtlCol="0">
            <a:spAutoFit/>
          </a:bodyPr>
          <a:lstStyle/>
          <a:p>
            <a:r>
              <a:rPr lang="en-US"/>
              <a:t>Daily averages of particulate matter concentrations (PM10, PM2,5) over the studied period </a:t>
            </a:r>
            <a:endParaRPr lang="sk-SK"/>
          </a:p>
        </p:txBody>
      </p:sp>
      <p:sp>
        <p:nvSpPr>
          <p:cNvPr id="24" name="BlokTextu 23">
            <a:extLst>
              <a:ext uri="{FF2B5EF4-FFF2-40B4-BE49-F238E27FC236}">
                <a16:creationId xmlns:a16="http://schemas.microsoft.com/office/drawing/2014/main" id="{D1C932C2-432A-3D3F-3323-D52251B4A762}"/>
              </a:ext>
            </a:extLst>
          </p:cNvPr>
          <p:cNvSpPr txBox="1"/>
          <p:nvPr/>
        </p:nvSpPr>
        <p:spPr>
          <a:xfrm>
            <a:off x="11017946" y="28080911"/>
            <a:ext cx="19772055" cy="2031325"/>
          </a:xfrm>
          <a:prstGeom prst="rect">
            <a:avLst/>
          </a:prstGeom>
          <a:noFill/>
          <a:ln>
            <a:solidFill>
              <a:schemeClr val="tx1"/>
            </a:solidFill>
          </a:ln>
        </p:spPr>
        <p:txBody>
          <a:bodyPr wrap="square" rtlCol="0">
            <a:spAutoFit/>
          </a:bodyPr>
          <a:lstStyle/>
          <a:p>
            <a:pPr algn="just"/>
            <a:r>
              <a:rPr lang="en-US" dirty="0"/>
              <a:t>The graph  shows the impact of traffic activity on air quality in the monitoring area. It combines data on the number of vehicles (orange bars) and PM₁₀ (green curve) and PM₂.₅ (blue curve) concentrations. This graph links the graphical results of the investigations presented in </a:t>
            </a:r>
            <a:r>
              <a:rPr lang="sk-SK" dirty="0" err="1"/>
              <a:t>previous</a:t>
            </a:r>
            <a:r>
              <a:rPr lang="sk-SK" dirty="0"/>
              <a:t> </a:t>
            </a:r>
            <a:r>
              <a:rPr lang="en-US" dirty="0"/>
              <a:t>Figures .</a:t>
            </a:r>
            <a:r>
              <a:rPr lang="sk-SK" dirty="0"/>
              <a:t> </a:t>
            </a:r>
            <a:r>
              <a:rPr lang="en-US" dirty="0"/>
              <a:t>The examination data indicate a correlation between traffic volume (number of vehicles) and PM₁₀ and PM₂.₅ concentrations in the air. The number of vehicles is highest on weekdays, resulting in elevated levels of particulate matter. In contrast, weekend traffic reduction decreases concentrations of both types of particles.</a:t>
            </a:r>
            <a:r>
              <a:rPr lang="sk-SK" dirty="0"/>
              <a:t> </a:t>
            </a:r>
            <a:r>
              <a:rPr lang="en-US" dirty="0"/>
              <a:t>PM₁₀ shows higher values than PM₂.₅, which is in accordance with their physical properties. PM₁₀ is larger and can be produced by mechanical processes such as abrasion of </a:t>
            </a:r>
            <a:r>
              <a:rPr lang="en-US" dirty="0" err="1"/>
              <a:t>tyres</a:t>
            </a:r>
            <a:r>
              <a:rPr lang="en-US" dirty="0"/>
              <a:t>, brake linings or the road surface. PM₂.₅, the smaller particles, are the result of finer pollution and can be affected by secondary atmospheric processes.</a:t>
            </a:r>
            <a:r>
              <a:rPr lang="sk-SK" dirty="0"/>
              <a:t> </a:t>
            </a:r>
            <a:r>
              <a:rPr lang="en-US" dirty="0"/>
              <a:t>Peak pollution levels on Wednesdays may be associated with high midweek traffic volumes. The middle of the working week often represents the period of highest traffic activity, which is reflected in the pollution values. However, it is important to add that we do not currently know the traffic flow composition, which can be assessed as a negative feature of the study.</a:t>
            </a:r>
          </a:p>
        </p:txBody>
      </p:sp>
      <p:sp>
        <p:nvSpPr>
          <p:cNvPr id="25" name="BlokTextu 24">
            <a:extLst>
              <a:ext uri="{FF2B5EF4-FFF2-40B4-BE49-F238E27FC236}">
                <a16:creationId xmlns:a16="http://schemas.microsoft.com/office/drawing/2014/main" id="{19EC278F-FDF2-B1A6-3C8F-29C1492B4BEF}"/>
              </a:ext>
            </a:extLst>
          </p:cNvPr>
          <p:cNvSpPr txBox="1"/>
          <p:nvPr/>
        </p:nvSpPr>
        <p:spPr>
          <a:xfrm>
            <a:off x="11131928" y="27575064"/>
            <a:ext cx="11667092" cy="369332"/>
          </a:xfrm>
          <a:prstGeom prst="rect">
            <a:avLst/>
          </a:prstGeom>
          <a:noFill/>
        </p:spPr>
        <p:txBody>
          <a:bodyPr wrap="square" rtlCol="0">
            <a:spAutoFit/>
          </a:bodyPr>
          <a:lstStyle/>
          <a:p>
            <a:pPr algn="ctr"/>
            <a:r>
              <a:rPr lang="en-US"/>
              <a:t>The influence of traffic activity on air quality in the monitored area </a:t>
            </a:r>
            <a:endParaRPr lang="sk-SK"/>
          </a:p>
        </p:txBody>
      </p:sp>
      <p:pic>
        <p:nvPicPr>
          <p:cNvPr id="27" name="Obrázok 26" descr="Obrázok, na ktorom je text, snímka obrazovky, diagram, mapa&#10;&#10;Automaticky generovaný popis">
            <a:extLst>
              <a:ext uri="{FF2B5EF4-FFF2-40B4-BE49-F238E27FC236}">
                <a16:creationId xmlns:a16="http://schemas.microsoft.com/office/drawing/2014/main" id="{57286086-8D05-3B80-37F4-5F041EA8A36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886857" y="19061621"/>
            <a:ext cx="7903145" cy="4847110"/>
          </a:xfrm>
          <a:prstGeom prst="rect">
            <a:avLst/>
          </a:prstGeom>
          <a:noFill/>
        </p:spPr>
      </p:pic>
      <p:sp>
        <p:nvSpPr>
          <p:cNvPr id="28" name="BlokTextu 27">
            <a:extLst>
              <a:ext uri="{FF2B5EF4-FFF2-40B4-BE49-F238E27FC236}">
                <a16:creationId xmlns:a16="http://schemas.microsoft.com/office/drawing/2014/main" id="{853E602A-B356-C11F-A9B3-CD030FE5837E}"/>
              </a:ext>
            </a:extLst>
          </p:cNvPr>
          <p:cNvSpPr txBox="1"/>
          <p:nvPr/>
        </p:nvSpPr>
        <p:spPr>
          <a:xfrm>
            <a:off x="16199640" y="19061621"/>
            <a:ext cx="6455447" cy="2308324"/>
          </a:xfrm>
          <a:prstGeom prst="rect">
            <a:avLst/>
          </a:prstGeom>
          <a:noFill/>
          <a:ln>
            <a:solidFill>
              <a:schemeClr val="tx1"/>
            </a:solidFill>
          </a:ln>
        </p:spPr>
        <p:txBody>
          <a:bodyPr wrap="square" rtlCol="0">
            <a:spAutoFit/>
          </a:bodyPr>
          <a:lstStyle/>
          <a:p>
            <a:pPr algn="just"/>
            <a:r>
              <a:rPr lang="en-US"/>
              <a:t>In Figure  it is possible to observe the location of measuring devices in the area of the road - traffic counter (left picture) as well as in the area of the park - air quality meter (left picture).</a:t>
            </a:r>
            <a:r>
              <a:rPr lang="sk-SK"/>
              <a:t> </a:t>
            </a:r>
            <a:r>
              <a:rPr lang="en-US"/>
              <a:t>Data collection and processing were performed for September 2024. This is a month when there is a spike in vehicle movement on the roads as well as a spike in pedestrian movement due to the end of the summer holidays and the start of the school year. </a:t>
            </a:r>
          </a:p>
          <a:p>
            <a:endParaRPr lang="sk-SK"/>
          </a:p>
        </p:txBody>
      </p:sp>
      <p:sp>
        <p:nvSpPr>
          <p:cNvPr id="29" name="BlokTextu 28">
            <a:extLst>
              <a:ext uri="{FF2B5EF4-FFF2-40B4-BE49-F238E27FC236}">
                <a16:creationId xmlns:a16="http://schemas.microsoft.com/office/drawing/2014/main" id="{DB1F40D5-8F6B-EA0A-CCCB-E528225D528F}"/>
              </a:ext>
            </a:extLst>
          </p:cNvPr>
          <p:cNvSpPr txBox="1"/>
          <p:nvPr/>
        </p:nvSpPr>
        <p:spPr>
          <a:xfrm>
            <a:off x="22916807" y="23939669"/>
            <a:ext cx="7406498" cy="369332"/>
          </a:xfrm>
          <a:prstGeom prst="rect">
            <a:avLst/>
          </a:prstGeom>
          <a:noFill/>
        </p:spPr>
        <p:txBody>
          <a:bodyPr wrap="square" rtlCol="0">
            <a:spAutoFit/>
          </a:bodyPr>
          <a:lstStyle/>
          <a:p>
            <a:pPr algn="ctr"/>
            <a:r>
              <a:rPr lang="en-US"/>
              <a:t>Permanent location of measuring devices </a:t>
            </a:r>
            <a:endParaRPr lang="sk-SK"/>
          </a:p>
        </p:txBody>
      </p:sp>
      <p:sp>
        <p:nvSpPr>
          <p:cNvPr id="30" name="BlokTextu 29">
            <a:extLst>
              <a:ext uri="{FF2B5EF4-FFF2-40B4-BE49-F238E27FC236}">
                <a16:creationId xmlns:a16="http://schemas.microsoft.com/office/drawing/2014/main" id="{48058E95-9F5E-19AD-5267-E24A71800C2F}"/>
              </a:ext>
            </a:extLst>
          </p:cNvPr>
          <p:cNvSpPr txBox="1"/>
          <p:nvPr/>
        </p:nvSpPr>
        <p:spPr>
          <a:xfrm>
            <a:off x="22916807" y="24349051"/>
            <a:ext cx="7873196" cy="2862322"/>
          </a:xfrm>
          <a:prstGeom prst="rect">
            <a:avLst/>
          </a:prstGeom>
          <a:noFill/>
          <a:ln>
            <a:solidFill>
              <a:schemeClr val="tx1"/>
            </a:solidFill>
          </a:ln>
        </p:spPr>
        <p:txBody>
          <a:bodyPr wrap="square" rtlCol="0">
            <a:spAutoFit/>
          </a:bodyPr>
          <a:lstStyle/>
          <a:p>
            <a:pPr algn="just"/>
            <a:r>
              <a:rPr lang="en-US"/>
              <a:t>The results of the research showed a clear correlation between traffic intensity and concentrations of pollutants, namely PM₁₀ and PM₂.₅, in the air. On</a:t>
            </a:r>
            <a:r>
              <a:rPr lang="sk-SK"/>
              <a:t> </a:t>
            </a:r>
            <a:r>
              <a:rPr lang="en-US"/>
              <a:t>weekdays, when traffic volumes were highest (maximum 4 000 vehicles per day, especially on Fridays), concentrations of PM₁₀ and PM₂.₅ increased to values of approximately 45 µg/m³ and 40 µg/m³, respectively, which are close to the upper limit of the 'good quality' category and, in places, to the 'poorer quality' limit. In contrast, on weekends, when the number of vehicles dropped below 2000 per day, particulate concentrations fell to values in the range of 15-20 µg/m³, representing "very good air quality". These results confirm that increased traffic intensity leads to a decrease in air quality.</a:t>
            </a:r>
            <a:endParaRPr lang="sk-SK"/>
          </a:p>
        </p:txBody>
      </p:sp>
      <p:sp>
        <p:nvSpPr>
          <p:cNvPr id="31" name="BlokTextu 30">
            <a:extLst>
              <a:ext uri="{FF2B5EF4-FFF2-40B4-BE49-F238E27FC236}">
                <a16:creationId xmlns:a16="http://schemas.microsoft.com/office/drawing/2014/main" id="{6C0AB91A-29FA-D428-4F98-53DE8A124B5D}"/>
              </a:ext>
            </a:extLst>
          </p:cNvPr>
          <p:cNvSpPr txBox="1"/>
          <p:nvPr/>
        </p:nvSpPr>
        <p:spPr>
          <a:xfrm>
            <a:off x="1579337" y="14061341"/>
            <a:ext cx="29210665" cy="3970318"/>
          </a:xfrm>
          <a:prstGeom prst="rect">
            <a:avLst/>
          </a:prstGeom>
          <a:noFill/>
        </p:spPr>
        <p:txBody>
          <a:bodyPr wrap="square" rtlCol="0">
            <a:spAutoFit/>
          </a:bodyPr>
          <a:lstStyle/>
          <a:p>
            <a:pPr algn="just"/>
            <a:r>
              <a:rPr lang="en-US" sz="2800"/>
              <a:t>The air quality measurements were based on data collected from the city's infrastructure, which is specializes in air quality monitoring and evaluation. The measurements were carried out in </a:t>
            </a:r>
            <a:r>
              <a:rPr lang="en-US" sz="2800" err="1"/>
              <a:t>Ľudovita</a:t>
            </a:r>
            <a:r>
              <a:rPr lang="en-US" sz="2800"/>
              <a:t> </a:t>
            </a:r>
            <a:r>
              <a:rPr lang="en-US" sz="2800" err="1"/>
              <a:t>Štúr</a:t>
            </a:r>
            <a:r>
              <a:rPr lang="en-US" sz="2800"/>
              <a:t> Park in regional town Žilina, which is located near a major road - </a:t>
            </a:r>
            <a:r>
              <a:rPr lang="en-US" sz="2800" err="1"/>
              <a:t>Tajovského</a:t>
            </a:r>
            <a:r>
              <a:rPr lang="en-US" sz="2800"/>
              <a:t> Street. This park is a strategic location for monitoring the impact of traffic on air quality, as it combines elements of the urban environment and green infrastructure.</a:t>
            </a:r>
          </a:p>
          <a:p>
            <a:pPr algn="just"/>
            <a:r>
              <a:rPr lang="en-US" sz="2800"/>
              <a:t>Data on the concentration of pollutants such as particulate matter (PM</a:t>
            </a:r>
            <a:r>
              <a:rPr lang="en-US" sz="2800" baseline="-25000"/>
              <a:t>10</a:t>
            </a:r>
            <a:r>
              <a:rPr lang="en-US" sz="2800"/>
              <a:t>, PM</a:t>
            </a:r>
            <a:r>
              <a:rPr lang="en-US" sz="2800" baseline="-25000"/>
              <a:t>2,5</a:t>
            </a:r>
            <a:r>
              <a:rPr lang="en-US" sz="2800"/>
              <a:t>) were collected through an automated station from AGDATA equipped with sensor technology. The station provided continuous monitoring over several weeks, giving a detailed view of the variation of pollution with time and outdoor conditions.</a:t>
            </a:r>
            <a:r>
              <a:rPr lang="sk-SK" sz="2800"/>
              <a:t> </a:t>
            </a:r>
            <a:r>
              <a:rPr lang="en-US" sz="2800"/>
              <a:t>For comparison, the database from a traffic counter located in the immediate area of the roadway was used. This counter provided data on traffic volume and a number of vehicles through. The combination of traffic volume and air pollution data allowed the analysis of correlations between traffic activity and pollutant concentrations. In Figure </a:t>
            </a:r>
            <a:r>
              <a:rPr lang="sk-SK" sz="2800" err="1"/>
              <a:t>below</a:t>
            </a:r>
            <a:r>
              <a:rPr lang="en-US" sz="2800"/>
              <a:t> it is possible to observe the location of measuring devices in the area of the road - traffic counter (left picture) as well as in the area of the park - air quality meter (left picture).</a:t>
            </a:r>
            <a:r>
              <a:rPr lang="sk-SK" sz="2800"/>
              <a:t> </a:t>
            </a:r>
            <a:r>
              <a:rPr lang="en-US" sz="2800"/>
              <a:t>Data collection and processing were performed for September 2024. This is a month when there is a spike in vehicle movement on the roads as well as a spike in pedestrian movement due to the end of the summer holidays and the start of the school year. </a:t>
            </a:r>
          </a:p>
        </p:txBody>
      </p:sp>
      <p:sp>
        <p:nvSpPr>
          <p:cNvPr id="32" name="BlokTextu 31">
            <a:extLst>
              <a:ext uri="{FF2B5EF4-FFF2-40B4-BE49-F238E27FC236}">
                <a16:creationId xmlns:a16="http://schemas.microsoft.com/office/drawing/2014/main" id="{10E43910-4E5B-5F69-FC5F-110CF264C265}"/>
              </a:ext>
            </a:extLst>
          </p:cNvPr>
          <p:cNvSpPr txBox="1"/>
          <p:nvPr/>
        </p:nvSpPr>
        <p:spPr>
          <a:xfrm>
            <a:off x="1609285" y="8688651"/>
            <a:ext cx="9552591" cy="3785652"/>
          </a:xfrm>
          <a:prstGeom prst="rect">
            <a:avLst/>
          </a:prstGeom>
          <a:noFill/>
        </p:spPr>
        <p:txBody>
          <a:bodyPr wrap="square" rtlCol="0">
            <a:spAutoFit/>
          </a:bodyPr>
          <a:lstStyle/>
          <a:p>
            <a:pPr algn="just"/>
            <a:r>
              <a:rPr lang="en-US" sz="2400"/>
              <a:t>Rapid urbanization and the ever-increasing mobility of the population are leading to an increase in the intensity of road traffic, which is one of the primary sources of air pollution. As part of modern life, transport contributes to an increase in emissions of various pollutants, including nitrogen oxide (NOx), carbon monoxide (CO), volatile organic compounds (VOCs), particulate matter (PM10 and PM2,5), and sulfur oxides (</a:t>
            </a:r>
            <a:r>
              <a:rPr lang="en-US" sz="2400" err="1"/>
              <a:t>SOx</a:t>
            </a:r>
            <a:r>
              <a:rPr lang="en-US" sz="2400"/>
              <a:t>).</a:t>
            </a:r>
            <a:r>
              <a:rPr lang="sk-SK" sz="2400"/>
              <a:t> </a:t>
            </a:r>
            <a:r>
              <a:rPr lang="en-US" sz="2400"/>
              <a:t>These pollutants have negatively impacted on human health, ecosystems and climate change. Transport is a key factor affecting air quality in urban and municipal environments with dense transport networks.</a:t>
            </a:r>
          </a:p>
        </p:txBody>
      </p:sp>
      <p:sp>
        <p:nvSpPr>
          <p:cNvPr id="33" name="BlokTextu 32">
            <a:extLst>
              <a:ext uri="{FF2B5EF4-FFF2-40B4-BE49-F238E27FC236}">
                <a16:creationId xmlns:a16="http://schemas.microsoft.com/office/drawing/2014/main" id="{63BF544C-8079-3523-2ACB-D1EE759EC8E1}"/>
              </a:ext>
            </a:extLst>
          </p:cNvPr>
          <p:cNvSpPr txBox="1"/>
          <p:nvPr/>
        </p:nvSpPr>
        <p:spPr>
          <a:xfrm>
            <a:off x="11478126" y="8802628"/>
            <a:ext cx="9552591" cy="2308324"/>
          </a:xfrm>
          <a:prstGeom prst="rect">
            <a:avLst/>
          </a:prstGeom>
          <a:noFill/>
        </p:spPr>
        <p:txBody>
          <a:bodyPr wrap="square" rtlCol="0">
            <a:spAutoFit/>
          </a:bodyPr>
          <a:lstStyle/>
          <a:p>
            <a:pPr algn="just"/>
            <a:r>
              <a:rPr lang="en-US" sz="2400"/>
              <a:t>The increasing global requirements to improve air quality and achieve sustainable development goals compound the importance of this topic. Although many countries are implementing measures to reduce transport emissions, such as the switch to electromobility and the development of public transport, the long-term impact of these strategies still needs to be studied and evaluated in detail.</a:t>
            </a:r>
            <a:endParaRPr lang="sk-SK" sz="2400"/>
          </a:p>
        </p:txBody>
      </p:sp>
      <p:sp>
        <p:nvSpPr>
          <p:cNvPr id="34" name="BlokTextu 33">
            <a:extLst>
              <a:ext uri="{FF2B5EF4-FFF2-40B4-BE49-F238E27FC236}">
                <a16:creationId xmlns:a16="http://schemas.microsoft.com/office/drawing/2014/main" id="{6DE19B50-D5A1-7810-F83A-86FB6C80A5A9}"/>
              </a:ext>
            </a:extLst>
          </p:cNvPr>
          <p:cNvSpPr txBox="1"/>
          <p:nvPr/>
        </p:nvSpPr>
        <p:spPr>
          <a:xfrm>
            <a:off x="21344021" y="8781958"/>
            <a:ext cx="9552591" cy="3046988"/>
          </a:xfrm>
          <a:prstGeom prst="rect">
            <a:avLst/>
          </a:prstGeom>
          <a:noFill/>
        </p:spPr>
        <p:txBody>
          <a:bodyPr wrap="square" rtlCol="0">
            <a:spAutoFit/>
          </a:bodyPr>
          <a:lstStyle/>
          <a:p>
            <a:pPr algn="just"/>
            <a:r>
              <a:rPr lang="en-US" sz="2400"/>
              <a:t> Identifying the sources and processes contributing most to air pollution is key to effectively designing measures to improve environmental quality.</a:t>
            </a:r>
            <a:r>
              <a:rPr lang="sk-SK" sz="2400"/>
              <a:t> </a:t>
            </a:r>
            <a:r>
              <a:rPr lang="en-US" sz="2400"/>
              <a:t>The connection between transport and air quality is significant for urban areas, where high traffic and population densities generate synergistic pollution effects. This research will increase the understanding of local specificities such as traffic volume, geographical and climatic conditions and their impact on the dispersion of pollutants.</a:t>
            </a:r>
            <a:endParaRPr lang="sk-SK" sz="2400"/>
          </a:p>
        </p:txBody>
      </p:sp>
      <p:sp>
        <p:nvSpPr>
          <p:cNvPr id="35" name="BlokTextu 34">
            <a:extLst>
              <a:ext uri="{FF2B5EF4-FFF2-40B4-BE49-F238E27FC236}">
                <a16:creationId xmlns:a16="http://schemas.microsoft.com/office/drawing/2014/main" id="{5988FA70-D551-CED9-7E24-53980549FBC4}"/>
              </a:ext>
            </a:extLst>
          </p:cNvPr>
          <p:cNvSpPr txBox="1"/>
          <p:nvPr/>
        </p:nvSpPr>
        <p:spPr>
          <a:xfrm>
            <a:off x="1393698" y="6192394"/>
            <a:ext cx="29721445" cy="707886"/>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defPPr>
              <a:defRPr lang="en-US"/>
            </a:defPPr>
            <a:lvl1pPr defTabSz="3239902">
              <a:lnSpc>
                <a:spcPct val="100000"/>
              </a:lnSpc>
              <a:spcBef>
                <a:spcPct val="0"/>
              </a:spcBef>
              <a:buNone/>
              <a:defRPr sz="4000">
                <a:solidFill>
                  <a:srgbClr val="002060"/>
                </a:solidFill>
                <a:latin typeface="Arial" panose="020B0604020202020204" pitchFamily="34" charset="0"/>
                <a:ea typeface="+mj-ea"/>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3200" baseline="30000"/>
              <a:t>1</a:t>
            </a:r>
            <a:r>
              <a:rPr lang="sk-SK" sz="3200" baseline="30000"/>
              <a:t> </a:t>
            </a:r>
            <a:r>
              <a:rPr lang="en-US" sz="3200"/>
              <a:t>Department of Road and Urban Transport, </a:t>
            </a:r>
            <a:r>
              <a:rPr lang="en-US" sz="3200" err="1"/>
              <a:t>Univerzitná</a:t>
            </a:r>
            <a:r>
              <a:rPr lang="en-US" sz="3200"/>
              <a:t> 8215/1, Žilina 010 26, Slovakia</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1743</Words>
  <Application>Microsoft Office PowerPoint</Application>
  <PresentationFormat>Vlastná</PresentationFormat>
  <Paragraphs>33</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Monitoring the impact of traffic activity in a selected location on air quality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Dominika Rovňaníková</cp:lastModifiedBy>
  <cp:revision>2</cp:revision>
  <dcterms:created xsi:type="dcterms:W3CDTF">2024-08-16T05:44:32Z</dcterms:created>
  <dcterms:modified xsi:type="dcterms:W3CDTF">2025-04-10T11:22:27Z</dcterms:modified>
</cp:coreProperties>
</file>