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Bez štýlu, mriežka tabuľky">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16" autoAdjust="0"/>
    <p:restoredTop sz="94660"/>
  </p:normalViewPr>
  <p:slideViewPr>
    <p:cSldViewPr snapToGrid="0">
      <p:cViewPr>
        <p:scale>
          <a:sx n="25" d="100"/>
          <a:sy n="25" d="100"/>
        </p:scale>
        <p:origin x="2286" y="-213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4. 4. 2025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4. 4. 2025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4. 4. 2025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4. 4. 2025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4. 4. 2025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4. 4. 2025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5.png"/><Relationship Id="rId12" Type="http://schemas.microsoft.com/office/2007/relationships/hdphoto" Target="../media/hdphoto3.wdp"/><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07/relationships/hdphoto" Target="../media/hdphoto1.wdp"/><Relationship Id="rId11" Type="http://schemas.openxmlformats.org/officeDocument/2006/relationships/image" Target="../media/image8.png"/><Relationship Id="rId5" Type="http://schemas.openxmlformats.org/officeDocument/2006/relationships/image" Target="../media/image4.png"/><Relationship Id="rId15" Type="http://schemas.openxmlformats.org/officeDocument/2006/relationships/image" Target="../media/image10.png"/><Relationship Id="rId10" Type="http://schemas.openxmlformats.org/officeDocument/2006/relationships/image" Target="../media/image7.png"/><Relationship Id="rId4" Type="http://schemas.openxmlformats.org/officeDocument/2006/relationships/image" Target="../media/image3.png"/><Relationship Id="rId9" Type="http://schemas.microsoft.com/office/2007/relationships/hdphoto" Target="../media/hdphoto2.wdp"/><Relationship Id="rId1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fontScale="90000"/>
          </a:bodyPr>
          <a:lstStyle/>
          <a:p>
            <a:pPr algn="l"/>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Effect of Ti and Zr on the Microstructure </a:t>
            </a:r>
            <a:br>
              <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br>
            <a:r>
              <a:rPr lang="en-US"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of Al-Si-Cu-Based Casting Alloys</a:t>
            </a:r>
            <a:endParaRPr lang="sk-SK" sz="900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Elena Kantoríková</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a:solidFill>
                  <a:srgbClr val="002060"/>
                </a:solidFill>
                <a:latin typeface="Arial" panose="020B0604020202020204" pitchFamily="34" charset="0"/>
                <a:cs typeface="Arial" panose="020B0604020202020204" pitchFamily="34" charset="0"/>
              </a:rPr>
              <a:t>Marek Matejka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Joanna</a:t>
            </a:r>
            <a:r>
              <a:rPr lang="sk-SK" sz="4500" dirty="0">
                <a:solidFill>
                  <a:srgbClr val="002060"/>
                </a:solidFill>
                <a:latin typeface="Arial" panose="020B0604020202020204" pitchFamily="34" charset="0"/>
                <a:cs typeface="Arial" panose="020B0604020202020204" pitchFamily="34" charset="0"/>
              </a:rPr>
              <a:t> Borowiecka-Jamrozek</a:t>
            </a:r>
            <a:r>
              <a:rPr lang="sk-SK" sz="4500" baseline="30000" dirty="0">
                <a:solidFill>
                  <a:srgbClr val="002060"/>
                </a:solidFill>
                <a:latin typeface="Arial" panose="020B0604020202020204" pitchFamily="34" charset="0"/>
                <a:cs typeface="Arial" panose="020B0604020202020204" pitchFamily="34" charset="0"/>
              </a:rPr>
              <a:t>2</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Justyna</a:t>
            </a:r>
            <a:r>
              <a:rPr lang="sk-SK" sz="4500" dirty="0">
                <a:solidFill>
                  <a:srgbClr val="002060"/>
                </a:solidFill>
                <a:latin typeface="Arial" panose="020B0604020202020204" pitchFamily="34" charset="0"/>
                <a:cs typeface="Arial" panose="020B0604020202020204" pitchFamily="34" charset="0"/>
              </a:rPr>
              <a:t> Kasińska</a:t>
            </a:r>
            <a:r>
              <a:rPr lang="sk-SK" sz="4500" baseline="30000" dirty="0">
                <a:solidFill>
                  <a:srgbClr val="002060"/>
                </a:solidFill>
                <a:latin typeface="Arial" panose="020B0604020202020204" pitchFamily="34" charset="0"/>
                <a:cs typeface="Arial" panose="020B0604020202020204" pitchFamily="34" charset="0"/>
              </a:rPr>
              <a:t>2 </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431149367"/>
              </p:ext>
            </p:extLst>
          </p:nvPr>
        </p:nvGraphicFramePr>
        <p:xfrm>
          <a:off x="1347570" y="7077445"/>
          <a:ext cx="29764038" cy="69917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dirty="0" err="1">
                          <a:latin typeface="Arial" panose="020B0604020202020204" pitchFamily="34" charset="0"/>
                          <a:cs typeface="Arial" panose="020B0604020202020204" pitchFamily="34" charset="0"/>
                        </a:rPr>
                        <a:t>introduction</a:t>
                      </a:r>
                      <a:endParaRPr lang="sk-SK" sz="4500" cap="small" baseline="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US" sz="3500" dirty="0">
                          <a:solidFill>
                            <a:srgbClr val="002060"/>
                          </a:solidFill>
                          <a:latin typeface="Arial" panose="020B0604020202020204" pitchFamily="34" charset="0"/>
                          <a:cs typeface="Arial" panose="020B0604020202020204" pitchFamily="34" charset="0"/>
                        </a:rPr>
                        <a:t>The foundry industry is a key component of industrial production, and therefore, it is essential to focus on its more efficient functioning while maintaining competitiveness in global markets. Nowadays, there are several approaches to improving this sector, including enhancing metal material recycling, modernizing manufacturing processes, and developing new materials that provide significant improvements</a:t>
                      </a:r>
                      <a:r>
                        <a:rPr lang="sk-SK" sz="3500" dirty="0">
                          <a:solidFill>
                            <a:srgbClr val="002060"/>
                          </a:solidFill>
                          <a:latin typeface="Arial" panose="020B0604020202020204" pitchFamily="34" charset="0"/>
                          <a:cs typeface="Arial" panose="020B0604020202020204" pitchFamily="34" charset="0"/>
                        </a:rPr>
                        <a:t>.</a:t>
                      </a:r>
                    </a:p>
                    <a:p>
                      <a:pPr algn="just"/>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panose="020B0604020202020204" pitchFamily="34" charset="0"/>
                          <a:cs typeface="Arial" panose="020B0604020202020204" pitchFamily="34" charset="0"/>
                        </a:rPr>
                        <a:t>The elements zirconium and titanium have the ability to significantly influence the formation and behavior of various structural components in the alloy, thereby improving its overall performance. Zirconium and titanium affect the microstructure of aluminum alloys by refining the grain structure, resulting in a finer and more homogeneous texture. In addition, both elements form intermetallic phases that can improve the mechanical properties, fatigue resistance and corrosion resistance of the alloy.</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US" sz="3500" dirty="0">
                          <a:solidFill>
                            <a:srgbClr val="002060"/>
                          </a:solidFill>
                          <a:latin typeface="Arial" panose="020B0604020202020204" pitchFamily="34" charset="0"/>
                          <a:cs typeface="Arial" panose="020B0604020202020204" pitchFamily="34" charset="0"/>
                        </a:rPr>
                        <a:t>This study aims to investigate the effect of zirconium and titanium additions on the structure of Al-Si-Cu aluminum alloys. Special attention is given to their influence on the refinement of the primary α phase, as well as the synergistic effect induced by the presence of these elements. The results of this study will provide new insights into optimizing the properties of aluminum alloys for demanding industrial applications and offer valuable information for the development of new materials with improved properties.</a:t>
                      </a:r>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067298568"/>
              </p:ext>
            </p:extLst>
          </p:nvPr>
        </p:nvGraphicFramePr>
        <p:xfrm>
          <a:off x="1347570" y="14138292"/>
          <a:ext cx="29764038" cy="6833414"/>
        </p:xfrm>
        <a:graphic>
          <a:graphicData uri="http://schemas.openxmlformats.org/drawingml/2006/table">
            <a:tbl>
              <a:tblPr firstRow="1" bandRow="1">
                <a:tableStyleId>{5C22544A-7EE6-4342-B048-85BDC9FD1C3A}</a:tableStyleId>
              </a:tblPr>
              <a:tblGrid>
                <a:gridCol w="14140080">
                  <a:extLst>
                    <a:ext uri="{9D8B030D-6E8A-4147-A177-3AD203B41FA5}">
                      <a16:colId xmlns:a16="http://schemas.microsoft.com/office/drawing/2014/main" val="3004831674"/>
                    </a:ext>
                  </a:extLst>
                </a:gridCol>
                <a:gridCol w="15623958">
                  <a:extLst>
                    <a:ext uri="{9D8B030D-6E8A-4147-A177-3AD203B41FA5}">
                      <a16:colId xmlns:a16="http://schemas.microsoft.com/office/drawing/2014/main" val="3290536618"/>
                    </a:ext>
                  </a:extLst>
                </a:gridCol>
              </a:tblGrid>
              <a:tr h="1184600">
                <a:tc gridSpan="2">
                  <a:txBody>
                    <a:bodyPr/>
                    <a:lstStyle/>
                    <a:p>
                      <a:pPr algn="ctr"/>
                      <a:r>
                        <a:rPr lang="sk-SK" sz="4500" cap="small" baseline="0" dirty="0" err="1">
                          <a:latin typeface="Arial"/>
                          <a:cs typeface="Arial"/>
                        </a:rPr>
                        <a:t>materials</a:t>
                      </a:r>
                      <a:r>
                        <a:rPr lang="sk-SK" sz="4500" cap="small" baseline="0" dirty="0">
                          <a:latin typeface="Arial"/>
                          <a:cs typeface="Arial"/>
                        </a:rPr>
                        <a:t>,  </a:t>
                      </a:r>
                      <a:r>
                        <a:rPr lang="sk-SK" sz="4500" cap="small" baseline="0" dirty="0" err="1">
                          <a:latin typeface="Arial"/>
                          <a:cs typeface="Arial"/>
                        </a:rPr>
                        <a:t>methods</a:t>
                      </a:r>
                      <a:r>
                        <a:rPr lang="sk-SK" sz="4500" cap="small" baseline="0" dirty="0">
                          <a:latin typeface="Arial"/>
                          <a:cs typeface="Arial"/>
                        </a:rPr>
                        <a:t> &amp; </a:t>
                      </a:r>
                      <a:r>
                        <a:rPr lang="sk-SK" sz="4500" cap="small" baseline="0" dirty="0" err="1">
                          <a:latin typeface="Arial"/>
                          <a:cs typeface="Arial"/>
                        </a:rPr>
                        <a:t>implementation</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US"/>
                    </a:p>
                  </a:txBody>
                  <a:tcPr/>
                </a:tc>
                <a:extLst>
                  <a:ext uri="{0D108BD9-81ED-4DB2-BD59-A6C34878D82A}">
                    <a16:rowId xmlns:a16="http://schemas.microsoft.com/office/drawing/2014/main" val="3482022218"/>
                  </a:ext>
                </a:extLst>
              </a:tr>
              <a:tr h="5648814">
                <a:tc>
                  <a:txBody>
                    <a:bodyPr/>
                    <a:lstStyle/>
                    <a:p>
                      <a:pPr algn="just"/>
                      <a:r>
                        <a:rPr lang="en-US" sz="3500" dirty="0">
                          <a:solidFill>
                            <a:srgbClr val="002060"/>
                          </a:solidFill>
                          <a:latin typeface="Arial"/>
                          <a:cs typeface="Arial"/>
                        </a:rPr>
                        <a:t>For experimental purposes, the </a:t>
                      </a:r>
                      <a:r>
                        <a:rPr lang="en-US" sz="3500" b="1" dirty="0">
                          <a:solidFill>
                            <a:srgbClr val="002060"/>
                          </a:solidFill>
                          <a:latin typeface="Arial"/>
                          <a:cs typeface="Arial"/>
                        </a:rPr>
                        <a:t>hypoeutectic AlSi9Cu1 alloy </a:t>
                      </a:r>
                      <a:r>
                        <a:rPr lang="en-US" sz="3500" dirty="0">
                          <a:solidFill>
                            <a:srgbClr val="002060"/>
                          </a:solidFill>
                          <a:latin typeface="Arial"/>
                          <a:cs typeface="Arial"/>
                        </a:rPr>
                        <a:t>was used. For the purpose of evaluating the changes in the chemical composition of the alloy, five variants of the AlSi9Cu1 alloy were cast</a:t>
                      </a:r>
                      <a:r>
                        <a:rPr lang="sk-SK" sz="3500" dirty="0">
                          <a:solidFill>
                            <a:srgbClr val="002060"/>
                          </a:solidFill>
                          <a:latin typeface="Arial"/>
                          <a:cs typeface="Arial"/>
                        </a:rPr>
                        <a:t>:</a:t>
                      </a:r>
                    </a:p>
                    <a:p>
                      <a:pPr marL="457200" indent="-457200">
                        <a:lnSpc>
                          <a:spcPct val="150000"/>
                        </a:lnSpc>
                        <a:buFont typeface="Wingdings" panose="05000000000000000000" pitchFamily="2" charset="2"/>
                        <a:buChar char="Ø"/>
                      </a:pPr>
                      <a:r>
                        <a:rPr lang="en-US" sz="3500" dirty="0">
                          <a:solidFill>
                            <a:srgbClr val="002060"/>
                          </a:solidFill>
                          <a:latin typeface="Arial"/>
                          <a:cs typeface="Arial"/>
                        </a:rPr>
                        <a:t>reference alloy AlSi9Cu1</a:t>
                      </a:r>
                    </a:p>
                    <a:p>
                      <a:pPr marL="457200" indent="-457200">
                        <a:lnSpc>
                          <a:spcPct val="150000"/>
                        </a:lnSpc>
                        <a:buFont typeface="Wingdings" panose="05000000000000000000" pitchFamily="2" charset="2"/>
                        <a:buChar char="Ø"/>
                      </a:pPr>
                      <a:r>
                        <a:rPr lang="en-US" sz="3500" dirty="0">
                          <a:solidFill>
                            <a:srgbClr val="002060"/>
                          </a:solidFill>
                          <a:latin typeface="Arial"/>
                          <a:cs typeface="Arial"/>
                        </a:rPr>
                        <a:t>addition of </a:t>
                      </a:r>
                      <a:r>
                        <a:rPr lang="en-US" sz="3500" b="1" dirty="0">
                          <a:solidFill>
                            <a:srgbClr val="FF0000"/>
                          </a:solidFill>
                          <a:latin typeface="Arial"/>
                          <a:cs typeface="Arial"/>
                        </a:rPr>
                        <a:t>0.1 wt.% Zr</a:t>
                      </a:r>
                      <a:r>
                        <a:rPr lang="en-US" sz="3500" dirty="0">
                          <a:solidFill>
                            <a:srgbClr val="002060"/>
                          </a:solidFill>
                          <a:latin typeface="Arial"/>
                          <a:cs typeface="Arial"/>
                        </a:rPr>
                        <a:t>. </a:t>
                      </a:r>
                    </a:p>
                    <a:p>
                      <a:pPr marL="457200" indent="-457200">
                        <a:lnSpc>
                          <a:spcPct val="150000"/>
                        </a:lnSpc>
                        <a:buFont typeface="Wingdings" panose="05000000000000000000" pitchFamily="2" charset="2"/>
                        <a:buChar char="Ø"/>
                      </a:pPr>
                      <a:r>
                        <a:rPr lang="en-US" sz="3500" dirty="0">
                          <a:solidFill>
                            <a:srgbClr val="002060"/>
                          </a:solidFill>
                          <a:latin typeface="Arial"/>
                          <a:cs typeface="Arial"/>
                        </a:rPr>
                        <a:t>addition of </a:t>
                      </a:r>
                      <a:r>
                        <a:rPr lang="en-US" sz="3500" b="1" kern="1200" dirty="0">
                          <a:solidFill>
                            <a:srgbClr val="FF0000"/>
                          </a:solidFill>
                          <a:latin typeface="Arial"/>
                          <a:ea typeface="+mn-ea"/>
                          <a:cs typeface="Arial"/>
                        </a:rPr>
                        <a:t>0.1 wt.% Zr </a:t>
                      </a:r>
                      <a:r>
                        <a:rPr lang="en-US" sz="3500" dirty="0">
                          <a:solidFill>
                            <a:srgbClr val="002060"/>
                          </a:solidFill>
                          <a:latin typeface="Arial"/>
                          <a:cs typeface="Arial"/>
                        </a:rPr>
                        <a:t>+ </a:t>
                      </a:r>
                      <a:r>
                        <a:rPr lang="en-US" sz="3500" b="1" dirty="0">
                          <a:solidFill>
                            <a:srgbClr val="00B050"/>
                          </a:solidFill>
                          <a:latin typeface="Arial"/>
                          <a:cs typeface="Arial"/>
                        </a:rPr>
                        <a:t>0.05 wt.% Ti</a:t>
                      </a:r>
                    </a:p>
                    <a:p>
                      <a:pPr marL="457200" indent="-457200">
                        <a:lnSpc>
                          <a:spcPct val="150000"/>
                        </a:lnSpc>
                        <a:buFont typeface="Wingdings" panose="05000000000000000000" pitchFamily="2" charset="2"/>
                        <a:buChar char="Ø"/>
                      </a:pPr>
                      <a:r>
                        <a:rPr lang="en-US" sz="3500" dirty="0">
                          <a:solidFill>
                            <a:srgbClr val="002060"/>
                          </a:solidFill>
                          <a:latin typeface="Arial"/>
                          <a:cs typeface="Arial"/>
                        </a:rPr>
                        <a:t>addition of </a:t>
                      </a:r>
                      <a:r>
                        <a:rPr lang="en-US" sz="3500" b="1" kern="1200" dirty="0">
                          <a:solidFill>
                            <a:srgbClr val="FF0000"/>
                          </a:solidFill>
                          <a:latin typeface="Arial"/>
                          <a:ea typeface="+mn-ea"/>
                          <a:cs typeface="Arial"/>
                        </a:rPr>
                        <a:t>0.1 wt.% Zr </a:t>
                      </a:r>
                      <a:r>
                        <a:rPr lang="en-US" sz="3500" dirty="0">
                          <a:solidFill>
                            <a:srgbClr val="002060"/>
                          </a:solidFill>
                          <a:latin typeface="Arial"/>
                          <a:cs typeface="Arial"/>
                        </a:rPr>
                        <a:t>+ </a:t>
                      </a:r>
                      <a:r>
                        <a:rPr lang="en-US" sz="3500" b="1" kern="1200" dirty="0">
                          <a:solidFill>
                            <a:srgbClr val="00B050"/>
                          </a:solidFill>
                          <a:latin typeface="Arial"/>
                          <a:ea typeface="+mn-ea"/>
                          <a:cs typeface="Arial"/>
                        </a:rPr>
                        <a:t>0.10 wt.% Ti </a:t>
                      </a:r>
                    </a:p>
                    <a:p>
                      <a:pPr marL="457200" indent="-457200">
                        <a:lnSpc>
                          <a:spcPct val="150000"/>
                        </a:lnSpc>
                        <a:buFont typeface="Wingdings" panose="05000000000000000000" pitchFamily="2" charset="2"/>
                        <a:buChar char="Ø"/>
                      </a:pPr>
                      <a:r>
                        <a:rPr lang="en-US" sz="3500" dirty="0">
                          <a:solidFill>
                            <a:srgbClr val="002060"/>
                          </a:solidFill>
                          <a:latin typeface="Arial"/>
                          <a:cs typeface="Arial"/>
                        </a:rPr>
                        <a:t>addition of </a:t>
                      </a:r>
                      <a:r>
                        <a:rPr lang="en-US" sz="3500" b="1" kern="1200" dirty="0">
                          <a:solidFill>
                            <a:srgbClr val="FF0000"/>
                          </a:solidFill>
                          <a:latin typeface="Arial"/>
                          <a:ea typeface="+mn-ea"/>
                          <a:cs typeface="Arial"/>
                        </a:rPr>
                        <a:t>0.1 wt.% Zr </a:t>
                      </a:r>
                      <a:r>
                        <a:rPr lang="en-US" sz="3500" dirty="0">
                          <a:solidFill>
                            <a:srgbClr val="002060"/>
                          </a:solidFill>
                          <a:latin typeface="Arial"/>
                          <a:cs typeface="Arial"/>
                        </a:rPr>
                        <a:t>+ </a:t>
                      </a:r>
                      <a:r>
                        <a:rPr lang="en-US" sz="3500" b="1" kern="1200" dirty="0">
                          <a:solidFill>
                            <a:srgbClr val="00B050"/>
                          </a:solidFill>
                          <a:latin typeface="Arial"/>
                          <a:ea typeface="+mn-ea"/>
                          <a:cs typeface="Arial"/>
                        </a:rPr>
                        <a:t>0.15 wt.% Ti </a:t>
                      </a:r>
                      <a:endParaRPr lang="sk-SK" sz="3500" b="1" kern="1200" dirty="0">
                        <a:solidFill>
                          <a:srgbClr val="00B05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just"/>
                      <a:r>
                        <a:rPr lang="en-US" sz="3500" b="0" kern="1200" noProof="0" dirty="0">
                          <a:solidFill>
                            <a:srgbClr val="002060"/>
                          </a:solidFill>
                          <a:latin typeface="Arial"/>
                          <a:ea typeface="+mn-ea"/>
                          <a:cs typeface="Arial"/>
                        </a:rPr>
                        <a:t>The metallographic analysis was conducted using a Keyence VHX-7000 digital microscope. For a detailed examination of structural components, a VEGA LMU II scanning electron microscope (SEM) was used, equipped with an energy-dispersive X-ray spectroscopy (EDX) analyzer, Brucker </a:t>
                      </a:r>
                      <a:r>
                        <a:rPr lang="en-US" sz="3500" b="0" kern="1200" noProof="0" dirty="0" err="1">
                          <a:solidFill>
                            <a:srgbClr val="002060"/>
                          </a:solidFill>
                          <a:latin typeface="Arial"/>
                          <a:ea typeface="+mn-ea"/>
                          <a:cs typeface="Arial"/>
                        </a:rPr>
                        <a:t>Quantax</a:t>
                      </a:r>
                      <a:r>
                        <a:rPr lang="sk-SK" sz="3500" b="0" kern="1200" dirty="0">
                          <a:solidFill>
                            <a:srgbClr val="002060"/>
                          </a:solidFill>
                          <a:latin typeface="Arial"/>
                          <a:ea typeface="+mn-ea"/>
                          <a:cs typeface="Arial"/>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4266175675"/>
              </p:ext>
            </p:extLst>
          </p:nvPr>
        </p:nvGraphicFramePr>
        <p:xfrm>
          <a:off x="1347570" y="20971706"/>
          <a:ext cx="29764038" cy="13228320"/>
        </p:xfrm>
        <a:graphic>
          <a:graphicData uri="http://schemas.openxmlformats.org/drawingml/2006/table">
            <a:tbl>
              <a:tblPr firstRow="1" bandRow="1">
                <a:tableStyleId>{5C22544A-7EE6-4342-B048-85BDC9FD1C3A}</a:tableStyleId>
              </a:tblPr>
              <a:tblGrid>
                <a:gridCol w="9825546">
                  <a:extLst>
                    <a:ext uri="{9D8B030D-6E8A-4147-A177-3AD203B41FA5}">
                      <a16:colId xmlns:a16="http://schemas.microsoft.com/office/drawing/2014/main" val="3004831674"/>
                    </a:ext>
                  </a:extLst>
                </a:gridCol>
                <a:gridCol w="19938492">
                  <a:extLst>
                    <a:ext uri="{9D8B030D-6E8A-4147-A177-3AD203B41FA5}">
                      <a16:colId xmlns:a16="http://schemas.microsoft.com/office/drawing/2014/main" val="81804011"/>
                    </a:ext>
                  </a:extLst>
                </a:gridCol>
              </a:tblGrid>
              <a:tr h="474211">
                <a:tc gridSpan="2">
                  <a:txBody>
                    <a:bodyPr/>
                    <a:lstStyle/>
                    <a:p>
                      <a:pPr algn="ctr"/>
                      <a:r>
                        <a:rPr lang="sk-SK" sz="4500" cap="small" baseline="0" dirty="0" err="1">
                          <a:latin typeface="Arial"/>
                          <a:cs typeface="Arial"/>
                        </a:rPr>
                        <a:t>results</a:t>
                      </a:r>
                      <a:endParaRPr lang="sk-SK" sz="4500" cap="small" baseline="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en-US"/>
                    </a:p>
                  </a:txBody>
                  <a:tcPr/>
                </a:tc>
                <a:extLst>
                  <a:ext uri="{0D108BD9-81ED-4DB2-BD59-A6C34878D82A}">
                    <a16:rowId xmlns:a16="http://schemas.microsoft.com/office/drawing/2014/main" val="3482022218"/>
                  </a:ext>
                </a:extLst>
              </a:tr>
              <a:tr h="5390126">
                <a:tc>
                  <a:txBody>
                    <a:bodyPr/>
                    <a:lstStyle/>
                    <a:p>
                      <a:pPr algn="just"/>
                      <a:r>
                        <a:rPr lang="en-US" sz="3500" dirty="0">
                          <a:solidFill>
                            <a:srgbClr val="002060"/>
                          </a:solidFill>
                          <a:latin typeface="Arial"/>
                          <a:cs typeface="Arial"/>
                        </a:rPr>
                        <a:t>The microstructure of the AlSi9Cu1 reference alloy is composed of the primary α phase (light color). Eutectic silicon occurs mainly in the form of thick rods, long narrow needles and grains in </a:t>
                      </a:r>
                      <a:r>
                        <a:rPr lang="en-US" sz="3500" dirty="0" err="1">
                          <a:solidFill>
                            <a:srgbClr val="002060"/>
                          </a:solidFill>
                          <a:latin typeface="Arial"/>
                          <a:cs typeface="Arial"/>
                        </a:rPr>
                        <a:t>interdendritic</a:t>
                      </a:r>
                      <a:r>
                        <a:rPr lang="en-US" sz="3500" dirty="0">
                          <a:solidFill>
                            <a:srgbClr val="002060"/>
                          </a:solidFill>
                          <a:latin typeface="Arial"/>
                          <a:cs typeface="Arial"/>
                        </a:rPr>
                        <a:t> </a:t>
                      </a:r>
                      <a:r>
                        <a:rPr lang="en-US" sz="3500" dirty="0" err="1">
                          <a:solidFill>
                            <a:srgbClr val="002060"/>
                          </a:solidFill>
                          <a:latin typeface="Arial"/>
                          <a:cs typeface="Arial"/>
                        </a:rPr>
                        <a:t>regions.Due</a:t>
                      </a:r>
                      <a:r>
                        <a:rPr lang="en-US" sz="3500" dirty="0">
                          <a:solidFill>
                            <a:srgbClr val="002060"/>
                          </a:solidFill>
                          <a:latin typeface="Arial"/>
                          <a:cs typeface="Arial"/>
                        </a:rPr>
                        <a:t> to the addition of 0.10 wt. % Zr results in a finer morphology of the primary α phase and a shortening of the rods and needles of eutectic silicon compared to the variant without Zr addition.</a:t>
                      </a:r>
                      <a:r>
                        <a:rPr lang="sk-SK" sz="3500" dirty="0">
                          <a:solidFill>
                            <a:srgbClr val="002060"/>
                          </a:solidFill>
                          <a:latin typeface="Arial"/>
                          <a:cs typeface="Arial"/>
                        </a:rPr>
                        <a:t> </a:t>
                      </a: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14696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002060"/>
                          </a:solidFill>
                          <a:latin typeface="Arial"/>
                          <a:cs typeface="Arial"/>
                        </a:rPr>
                        <a:t>Addition of 0.05 wt. % Ti increases the number of crystallization nuclei of the primary α-Al phase, which contributes to the homogenization of the microstructure of the AlSi9Cu1 alloy. The combined addition of Ti and Zr positively affects the morphology of eutectic silicon, which occurs in the form of smaller, rounded rods.</a:t>
                      </a:r>
                      <a:r>
                        <a:rPr lang="sk-SK" sz="3500" dirty="0">
                          <a:solidFill>
                            <a:srgbClr val="002060"/>
                          </a:solidFill>
                          <a:latin typeface="Arial"/>
                          <a:cs typeface="Arial"/>
                        </a:rPr>
                        <a:t> </a:t>
                      </a:r>
                      <a:r>
                        <a:rPr lang="en-US" sz="3500" dirty="0">
                          <a:solidFill>
                            <a:srgbClr val="002060"/>
                          </a:solidFill>
                          <a:latin typeface="Arial"/>
                          <a:cs typeface="Arial"/>
                        </a:rPr>
                        <a:t>Further additions of Ti (0.10 and 0.15 wt. %) did not show significant changes compared to 0.05 wt. % Ti, while the microstructure remains fine with eutectic silicon in the form of smaller rod-like structures.</a:t>
                      </a:r>
                      <a:endParaRPr lang="sk-SK" sz="3500" dirty="0">
                        <a:solidFill>
                          <a:srgbClr val="002060"/>
                        </a:solidFill>
                        <a:latin typeface="Arial"/>
                        <a:cs typeface="Arial"/>
                      </a:endParaRPr>
                    </a:p>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endParaRPr lang="sk-SK" sz="350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25409317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1039997349"/>
              </p:ext>
            </p:extLst>
          </p:nvPr>
        </p:nvGraphicFramePr>
        <p:xfrm>
          <a:off x="1317621" y="33733863"/>
          <a:ext cx="29764038" cy="7311673"/>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19433">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476715">
                <a:tc>
                  <a:txBody>
                    <a:bodyPr/>
                    <a:lstStyle/>
                    <a:p>
                      <a:pPr algn="just"/>
                      <a:r>
                        <a:rPr lang="en-US" sz="3500" dirty="0">
                          <a:solidFill>
                            <a:srgbClr val="002060"/>
                          </a:solidFill>
                          <a:latin typeface="Arial" panose="020B0604020202020204" pitchFamily="34" charset="0"/>
                          <a:cs typeface="Arial" panose="020B0604020202020204" pitchFamily="34" charset="0"/>
                        </a:rPr>
                        <a:t>The article focuses on determining the effect of the addition of Zr and Ti and their combined effect on the structural components in the AlSi9Cu1 alloy. Based on the results, the following conclusions can be drawn:</a:t>
                      </a:r>
                    </a:p>
                    <a:p>
                      <a:pPr marL="457200" indent="-457200" algn="just">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addition of titanium and zirconium to the AlSi9Cu1 alloy significantly influenced the refinement of the primary aluminum grain and modified the morphology of the eutectic silicon.</a:t>
                      </a:r>
                    </a:p>
                    <a:p>
                      <a:pPr marL="457200" indent="-457200" algn="just">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formation of interphase particles based on Al3Ti and Al3Zr supported heterogeneous nucleation of α-phase grains, preventing the growth of large grains and dendritic structures, and eutectic silicon achieved a finer and more uniform morphology.</a:t>
                      </a:r>
                    </a:p>
                    <a:p>
                      <a:pPr marL="457200" indent="-457200" algn="just">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addition of 0.10 wt.% Zr led to the refinement of the primary α-phase grain and a partial change in the morphology of eutectic silicon, transitioning from predominantly long needles and sharp-edged rods to shorter rods with rounded shapes.</a:t>
                      </a:r>
                    </a:p>
                    <a:p>
                      <a:pPr marL="457200" indent="-457200" algn="just">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addition of 10 wt. % Zr also led to the presence of small amounts in the Fe- and Mn-rich phases.</a:t>
                      </a:r>
                    </a:p>
                    <a:p>
                      <a:pPr marL="457200" indent="-457200" algn="just">
                        <a:buFont typeface="Arial" panose="020B0604020202020204" pitchFamily="34" charset="0"/>
                        <a:buChar char="•"/>
                      </a:pPr>
                      <a:r>
                        <a:rPr lang="en-US" sz="3500" dirty="0">
                          <a:solidFill>
                            <a:srgbClr val="002060"/>
                          </a:solidFill>
                          <a:latin typeface="Arial" panose="020B0604020202020204" pitchFamily="34" charset="0"/>
                          <a:cs typeface="Arial" panose="020B0604020202020204" pitchFamily="34" charset="0"/>
                        </a:rPr>
                        <a:t>The addition of Ti resulted in significant refinement of the primary α-phase, which also caused a considerable change in the morphology of eutectic Si. The amount of Ti addition itself no longer had a significant effect on the size of the refined α-phase and, consequently, on the morphology of the eutectic Si.</a:t>
                      </a:r>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591112337"/>
              </p:ext>
            </p:extLst>
          </p:nvPr>
        </p:nvGraphicFramePr>
        <p:xfrm>
          <a:off x="1317621" y="41030012"/>
          <a:ext cx="29764038" cy="197356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62142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1196327">
                <a:tc>
                  <a:txBody>
                    <a:bodyPr/>
                    <a:lstStyle/>
                    <a:p>
                      <a:pPr lvl="0">
                        <a:buNone/>
                      </a:pPr>
                      <a:r>
                        <a:rPr lang="en-US" sz="3500" kern="1200" noProof="1">
                          <a:solidFill>
                            <a:srgbClr val="002060"/>
                          </a:solidFill>
                          <a:latin typeface="Arial"/>
                          <a:ea typeface="+mn-ea"/>
                          <a:cs typeface="Arial"/>
                        </a:rPr>
                        <a:t>This work was supported by VEGA grant number 1/0241/23 and International Visegrad Fund [grant number 62410230].</a:t>
                      </a: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
        <p:nvSpPr>
          <p:cNvPr id="9" name="Nadpis 1">
            <a:extLst>
              <a:ext uri="{FF2B5EF4-FFF2-40B4-BE49-F238E27FC236}">
                <a16:creationId xmlns:a16="http://schemas.microsoft.com/office/drawing/2014/main" id="{5F436CFC-9153-30F1-212C-C5AB9F34CA41}"/>
              </a:ext>
            </a:extLst>
          </p:cNvPr>
          <p:cNvSpPr txBox="1">
            <a:spLocks/>
          </p:cNvSpPr>
          <p:nvPr/>
        </p:nvSpPr>
        <p:spPr>
          <a:xfrm>
            <a:off x="1317624" y="6108007"/>
            <a:ext cx="29764040" cy="665045"/>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a:t>
            </a:r>
            <a:r>
              <a:rPr lang="sk-SK" sz="3600" i="1" dirty="0" err="1">
                <a:solidFill>
                  <a:srgbClr val="002060"/>
                </a:solidFill>
                <a:latin typeface="Arial" panose="020B0604020202020204" pitchFamily="34" charset="0"/>
                <a:cs typeface="Arial" panose="020B0604020202020204" pitchFamily="34" charset="0"/>
              </a:rPr>
              <a:t>Univertity</a:t>
            </a:r>
            <a:r>
              <a:rPr lang="sk-SK" sz="3600" i="1" dirty="0">
                <a:solidFill>
                  <a:srgbClr val="002060"/>
                </a:solidFill>
                <a:latin typeface="Arial" panose="020B0604020202020204" pitchFamily="34" charset="0"/>
                <a:cs typeface="Arial" panose="020B0604020202020204" pitchFamily="34" charset="0"/>
              </a:rPr>
              <a:t> of Žilina, Žilina, Slovak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a:p>
            <a:pPr algn="l">
              <a:lnSpc>
                <a:spcPct val="110000"/>
              </a:lnSpc>
            </a:pPr>
            <a:r>
              <a:rPr lang="sk-SK" sz="3600" i="1" dirty="0">
                <a:solidFill>
                  <a:srgbClr val="002060"/>
                </a:solidFill>
                <a:latin typeface="Arial" panose="020B0604020202020204" pitchFamily="34" charset="0"/>
                <a:cs typeface="Arial" panose="020B0604020202020204" pitchFamily="34" charset="0"/>
              </a:rPr>
              <a:t>2 </a:t>
            </a:r>
            <a:r>
              <a:rPr lang="sk-SK" sz="3600" i="1" dirty="0" err="1">
                <a:solidFill>
                  <a:srgbClr val="002060"/>
                </a:solidFill>
                <a:latin typeface="Arial" panose="020B0604020202020204" pitchFamily="34" charset="0"/>
                <a:cs typeface="Arial" panose="020B0604020202020204" pitchFamily="34" charset="0"/>
              </a:rPr>
              <a:t>Kielce</a:t>
            </a:r>
            <a:r>
              <a:rPr lang="sk-SK" sz="3600" i="1" dirty="0">
                <a:solidFill>
                  <a:srgbClr val="002060"/>
                </a:solidFill>
                <a:latin typeface="Arial" panose="020B0604020202020204" pitchFamily="34" charset="0"/>
                <a:cs typeface="Arial" panose="020B0604020202020204" pitchFamily="34" charset="0"/>
              </a:rPr>
              <a:t> University of </a:t>
            </a:r>
            <a:r>
              <a:rPr lang="sk-SK" sz="3600" i="1" dirty="0" err="1">
                <a:solidFill>
                  <a:srgbClr val="002060"/>
                </a:solidFill>
                <a:latin typeface="Arial" panose="020B0604020202020204" pitchFamily="34" charset="0"/>
                <a:cs typeface="Arial" panose="020B0604020202020204" pitchFamily="34" charset="0"/>
              </a:rPr>
              <a:t>Technology</a:t>
            </a:r>
            <a:r>
              <a:rPr lang="sk-SK" sz="3600" i="1" dirty="0">
                <a:solidFill>
                  <a:srgbClr val="002060"/>
                </a:solidFill>
                <a:latin typeface="Arial" panose="020B0604020202020204" pitchFamily="34" charset="0"/>
                <a:cs typeface="Arial" panose="020B0604020202020204" pitchFamily="34" charset="0"/>
              </a:rPr>
              <a:t> , </a:t>
            </a:r>
            <a:r>
              <a:rPr lang="sk-SK" sz="3600" i="1" dirty="0" err="1">
                <a:solidFill>
                  <a:srgbClr val="002060"/>
                </a:solidFill>
                <a:latin typeface="Arial" panose="020B0604020202020204" pitchFamily="34" charset="0"/>
                <a:cs typeface="Arial" panose="020B0604020202020204" pitchFamily="34" charset="0"/>
              </a:rPr>
              <a:t>Kielce</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Poland</a:t>
            </a:r>
            <a:endParaRPr lang="sk-SK" sz="3600" i="1" dirty="0">
              <a:solidFill>
                <a:srgbClr val="002060"/>
              </a:solidFill>
              <a:latin typeface="Arial" panose="020B0604020202020204" pitchFamily="34" charset="0"/>
              <a:cs typeface="Arial" panose="020B0604020202020204" pitchFamily="34" charset="0"/>
            </a:endParaRPr>
          </a:p>
        </p:txBody>
      </p:sp>
      <p:pic>
        <p:nvPicPr>
          <p:cNvPr id="29" name="Obrázok 28">
            <a:extLst>
              <a:ext uri="{FF2B5EF4-FFF2-40B4-BE49-F238E27FC236}">
                <a16:creationId xmlns:a16="http://schemas.microsoft.com/office/drawing/2014/main" id="{C5F77AAB-D8C5-84BD-977F-FA0358BE4131}"/>
              </a:ext>
            </a:extLst>
          </p:cNvPr>
          <p:cNvPicPr>
            <a:picLocks noChangeAspect="1"/>
          </p:cNvPicPr>
          <p:nvPr/>
        </p:nvPicPr>
        <p:blipFill>
          <a:blip r:embed="rId4"/>
          <a:srcRect l="12376"/>
          <a:stretch/>
        </p:blipFill>
        <p:spPr>
          <a:xfrm>
            <a:off x="9645213" y="17420416"/>
            <a:ext cx="5592152" cy="3362671"/>
          </a:xfrm>
          <a:prstGeom prst="roundRect">
            <a:avLst>
              <a:gd name="adj" fmla="val 31669"/>
            </a:avLst>
          </a:prstGeom>
          <a:ln>
            <a:noFill/>
          </a:ln>
          <a:effectLst>
            <a:softEdge rad="112500"/>
          </a:effectLst>
        </p:spPr>
      </p:pic>
      <p:graphicFrame>
        <p:nvGraphicFramePr>
          <p:cNvPr id="30" name="Tabuľka 29">
            <a:extLst>
              <a:ext uri="{FF2B5EF4-FFF2-40B4-BE49-F238E27FC236}">
                <a16:creationId xmlns:a16="http://schemas.microsoft.com/office/drawing/2014/main" id="{B87CCF43-55D2-C8E9-40B1-35C511BBD65A}"/>
              </a:ext>
            </a:extLst>
          </p:cNvPr>
          <p:cNvGraphicFramePr>
            <a:graphicFrameLocks noGrp="1"/>
          </p:cNvGraphicFramePr>
          <p:nvPr>
            <p:extLst>
              <p:ext uri="{D42A27DB-BD31-4B8C-83A1-F6EECF244321}">
                <p14:modId xmlns:p14="http://schemas.microsoft.com/office/powerpoint/2010/main" val="2208293265"/>
              </p:ext>
            </p:extLst>
          </p:nvPr>
        </p:nvGraphicFramePr>
        <p:xfrm>
          <a:off x="15627876" y="17764087"/>
          <a:ext cx="15093221" cy="3019000"/>
        </p:xfrm>
        <a:graphic>
          <a:graphicData uri="http://schemas.openxmlformats.org/drawingml/2006/table">
            <a:tbl>
              <a:tblPr firstRow="1" firstCol="1" lastRow="1" lastCol="1" bandRow="1" bandCol="1">
                <a:tableStyleId>{5940675A-B579-460E-94D1-54222C63F5DA}</a:tableStyleId>
              </a:tblPr>
              <a:tblGrid>
                <a:gridCol w="2840721">
                  <a:extLst>
                    <a:ext uri="{9D8B030D-6E8A-4147-A177-3AD203B41FA5}">
                      <a16:colId xmlns:a16="http://schemas.microsoft.com/office/drawing/2014/main" val="2477198250"/>
                    </a:ext>
                  </a:extLst>
                </a:gridCol>
                <a:gridCol w="1903421">
                  <a:extLst>
                    <a:ext uri="{9D8B030D-6E8A-4147-A177-3AD203B41FA5}">
                      <a16:colId xmlns:a16="http://schemas.microsoft.com/office/drawing/2014/main" val="3023064084"/>
                    </a:ext>
                  </a:extLst>
                </a:gridCol>
                <a:gridCol w="2049838">
                  <a:extLst>
                    <a:ext uri="{9D8B030D-6E8A-4147-A177-3AD203B41FA5}">
                      <a16:colId xmlns:a16="http://schemas.microsoft.com/office/drawing/2014/main" val="2332958677"/>
                    </a:ext>
                  </a:extLst>
                </a:gridCol>
                <a:gridCol w="2028921">
                  <a:extLst>
                    <a:ext uri="{9D8B030D-6E8A-4147-A177-3AD203B41FA5}">
                      <a16:colId xmlns:a16="http://schemas.microsoft.com/office/drawing/2014/main" val="3105344100"/>
                    </a:ext>
                  </a:extLst>
                </a:gridCol>
                <a:gridCol w="2133504">
                  <a:extLst>
                    <a:ext uri="{9D8B030D-6E8A-4147-A177-3AD203B41FA5}">
                      <a16:colId xmlns:a16="http://schemas.microsoft.com/office/drawing/2014/main" val="199382567"/>
                    </a:ext>
                  </a:extLst>
                </a:gridCol>
                <a:gridCol w="2165044">
                  <a:extLst>
                    <a:ext uri="{9D8B030D-6E8A-4147-A177-3AD203B41FA5}">
                      <a16:colId xmlns:a16="http://schemas.microsoft.com/office/drawing/2014/main" val="1805363764"/>
                    </a:ext>
                  </a:extLst>
                </a:gridCol>
                <a:gridCol w="1971772">
                  <a:extLst>
                    <a:ext uri="{9D8B030D-6E8A-4147-A177-3AD203B41FA5}">
                      <a16:colId xmlns:a16="http://schemas.microsoft.com/office/drawing/2014/main" val="3211770452"/>
                    </a:ext>
                  </a:extLst>
                </a:gridCol>
              </a:tblGrid>
              <a:tr h="469826">
                <a:tc>
                  <a:txBody>
                    <a:bodyPr/>
                    <a:lstStyle/>
                    <a:p>
                      <a:pPr algn="ctr">
                        <a:lnSpc>
                          <a:spcPts val="1000"/>
                        </a:lnSpc>
                        <a:spcAft>
                          <a:spcPts val="400"/>
                        </a:spcAft>
                        <a:buNone/>
                      </a:pPr>
                      <a:r>
                        <a:rPr lang="en-US" sz="2800" b="1" dirty="0">
                          <a:solidFill>
                            <a:schemeClr val="bg1"/>
                          </a:solidFill>
                          <a:effectLst/>
                        </a:rPr>
                        <a:t>Alloy</a:t>
                      </a:r>
                      <a:endParaRPr lang="sk-SK" sz="2800" b="1" dirty="0">
                        <a:solidFill>
                          <a:schemeClr val="bg1"/>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chemeClr val="bg1"/>
                          </a:solidFill>
                          <a:effectLst/>
                        </a:rPr>
                        <a:t>Si [wt. %]</a:t>
                      </a:r>
                      <a:endParaRPr lang="sk-SK" sz="2800" b="1" dirty="0">
                        <a:solidFill>
                          <a:schemeClr val="bg1"/>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chemeClr val="bg1"/>
                          </a:solidFill>
                          <a:effectLst/>
                        </a:rPr>
                        <a:t>Fe [wt. %]</a:t>
                      </a:r>
                      <a:endParaRPr lang="sk-SK" sz="2800" b="1" dirty="0">
                        <a:solidFill>
                          <a:schemeClr val="bg1"/>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chemeClr val="bg1"/>
                          </a:solidFill>
                          <a:effectLst/>
                        </a:rPr>
                        <a:t>Cu [wt. %]</a:t>
                      </a:r>
                      <a:endParaRPr lang="sk-SK" sz="2800" b="1" dirty="0">
                        <a:solidFill>
                          <a:schemeClr val="bg1"/>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chemeClr val="bg1"/>
                          </a:solidFill>
                          <a:effectLst/>
                        </a:rPr>
                        <a:t>Mn [wt. %]</a:t>
                      </a:r>
                      <a:endParaRPr lang="sk-SK" sz="2800" b="1" dirty="0">
                        <a:solidFill>
                          <a:schemeClr val="bg1"/>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rgbClr val="00B050"/>
                          </a:solidFill>
                          <a:effectLst/>
                        </a:rPr>
                        <a:t>Ti [wt. %]</a:t>
                      </a:r>
                      <a:endParaRPr lang="sk-SK" sz="2800" b="1" dirty="0">
                        <a:solidFill>
                          <a:srgbClr val="00B050"/>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tc>
                  <a:txBody>
                    <a:bodyPr/>
                    <a:lstStyle/>
                    <a:p>
                      <a:pPr algn="ctr">
                        <a:lnSpc>
                          <a:spcPts val="1000"/>
                        </a:lnSpc>
                        <a:spcAft>
                          <a:spcPts val="400"/>
                        </a:spcAft>
                        <a:buNone/>
                      </a:pPr>
                      <a:r>
                        <a:rPr lang="en-US" sz="2800" b="1" dirty="0">
                          <a:solidFill>
                            <a:srgbClr val="FF0000"/>
                          </a:solidFill>
                          <a:effectLst/>
                        </a:rPr>
                        <a:t>Zr [wt. %]</a:t>
                      </a:r>
                      <a:endParaRPr lang="sk-SK" sz="2800" b="1" dirty="0">
                        <a:solidFill>
                          <a:srgbClr val="FF0000"/>
                        </a:solidFill>
                        <a:effectLst/>
                        <a:latin typeface="Times New Roman" panose="02020603050405020304" pitchFamily="18" charset="0"/>
                        <a:ea typeface="SimSun" panose="02010600030101010101" pitchFamily="2" charset="-122"/>
                      </a:endParaRPr>
                    </a:p>
                  </a:txBody>
                  <a:tcPr marL="68580" marR="68580" marT="0" marB="0" anchor="b">
                    <a:solidFill>
                      <a:schemeClr val="tx1"/>
                    </a:solidFill>
                  </a:tcPr>
                </a:tc>
                <a:extLst>
                  <a:ext uri="{0D108BD9-81ED-4DB2-BD59-A6C34878D82A}">
                    <a16:rowId xmlns:a16="http://schemas.microsoft.com/office/drawing/2014/main" val="29845711"/>
                  </a:ext>
                </a:extLst>
              </a:tr>
              <a:tr h="631407">
                <a:tc>
                  <a:txBody>
                    <a:bodyPr/>
                    <a:lstStyle/>
                    <a:p>
                      <a:pPr algn="ctr">
                        <a:lnSpc>
                          <a:spcPts val="1000"/>
                        </a:lnSpc>
                        <a:spcAft>
                          <a:spcPts val="400"/>
                        </a:spcAft>
                        <a:buNone/>
                      </a:pPr>
                      <a:r>
                        <a:rPr lang="sk-SK" sz="2800" b="1" kern="1200" dirty="0" err="1">
                          <a:solidFill>
                            <a:schemeClr val="tx1"/>
                          </a:solidFill>
                          <a:effectLst/>
                          <a:latin typeface="+mn-lt"/>
                          <a:ea typeface="+mn-ea"/>
                          <a:cs typeface="+mn-cs"/>
                        </a:rPr>
                        <a:t>Reference</a:t>
                      </a:r>
                      <a:endParaRPr lang="sk-SK" sz="2800" b="1" kern="1200" dirty="0">
                        <a:solidFill>
                          <a:schemeClr val="tx1"/>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kern="1200" dirty="0">
                          <a:solidFill>
                            <a:schemeClr val="tx1"/>
                          </a:solidFill>
                          <a:effectLst/>
                          <a:latin typeface="+mn-lt"/>
                          <a:ea typeface="+mn-ea"/>
                          <a:cs typeface="+mn-cs"/>
                        </a:rPr>
                        <a:t>8.904</a:t>
                      </a:r>
                      <a:endParaRPr lang="sk-SK" sz="2800" kern="1200" dirty="0">
                        <a:solidFill>
                          <a:schemeClr val="tx1"/>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kern="1200" dirty="0">
                          <a:solidFill>
                            <a:schemeClr val="tx1"/>
                          </a:solidFill>
                          <a:effectLst/>
                          <a:latin typeface="+mn-lt"/>
                          <a:ea typeface="+mn-ea"/>
                          <a:cs typeface="+mn-cs"/>
                        </a:rPr>
                        <a:t>0.507</a:t>
                      </a:r>
                      <a:endParaRPr lang="sk-SK" sz="2800" kern="1200" dirty="0">
                        <a:solidFill>
                          <a:schemeClr val="tx1"/>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kern="1200" dirty="0">
                          <a:solidFill>
                            <a:schemeClr val="tx1"/>
                          </a:solidFill>
                          <a:effectLst/>
                          <a:latin typeface="+mn-lt"/>
                          <a:ea typeface="+mn-ea"/>
                          <a:cs typeface="+mn-cs"/>
                        </a:rPr>
                        <a:t>0.937</a:t>
                      </a:r>
                      <a:endParaRPr lang="sk-SK" sz="2800" kern="1200" dirty="0">
                        <a:solidFill>
                          <a:schemeClr val="tx1"/>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kern="1200" dirty="0">
                          <a:solidFill>
                            <a:schemeClr val="tx1"/>
                          </a:solidFill>
                          <a:effectLst/>
                          <a:latin typeface="+mn-lt"/>
                          <a:ea typeface="+mn-ea"/>
                          <a:cs typeface="+mn-cs"/>
                        </a:rPr>
                        <a:t>0.278</a:t>
                      </a:r>
                      <a:endParaRPr lang="sk-SK" sz="2800" kern="1200" dirty="0">
                        <a:solidFill>
                          <a:schemeClr val="tx1"/>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b="1" kern="1200" dirty="0">
                          <a:solidFill>
                            <a:srgbClr val="00B050"/>
                          </a:solidFill>
                          <a:effectLst/>
                          <a:latin typeface="+mn-lt"/>
                          <a:ea typeface="+mn-ea"/>
                          <a:cs typeface="+mn-cs"/>
                        </a:rPr>
                        <a:t>0.034</a:t>
                      </a:r>
                      <a:endParaRPr lang="sk-SK" sz="2800" b="1" kern="1200" dirty="0">
                        <a:solidFill>
                          <a:srgbClr val="00B050"/>
                        </a:solidFill>
                        <a:effectLst/>
                        <a:latin typeface="+mn-lt"/>
                        <a:ea typeface="+mn-ea"/>
                        <a:cs typeface="+mn-cs"/>
                      </a:endParaRPr>
                    </a:p>
                  </a:txBody>
                  <a:tcPr marL="68580" marR="68580" marT="0" marB="0" anchor="b"/>
                </a:tc>
                <a:tc>
                  <a:txBody>
                    <a:bodyPr/>
                    <a:lstStyle/>
                    <a:p>
                      <a:pPr algn="ctr">
                        <a:lnSpc>
                          <a:spcPts val="1000"/>
                        </a:lnSpc>
                        <a:spcAft>
                          <a:spcPts val="400"/>
                        </a:spcAft>
                        <a:buNone/>
                      </a:pPr>
                      <a:r>
                        <a:rPr lang="en-US" sz="2800" b="1" kern="1200" dirty="0">
                          <a:solidFill>
                            <a:srgbClr val="FF0000"/>
                          </a:solidFill>
                          <a:effectLst/>
                          <a:latin typeface="+mn-lt"/>
                          <a:ea typeface="+mn-ea"/>
                          <a:cs typeface="+mn-cs"/>
                        </a:rPr>
                        <a:t>0,001</a:t>
                      </a:r>
                      <a:endParaRPr lang="sk-SK" sz="2800" b="1" kern="1200" dirty="0">
                        <a:solidFill>
                          <a:srgbClr val="FF0000"/>
                        </a:solidFill>
                        <a:effectLst/>
                        <a:latin typeface="+mn-lt"/>
                        <a:ea typeface="+mn-ea"/>
                        <a:cs typeface="+mn-cs"/>
                      </a:endParaRPr>
                    </a:p>
                  </a:txBody>
                  <a:tcPr marL="68580" marR="68580" marT="0" marB="0" anchor="b"/>
                </a:tc>
                <a:extLst>
                  <a:ext uri="{0D108BD9-81ED-4DB2-BD59-A6C34878D82A}">
                    <a16:rowId xmlns:a16="http://schemas.microsoft.com/office/drawing/2014/main" val="64748127"/>
                  </a:ext>
                </a:extLst>
              </a:tr>
              <a:tr h="482660">
                <a:tc>
                  <a:txBody>
                    <a:bodyPr/>
                    <a:lstStyle/>
                    <a:p>
                      <a:pPr algn="ctr">
                        <a:lnSpc>
                          <a:spcPts val="1000"/>
                        </a:lnSpc>
                        <a:spcAft>
                          <a:spcPts val="400"/>
                        </a:spcAft>
                        <a:buNone/>
                      </a:pPr>
                      <a:r>
                        <a:rPr lang="en-US" sz="2800" b="1" dirty="0">
                          <a:effectLst/>
                        </a:rPr>
                        <a:t> Zr 0,10</a:t>
                      </a:r>
                      <a:endParaRPr lang="sk-SK" sz="2800" b="1"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8.911</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0.498</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0.932</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0.274</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00B050"/>
                          </a:solidFill>
                          <a:effectLst/>
                        </a:rPr>
                        <a:t>0.033</a:t>
                      </a:r>
                      <a:endParaRPr lang="sk-SK" sz="2800" b="1" dirty="0">
                        <a:solidFill>
                          <a:srgbClr val="00B050"/>
                        </a:solidFill>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FF0000"/>
                          </a:solidFill>
                          <a:effectLst/>
                        </a:rPr>
                        <a:t>0,087</a:t>
                      </a:r>
                      <a:endParaRPr lang="sk-SK" sz="2800" b="1" dirty="0">
                        <a:solidFill>
                          <a:srgbClr val="FF0000"/>
                        </a:solidFill>
                        <a:effectLst/>
                        <a:latin typeface="Times New Roman" panose="02020603050405020304" pitchFamily="18" charset="0"/>
                        <a:ea typeface="SimSun" panose="02010600030101010101" pitchFamily="2" charset="-122"/>
                      </a:endParaRPr>
                    </a:p>
                  </a:txBody>
                  <a:tcPr marL="68580" marR="68580" marT="0" marB="0" anchor="b"/>
                </a:tc>
                <a:extLst>
                  <a:ext uri="{0D108BD9-81ED-4DB2-BD59-A6C34878D82A}">
                    <a16:rowId xmlns:a16="http://schemas.microsoft.com/office/drawing/2014/main" val="2830929601"/>
                  </a:ext>
                </a:extLst>
              </a:tr>
              <a:tr h="478369">
                <a:tc>
                  <a:txBody>
                    <a:bodyPr/>
                    <a:lstStyle/>
                    <a:p>
                      <a:pPr algn="ctr">
                        <a:lnSpc>
                          <a:spcPts val="1000"/>
                        </a:lnSpc>
                        <a:spcAft>
                          <a:spcPts val="400"/>
                        </a:spcAft>
                        <a:buNone/>
                      </a:pPr>
                      <a:r>
                        <a:rPr lang="en-US" sz="2800" b="1" dirty="0">
                          <a:effectLst/>
                        </a:rPr>
                        <a:t>Zr 0,1 + Ti 0,05  </a:t>
                      </a:r>
                      <a:endParaRPr lang="sk-SK" sz="2800" b="1"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8.867</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0.512</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0.924</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0.267</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00B050"/>
                          </a:solidFill>
                          <a:effectLst/>
                        </a:rPr>
                        <a:t>0.053</a:t>
                      </a:r>
                      <a:endParaRPr lang="sk-SK" sz="2800" b="1" dirty="0">
                        <a:solidFill>
                          <a:srgbClr val="00B050"/>
                        </a:solidFill>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FF0000"/>
                          </a:solidFill>
                          <a:effectLst/>
                        </a:rPr>
                        <a:t>0,091</a:t>
                      </a:r>
                      <a:endParaRPr lang="sk-SK" sz="2800" b="1" dirty="0">
                        <a:solidFill>
                          <a:srgbClr val="FF0000"/>
                        </a:solidFill>
                        <a:effectLst/>
                        <a:latin typeface="Times New Roman" panose="02020603050405020304" pitchFamily="18" charset="0"/>
                        <a:ea typeface="SimSun" panose="02010600030101010101" pitchFamily="2" charset="-122"/>
                      </a:endParaRPr>
                    </a:p>
                  </a:txBody>
                  <a:tcPr marL="68580" marR="68580" marT="0" marB="0" anchor="b"/>
                </a:tc>
                <a:extLst>
                  <a:ext uri="{0D108BD9-81ED-4DB2-BD59-A6C34878D82A}">
                    <a16:rowId xmlns:a16="http://schemas.microsoft.com/office/drawing/2014/main" val="449505439"/>
                  </a:ext>
                </a:extLst>
              </a:tr>
              <a:tr h="478369">
                <a:tc>
                  <a:txBody>
                    <a:bodyPr/>
                    <a:lstStyle/>
                    <a:p>
                      <a:pPr algn="ctr">
                        <a:lnSpc>
                          <a:spcPts val="1000"/>
                        </a:lnSpc>
                        <a:spcAft>
                          <a:spcPts val="400"/>
                        </a:spcAft>
                        <a:buNone/>
                      </a:pPr>
                      <a:r>
                        <a:rPr lang="en-US" sz="2800" b="1" dirty="0">
                          <a:effectLst/>
                        </a:rPr>
                        <a:t>Zr 0,1 + Ti 0,10  </a:t>
                      </a:r>
                      <a:endParaRPr lang="sk-SK" sz="2800" b="1"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8.853</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0.504</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0.929</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0.281</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00B050"/>
                          </a:solidFill>
                          <a:effectLst/>
                        </a:rPr>
                        <a:t>0.094</a:t>
                      </a:r>
                      <a:endParaRPr lang="sk-SK" sz="2800" b="1" dirty="0">
                        <a:solidFill>
                          <a:srgbClr val="00B050"/>
                        </a:solidFill>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FF0000"/>
                          </a:solidFill>
                          <a:effectLst/>
                        </a:rPr>
                        <a:t>0,096</a:t>
                      </a:r>
                      <a:endParaRPr lang="sk-SK" sz="2800" b="1" dirty="0">
                        <a:solidFill>
                          <a:srgbClr val="FF0000"/>
                        </a:solidFill>
                        <a:effectLst/>
                        <a:latin typeface="Times New Roman" panose="02020603050405020304" pitchFamily="18" charset="0"/>
                        <a:ea typeface="SimSun" panose="02010600030101010101" pitchFamily="2" charset="-122"/>
                      </a:endParaRPr>
                    </a:p>
                  </a:txBody>
                  <a:tcPr marL="68580" marR="68580" marT="0" marB="0" anchor="b"/>
                </a:tc>
                <a:extLst>
                  <a:ext uri="{0D108BD9-81ED-4DB2-BD59-A6C34878D82A}">
                    <a16:rowId xmlns:a16="http://schemas.microsoft.com/office/drawing/2014/main" val="3339009415"/>
                  </a:ext>
                </a:extLst>
              </a:tr>
              <a:tr h="478369">
                <a:tc>
                  <a:txBody>
                    <a:bodyPr/>
                    <a:lstStyle/>
                    <a:p>
                      <a:pPr algn="ctr">
                        <a:lnSpc>
                          <a:spcPts val="1000"/>
                        </a:lnSpc>
                        <a:spcAft>
                          <a:spcPts val="400"/>
                        </a:spcAft>
                        <a:buNone/>
                      </a:pPr>
                      <a:r>
                        <a:rPr lang="en-US" sz="2800" b="1" dirty="0">
                          <a:effectLst/>
                        </a:rPr>
                        <a:t>Zr 0,0 + Ti 0,15  </a:t>
                      </a:r>
                      <a:endParaRPr lang="sk-SK" sz="2800" b="1"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dirty="0">
                          <a:effectLst/>
                        </a:rPr>
                        <a:t>8.887</a:t>
                      </a:r>
                      <a:endParaRPr lang="sk-SK" sz="2800" dirty="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0.501</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0.925</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a:effectLst/>
                        </a:rPr>
                        <a:t>0.276</a:t>
                      </a:r>
                      <a:endParaRPr lang="sk-SK" sz="2800">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00B050"/>
                          </a:solidFill>
                          <a:effectLst/>
                        </a:rPr>
                        <a:t>0.143</a:t>
                      </a:r>
                      <a:endParaRPr lang="sk-SK" sz="2800" b="1" dirty="0">
                        <a:solidFill>
                          <a:srgbClr val="00B050"/>
                        </a:solidFill>
                        <a:effectLst/>
                        <a:latin typeface="Times New Roman" panose="02020603050405020304" pitchFamily="18" charset="0"/>
                        <a:ea typeface="SimSun" panose="02010600030101010101" pitchFamily="2" charset="-122"/>
                      </a:endParaRPr>
                    </a:p>
                  </a:txBody>
                  <a:tcPr marL="68580" marR="68580" marT="0" marB="0" anchor="b"/>
                </a:tc>
                <a:tc>
                  <a:txBody>
                    <a:bodyPr/>
                    <a:lstStyle/>
                    <a:p>
                      <a:pPr algn="ctr">
                        <a:lnSpc>
                          <a:spcPts val="1000"/>
                        </a:lnSpc>
                        <a:spcAft>
                          <a:spcPts val="400"/>
                        </a:spcAft>
                        <a:buNone/>
                      </a:pPr>
                      <a:r>
                        <a:rPr lang="en-US" sz="2800" b="1" dirty="0">
                          <a:solidFill>
                            <a:srgbClr val="FF0000"/>
                          </a:solidFill>
                          <a:effectLst/>
                        </a:rPr>
                        <a:t>0,102</a:t>
                      </a:r>
                      <a:endParaRPr lang="sk-SK" sz="2800" b="1" dirty="0">
                        <a:solidFill>
                          <a:srgbClr val="FF0000"/>
                        </a:solidFill>
                        <a:effectLst/>
                        <a:latin typeface="Times New Roman" panose="02020603050405020304" pitchFamily="18" charset="0"/>
                        <a:ea typeface="SimSun" panose="02010600030101010101" pitchFamily="2" charset="-122"/>
                      </a:endParaRPr>
                    </a:p>
                  </a:txBody>
                  <a:tcPr marL="68580" marR="68580" marT="0" marB="0" anchor="b"/>
                </a:tc>
                <a:extLst>
                  <a:ext uri="{0D108BD9-81ED-4DB2-BD59-A6C34878D82A}">
                    <a16:rowId xmlns:a16="http://schemas.microsoft.com/office/drawing/2014/main" val="3660566968"/>
                  </a:ext>
                </a:extLst>
              </a:tr>
            </a:tbl>
          </a:graphicData>
        </a:graphic>
      </p:graphicFrame>
      <p:pic>
        <p:nvPicPr>
          <p:cNvPr id="35" name="Obrázok 34" descr="Obrázok, na ktorom je mapa, kresba&#10;&#10;Automaticky generovaný popis">
            <a:extLst>
              <a:ext uri="{FF2B5EF4-FFF2-40B4-BE49-F238E27FC236}">
                <a16:creationId xmlns:a16="http://schemas.microsoft.com/office/drawing/2014/main" id="{995050CA-E248-148E-6200-1B72310D6239}"/>
              </a:ext>
            </a:extLst>
          </p:cNvPr>
          <p:cNvPicPr>
            <a:picLocks noChangeAspect="1"/>
          </p:cNvPicPr>
          <p:nvPr/>
        </p:nvPicPr>
        <p:blipFill>
          <a:blip r:embed="rId5">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val="0"/>
              </a:ext>
            </a:extLst>
          </a:blip>
          <a:srcRect l="50169"/>
          <a:stretch/>
        </p:blipFill>
        <p:spPr>
          <a:xfrm>
            <a:off x="11614360" y="21852541"/>
            <a:ext cx="3327775" cy="5008622"/>
          </a:xfrm>
          <a:prstGeom prst="rect">
            <a:avLst/>
          </a:prstGeom>
          <a:ln w="19050">
            <a:solidFill>
              <a:srgbClr val="C00000"/>
            </a:solidFill>
          </a:ln>
        </p:spPr>
      </p:pic>
      <p:sp>
        <p:nvSpPr>
          <p:cNvPr id="37" name="BlokTextu 36">
            <a:extLst>
              <a:ext uri="{FF2B5EF4-FFF2-40B4-BE49-F238E27FC236}">
                <a16:creationId xmlns:a16="http://schemas.microsoft.com/office/drawing/2014/main" id="{69642C0A-D8BF-086C-03E5-25D805FBD110}"/>
              </a:ext>
            </a:extLst>
          </p:cNvPr>
          <p:cNvSpPr txBox="1"/>
          <p:nvPr/>
        </p:nvSpPr>
        <p:spPr>
          <a:xfrm>
            <a:off x="11722480" y="21928634"/>
            <a:ext cx="520700" cy="707886"/>
          </a:xfrm>
          <a:prstGeom prst="rect">
            <a:avLst/>
          </a:prstGeom>
          <a:solidFill>
            <a:schemeClr val="bg1"/>
          </a:solidFill>
          <a:ln>
            <a:solidFill>
              <a:schemeClr val="bg1"/>
            </a:solidFill>
          </a:ln>
        </p:spPr>
        <p:txBody>
          <a:bodyPr wrap="square" rtlCol="0">
            <a:spAutoFit/>
          </a:bodyPr>
          <a:lstStyle/>
          <a:p>
            <a:r>
              <a:rPr lang="sk-SK" sz="4000" dirty="0"/>
              <a:t>a</a:t>
            </a:r>
            <a:endParaRPr lang="en-US" sz="4000" dirty="0"/>
          </a:p>
        </p:txBody>
      </p:sp>
      <p:pic>
        <p:nvPicPr>
          <p:cNvPr id="40" name="Obrázok 39" descr="Obrázok, na ktorom je mapa, text&#10;&#10;Obsah vygenerovaný umelou inteligenciou môže byť nesprávny.">
            <a:extLst>
              <a:ext uri="{FF2B5EF4-FFF2-40B4-BE49-F238E27FC236}">
                <a16:creationId xmlns:a16="http://schemas.microsoft.com/office/drawing/2014/main" id="{B31ADBBB-F693-C728-4C2C-AFA7E2916FCE}"/>
              </a:ext>
            </a:extLst>
          </p:cNvPr>
          <p:cNvPicPr>
            <a:picLocks noChangeAspect="1"/>
          </p:cNvPicPr>
          <p:nvPr/>
        </p:nvPicPr>
        <p:blipFill>
          <a:blip r:embed="rId7">
            <a:extLst>
              <a:ext uri="{28A0092B-C50C-407E-A947-70E740481C1C}">
                <a14:useLocalDpi xmlns:a14="http://schemas.microsoft.com/office/drawing/2010/main" val="0"/>
              </a:ext>
            </a:extLst>
          </a:blip>
          <a:srcRect l="24977" b="40855"/>
          <a:stretch/>
        </p:blipFill>
        <p:spPr>
          <a:xfrm>
            <a:off x="14971669" y="21844258"/>
            <a:ext cx="5240690" cy="3305200"/>
          </a:xfrm>
          <a:prstGeom prst="rect">
            <a:avLst/>
          </a:prstGeom>
        </p:spPr>
      </p:pic>
      <p:sp>
        <p:nvSpPr>
          <p:cNvPr id="41" name="Ovál 40">
            <a:extLst>
              <a:ext uri="{FF2B5EF4-FFF2-40B4-BE49-F238E27FC236}">
                <a16:creationId xmlns:a16="http://schemas.microsoft.com/office/drawing/2014/main" id="{94989B4D-458F-27FF-49BA-18812EF91F6C}"/>
              </a:ext>
            </a:extLst>
          </p:cNvPr>
          <p:cNvSpPr/>
          <p:nvPr/>
        </p:nvSpPr>
        <p:spPr>
          <a:xfrm>
            <a:off x="15717101" y="23784106"/>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42" name="BlokTextu 41">
            <a:extLst>
              <a:ext uri="{FF2B5EF4-FFF2-40B4-BE49-F238E27FC236}">
                <a16:creationId xmlns:a16="http://schemas.microsoft.com/office/drawing/2014/main" id="{E8A4A852-C343-4CCD-B9AB-9269F92E0370}"/>
              </a:ext>
            </a:extLst>
          </p:cNvPr>
          <p:cNvSpPr txBox="1"/>
          <p:nvPr/>
        </p:nvSpPr>
        <p:spPr>
          <a:xfrm>
            <a:off x="17491636" y="22077679"/>
            <a:ext cx="388417" cy="461665"/>
          </a:xfrm>
          <a:prstGeom prst="rect">
            <a:avLst/>
          </a:prstGeom>
          <a:noFill/>
        </p:spPr>
        <p:txBody>
          <a:bodyPr wrap="square" rtlCol="0">
            <a:spAutoFit/>
          </a:bodyPr>
          <a:lstStyle/>
          <a:p>
            <a:r>
              <a:rPr lang="sk-SK" sz="2400" b="1" dirty="0">
                <a:solidFill>
                  <a:schemeClr val="bg1"/>
                </a:solidFill>
              </a:rPr>
              <a:t>2</a:t>
            </a:r>
            <a:endParaRPr lang="en-GB" sz="2400" b="1" dirty="0">
              <a:solidFill>
                <a:schemeClr val="bg1"/>
              </a:solidFill>
            </a:endParaRPr>
          </a:p>
        </p:txBody>
      </p:sp>
      <p:sp>
        <p:nvSpPr>
          <p:cNvPr id="43" name="Ovál 42">
            <a:extLst>
              <a:ext uri="{FF2B5EF4-FFF2-40B4-BE49-F238E27FC236}">
                <a16:creationId xmlns:a16="http://schemas.microsoft.com/office/drawing/2014/main" id="{5B7F793C-05F1-A87A-80DC-756191B67DF0}"/>
              </a:ext>
            </a:extLst>
          </p:cNvPr>
          <p:cNvSpPr/>
          <p:nvPr/>
        </p:nvSpPr>
        <p:spPr>
          <a:xfrm>
            <a:off x="19023775" y="21914222"/>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44" name="Ovál 43">
            <a:extLst>
              <a:ext uri="{FF2B5EF4-FFF2-40B4-BE49-F238E27FC236}">
                <a16:creationId xmlns:a16="http://schemas.microsoft.com/office/drawing/2014/main" id="{12D31BEC-39FA-F363-0207-26AA31931D5A}"/>
              </a:ext>
            </a:extLst>
          </p:cNvPr>
          <p:cNvSpPr/>
          <p:nvPr/>
        </p:nvSpPr>
        <p:spPr>
          <a:xfrm>
            <a:off x="17271764" y="22182738"/>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45" name="BlokTextu 44">
            <a:extLst>
              <a:ext uri="{FF2B5EF4-FFF2-40B4-BE49-F238E27FC236}">
                <a16:creationId xmlns:a16="http://schemas.microsoft.com/office/drawing/2014/main" id="{435EFF9F-9BA6-9B9D-168D-BD9155E44370}"/>
              </a:ext>
            </a:extLst>
          </p:cNvPr>
          <p:cNvSpPr txBox="1"/>
          <p:nvPr/>
        </p:nvSpPr>
        <p:spPr>
          <a:xfrm>
            <a:off x="19107879" y="21909836"/>
            <a:ext cx="388417" cy="461665"/>
          </a:xfrm>
          <a:prstGeom prst="rect">
            <a:avLst/>
          </a:prstGeom>
          <a:noFill/>
        </p:spPr>
        <p:txBody>
          <a:bodyPr wrap="square" rtlCol="0">
            <a:spAutoFit/>
          </a:bodyPr>
          <a:lstStyle/>
          <a:p>
            <a:r>
              <a:rPr lang="sk-SK" sz="2400" b="1" dirty="0">
                <a:solidFill>
                  <a:schemeClr val="bg1"/>
                </a:solidFill>
              </a:rPr>
              <a:t>1</a:t>
            </a:r>
            <a:endParaRPr lang="en-GB" sz="2400" b="1" dirty="0">
              <a:solidFill>
                <a:schemeClr val="bg1"/>
              </a:solidFill>
            </a:endParaRPr>
          </a:p>
        </p:txBody>
      </p:sp>
      <p:sp>
        <p:nvSpPr>
          <p:cNvPr id="46" name="BlokTextu 45">
            <a:extLst>
              <a:ext uri="{FF2B5EF4-FFF2-40B4-BE49-F238E27FC236}">
                <a16:creationId xmlns:a16="http://schemas.microsoft.com/office/drawing/2014/main" id="{228685F2-A442-7BD7-13A7-2F021B9E040C}"/>
              </a:ext>
            </a:extLst>
          </p:cNvPr>
          <p:cNvSpPr txBox="1"/>
          <p:nvPr/>
        </p:nvSpPr>
        <p:spPr>
          <a:xfrm>
            <a:off x="15789929" y="23784979"/>
            <a:ext cx="388417" cy="461665"/>
          </a:xfrm>
          <a:prstGeom prst="rect">
            <a:avLst/>
          </a:prstGeom>
          <a:noFill/>
        </p:spPr>
        <p:txBody>
          <a:bodyPr wrap="square" rtlCol="0">
            <a:spAutoFit/>
          </a:bodyPr>
          <a:lstStyle/>
          <a:p>
            <a:r>
              <a:rPr lang="sk-SK" sz="2400" b="1" dirty="0">
                <a:solidFill>
                  <a:schemeClr val="bg1"/>
                </a:solidFill>
              </a:rPr>
              <a:t>3</a:t>
            </a:r>
            <a:endParaRPr lang="en-GB" sz="2400" b="1" dirty="0">
              <a:solidFill>
                <a:schemeClr val="bg1"/>
              </a:solidFill>
            </a:endParaRPr>
          </a:p>
        </p:txBody>
      </p:sp>
      <p:pic>
        <p:nvPicPr>
          <p:cNvPr id="47" name="Obrázok 46" descr="Obrázok, na ktorom je mapa, text&#10;&#10;Obsah vygenerovaný umelou inteligenciou môže byť nesprávny.">
            <a:extLst>
              <a:ext uri="{FF2B5EF4-FFF2-40B4-BE49-F238E27FC236}">
                <a16:creationId xmlns:a16="http://schemas.microsoft.com/office/drawing/2014/main" id="{95520A8E-EE5B-5D42-4E25-789F0F5EA3F5}"/>
              </a:ext>
            </a:extLst>
          </p:cNvPr>
          <p:cNvPicPr>
            <a:picLocks noChangeAspect="1"/>
          </p:cNvPicPr>
          <p:nvPr/>
        </p:nvPicPr>
        <p:blipFill>
          <a:blip r:embed="rId7">
            <a:extLst>
              <a:ext uri="{28A0092B-C50C-407E-A947-70E740481C1C}">
                <a14:useLocalDpi xmlns:a14="http://schemas.microsoft.com/office/drawing/2010/main" val="0"/>
              </a:ext>
            </a:extLst>
          </a:blip>
          <a:srcRect l="25236" t="94066" r="-634" b="128"/>
          <a:stretch/>
        </p:blipFill>
        <p:spPr>
          <a:xfrm>
            <a:off x="14971671" y="25064844"/>
            <a:ext cx="5276173" cy="325033"/>
          </a:xfrm>
          <a:prstGeom prst="rect">
            <a:avLst/>
          </a:prstGeom>
        </p:spPr>
      </p:pic>
      <p:graphicFrame>
        <p:nvGraphicFramePr>
          <p:cNvPr id="48" name="Tabuľka 47">
            <a:extLst>
              <a:ext uri="{FF2B5EF4-FFF2-40B4-BE49-F238E27FC236}">
                <a16:creationId xmlns:a16="http://schemas.microsoft.com/office/drawing/2014/main" id="{F218E623-7947-49D9-BE13-DDF6D832133B}"/>
              </a:ext>
            </a:extLst>
          </p:cNvPr>
          <p:cNvGraphicFramePr>
            <a:graphicFrameLocks noGrp="1"/>
          </p:cNvGraphicFramePr>
          <p:nvPr>
            <p:extLst>
              <p:ext uri="{D42A27DB-BD31-4B8C-83A1-F6EECF244321}">
                <p14:modId xmlns:p14="http://schemas.microsoft.com/office/powerpoint/2010/main" val="1537959434"/>
              </p:ext>
            </p:extLst>
          </p:nvPr>
        </p:nvGraphicFramePr>
        <p:xfrm>
          <a:off x="14971669" y="25498081"/>
          <a:ext cx="5240688" cy="1379422"/>
        </p:xfrm>
        <a:graphic>
          <a:graphicData uri="http://schemas.openxmlformats.org/drawingml/2006/table">
            <a:tbl>
              <a:tblPr firstRow="1" firstCol="1" bandRow="1">
                <a:tableStyleId>{5C22544A-7EE6-4342-B048-85BDC9FD1C3A}</a:tableStyleId>
              </a:tblPr>
              <a:tblGrid>
                <a:gridCol w="799746">
                  <a:extLst>
                    <a:ext uri="{9D8B030D-6E8A-4147-A177-3AD203B41FA5}">
                      <a16:colId xmlns:a16="http://schemas.microsoft.com/office/drawing/2014/main" val="3260754141"/>
                    </a:ext>
                  </a:extLst>
                </a:gridCol>
                <a:gridCol w="740157">
                  <a:extLst>
                    <a:ext uri="{9D8B030D-6E8A-4147-A177-3AD203B41FA5}">
                      <a16:colId xmlns:a16="http://schemas.microsoft.com/office/drawing/2014/main" val="2940136528"/>
                    </a:ext>
                  </a:extLst>
                </a:gridCol>
                <a:gridCol w="740157">
                  <a:extLst>
                    <a:ext uri="{9D8B030D-6E8A-4147-A177-3AD203B41FA5}">
                      <a16:colId xmlns:a16="http://schemas.microsoft.com/office/drawing/2014/main" val="3354554153"/>
                    </a:ext>
                  </a:extLst>
                </a:gridCol>
                <a:gridCol w="740157">
                  <a:extLst>
                    <a:ext uri="{9D8B030D-6E8A-4147-A177-3AD203B41FA5}">
                      <a16:colId xmlns:a16="http://schemas.microsoft.com/office/drawing/2014/main" val="3262369926"/>
                    </a:ext>
                  </a:extLst>
                </a:gridCol>
                <a:gridCol w="740157">
                  <a:extLst>
                    <a:ext uri="{9D8B030D-6E8A-4147-A177-3AD203B41FA5}">
                      <a16:colId xmlns:a16="http://schemas.microsoft.com/office/drawing/2014/main" val="957335087"/>
                    </a:ext>
                  </a:extLst>
                </a:gridCol>
                <a:gridCol w="740157">
                  <a:extLst>
                    <a:ext uri="{9D8B030D-6E8A-4147-A177-3AD203B41FA5}">
                      <a16:colId xmlns:a16="http://schemas.microsoft.com/office/drawing/2014/main" val="2492183974"/>
                    </a:ext>
                  </a:extLst>
                </a:gridCol>
                <a:gridCol w="740157">
                  <a:extLst>
                    <a:ext uri="{9D8B030D-6E8A-4147-A177-3AD203B41FA5}">
                      <a16:colId xmlns:a16="http://schemas.microsoft.com/office/drawing/2014/main" val="3137652323"/>
                    </a:ext>
                  </a:extLst>
                </a:gridCol>
              </a:tblGrid>
              <a:tr h="481786">
                <a:tc>
                  <a:txBody>
                    <a:bodyPr/>
                    <a:lstStyle/>
                    <a:p>
                      <a:pPr algn="r">
                        <a:lnSpc>
                          <a:spcPct val="115000"/>
                        </a:lnSpc>
                        <a:spcAft>
                          <a:spcPts val="1000"/>
                        </a:spcAft>
                      </a:pPr>
                      <a:r>
                        <a:rPr lang="en-US" sz="1800" dirty="0">
                          <a:effectLst/>
                        </a:rPr>
                        <a:t>Spec</a:t>
                      </a:r>
                      <a:r>
                        <a:rPr lang="sk-SK" sz="1800" dirty="0">
                          <a:effectLst/>
                        </a:rPr>
                        <a:t>. </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Al</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Si</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Mn</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Fe</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Cu</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Total</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21868002"/>
                  </a:ext>
                </a:extLst>
              </a:tr>
              <a:tr h="251042">
                <a:tc>
                  <a:txBody>
                    <a:bodyPr/>
                    <a:lstStyle/>
                    <a:p>
                      <a:pPr algn="r">
                        <a:lnSpc>
                          <a:spcPct val="115000"/>
                        </a:lnSpc>
                        <a:spcAft>
                          <a:spcPts val="1000"/>
                        </a:spcAft>
                      </a:pPr>
                      <a:r>
                        <a:rPr lang="en-US" sz="1800">
                          <a:effectLst/>
                        </a:rPr>
                        <a:t>1</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47.89</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1.69</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50.42</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90376692"/>
                  </a:ext>
                </a:extLst>
              </a:tr>
              <a:tr h="251042">
                <a:tc>
                  <a:txBody>
                    <a:bodyPr/>
                    <a:lstStyle/>
                    <a:p>
                      <a:pPr algn="r">
                        <a:lnSpc>
                          <a:spcPct val="115000"/>
                        </a:lnSpc>
                        <a:spcAft>
                          <a:spcPts val="1000"/>
                        </a:spcAft>
                      </a:pPr>
                      <a:r>
                        <a:rPr lang="en-US" sz="1800">
                          <a:effectLst/>
                        </a:rPr>
                        <a:t>2</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54.10</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23.07</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1.88</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8.13</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0.66</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56901005"/>
                  </a:ext>
                </a:extLst>
              </a:tr>
              <a:tr h="251042">
                <a:tc>
                  <a:txBody>
                    <a:bodyPr/>
                    <a:lstStyle/>
                    <a:p>
                      <a:pPr algn="r">
                        <a:lnSpc>
                          <a:spcPct val="115000"/>
                        </a:lnSpc>
                        <a:spcAft>
                          <a:spcPts val="1000"/>
                        </a:spcAft>
                      </a:pPr>
                      <a:r>
                        <a:rPr lang="en-US" sz="1800">
                          <a:effectLst/>
                        </a:rPr>
                        <a:t>3</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98.47</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1.53</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 </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2331741"/>
                  </a:ext>
                </a:extLst>
              </a:tr>
            </a:tbl>
          </a:graphicData>
        </a:graphic>
      </p:graphicFrame>
      <p:pic>
        <p:nvPicPr>
          <p:cNvPr id="51" name="Obrázok 50" descr="Obrázok, na ktorom je mapa, text, morský breh&#10;&#10;Automaticky generovaný popis">
            <a:extLst>
              <a:ext uri="{FF2B5EF4-FFF2-40B4-BE49-F238E27FC236}">
                <a16:creationId xmlns:a16="http://schemas.microsoft.com/office/drawing/2014/main" id="{017BCBF1-69B4-BE10-AF35-D995A53D072A}"/>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r="45804"/>
          <a:stretch/>
        </p:blipFill>
        <p:spPr>
          <a:xfrm>
            <a:off x="20690802" y="21909836"/>
            <a:ext cx="3400604" cy="5008621"/>
          </a:xfrm>
          <a:prstGeom prst="rect">
            <a:avLst/>
          </a:prstGeom>
          <a:ln w="19050">
            <a:solidFill>
              <a:srgbClr val="C00000"/>
            </a:solidFill>
          </a:ln>
        </p:spPr>
      </p:pic>
      <p:sp>
        <p:nvSpPr>
          <p:cNvPr id="53" name="BlokTextu 52">
            <a:extLst>
              <a:ext uri="{FF2B5EF4-FFF2-40B4-BE49-F238E27FC236}">
                <a16:creationId xmlns:a16="http://schemas.microsoft.com/office/drawing/2014/main" id="{473A3545-BF25-939F-D59C-11FF85EA5DF1}"/>
              </a:ext>
            </a:extLst>
          </p:cNvPr>
          <p:cNvSpPr txBox="1"/>
          <p:nvPr/>
        </p:nvSpPr>
        <p:spPr>
          <a:xfrm>
            <a:off x="20809360" y="21990809"/>
            <a:ext cx="520700" cy="707886"/>
          </a:xfrm>
          <a:prstGeom prst="rect">
            <a:avLst/>
          </a:prstGeom>
          <a:solidFill>
            <a:schemeClr val="bg1"/>
          </a:solidFill>
          <a:ln>
            <a:solidFill>
              <a:schemeClr val="bg1"/>
            </a:solidFill>
          </a:ln>
        </p:spPr>
        <p:txBody>
          <a:bodyPr wrap="square" rtlCol="0">
            <a:spAutoFit/>
          </a:bodyPr>
          <a:lstStyle/>
          <a:p>
            <a:r>
              <a:rPr lang="sk-SK" sz="4000" dirty="0"/>
              <a:t>b</a:t>
            </a:r>
            <a:endParaRPr lang="en-US" sz="4000" dirty="0"/>
          </a:p>
        </p:txBody>
      </p:sp>
      <p:pic>
        <p:nvPicPr>
          <p:cNvPr id="54" name="Obrázok 53" descr="Obrázok, na ktorom je príroda, čierno-biela&#10;&#10;Obsah vygenerovaný umelou inteligenciou môže byť nesprávny.">
            <a:extLst>
              <a:ext uri="{FF2B5EF4-FFF2-40B4-BE49-F238E27FC236}">
                <a16:creationId xmlns:a16="http://schemas.microsoft.com/office/drawing/2014/main" id="{D964BD9D-20B2-3A6D-CC35-A2BCD61245DA}"/>
              </a:ext>
            </a:extLst>
          </p:cNvPr>
          <p:cNvPicPr>
            <a:picLocks noChangeAspect="1"/>
          </p:cNvPicPr>
          <p:nvPr/>
        </p:nvPicPr>
        <p:blipFill>
          <a:blip r:embed="rId10">
            <a:extLst>
              <a:ext uri="{28A0092B-C50C-407E-A947-70E740481C1C}">
                <a14:useLocalDpi xmlns:a14="http://schemas.microsoft.com/office/drawing/2010/main" val="0"/>
              </a:ext>
            </a:extLst>
          </a:blip>
          <a:srcRect l="32745" t="4436" r="-139" b="36082"/>
          <a:stretch/>
        </p:blipFill>
        <p:spPr>
          <a:xfrm>
            <a:off x="24953024" y="21933938"/>
            <a:ext cx="5240690" cy="3700335"/>
          </a:xfrm>
          <a:prstGeom prst="rect">
            <a:avLst/>
          </a:prstGeom>
        </p:spPr>
      </p:pic>
      <p:sp>
        <p:nvSpPr>
          <p:cNvPr id="56" name="Ovál 55">
            <a:extLst>
              <a:ext uri="{FF2B5EF4-FFF2-40B4-BE49-F238E27FC236}">
                <a16:creationId xmlns:a16="http://schemas.microsoft.com/office/drawing/2014/main" id="{88082A9D-6F7E-B4EB-E72B-906374E04463}"/>
              </a:ext>
            </a:extLst>
          </p:cNvPr>
          <p:cNvSpPr/>
          <p:nvPr/>
        </p:nvSpPr>
        <p:spPr>
          <a:xfrm>
            <a:off x="25456371" y="24570661"/>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7" name="BlokTextu 56">
            <a:extLst>
              <a:ext uri="{FF2B5EF4-FFF2-40B4-BE49-F238E27FC236}">
                <a16:creationId xmlns:a16="http://schemas.microsoft.com/office/drawing/2014/main" id="{18E19139-6CEE-7F98-75BE-C069F8A4E92C}"/>
              </a:ext>
            </a:extLst>
          </p:cNvPr>
          <p:cNvSpPr txBox="1"/>
          <p:nvPr/>
        </p:nvSpPr>
        <p:spPr>
          <a:xfrm>
            <a:off x="25827554" y="22301966"/>
            <a:ext cx="388417" cy="461665"/>
          </a:xfrm>
          <a:prstGeom prst="rect">
            <a:avLst/>
          </a:prstGeom>
          <a:noFill/>
        </p:spPr>
        <p:txBody>
          <a:bodyPr wrap="square" rtlCol="0">
            <a:spAutoFit/>
          </a:bodyPr>
          <a:lstStyle/>
          <a:p>
            <a:r>
              <a:rPr lang="sk-SK" sz="2400" b="1" dirty="0">
                <a:solidFill>
                  <a:schemeClr val="bg1"/>
                </a:solidFill>
              </a:rPr>
              <a:t>2</a:t>
            </a:r>
            <a:endParaRPr lang="en-GB" sz="2400" b="1" dirty="0">
              <a:solidFill>
                <a:schemeClr val="bg1"/>
              </a:solidFill>
            </a:endParaRPr>
          </a:p>
        </p:txBody>
      </p:sp>
      <p:sp>
        <p:nvSpPr>
          <p:cNvPr id="58" name="Ovál 57">
            <a:extLst>
              <a:ext uri="{FF2B5EF4-FFF2-40B4-BE49-F238E27FC236}">
                <a16:creationId xmlns:a16="http://schemas.microsoft.com/office/drawing/2014/main" id="{16CF9A54-2851-5CA2-1F95-E6CB100DF19D}"/>
              </a:ext>
            </a:extLst>
          </p:cNvPr>
          <p:cNvSpPr/>
          <p:nvPr/>
        </p:nvSpPr>
        <p:spPr>
          <a:xfrm>
            <a:off x="26110540" y="24037336"/>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59" name="Ovál 58">
            <a:extLst>
              <a:ext uri="{FF2B5EF4-FFF2-40B4-BE49-F238E27FC236}">
                <a16:creationId xmlns:a16="http://schemas.microsoft.com/office/drawing/2014/main" id="{447BCE8A-9A9C-82D6-E56B-3C038E75C9B1}"/>
              </a:ext>
            </a:extLst>
          </p:cNvPr>
          <p:cNvSpPr/>
          <p:nvPr/>
        </p:nvSpPr>
        <p:spPr>
          <a:xfrm>
            <a:off x="25680531" y="22349727"/>
            <a:ext cx="72828" cy="56645"/>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GB"/>
          </a:p>
        </p:txBody>
      </p:sp>
      <p:sp>
        <p:nvSpPr>
          <p:cNvPr id="60" name="BlokTextu 59">
            <a:extLst>
              <a:ext uri="{FF2B5EF4-FFF2-40B4-BE49-F238E27FC236}">
                <a16:creationId xmlns:a16="http://schemas.microsoft.com/office/drawing/2014/main" id="{057520AE-FBD3-270D-B941-E64A56123F17}"/>
              </a:ext>
            </a:extLst>
          </p:cNvPr>
          <p:cNvSpPr txBox="1"/>
          <p:nvPr/>
        </p:nvSpPr>
        <p:spPr>
          <a:xfrm>
            <a:off x="26253897" y="23653629"/>
            <a:ext cx="388417" cy="461665"/>
          </a:xfrm>
          <a:prstGeom prst="rect">
            <a:avLst/>
          </a:prstGeom>
          <a:noFill/>
        </p:spPr>
        <p:txBody>
          <a:bodyPr wrap="square" rtlCol="0">
            <a:spAutoFit/>
          </a:bodyPr>
          <a:lstStyle/>
          <a:p>
            <a:r>
              <a:rPr lang="sk-SK" sz="2400" b="1" dirty="0">
                <a:solidFill>
                  <a:schemeClr val="bg1"/>
                </a:solidFill>
              </a:rPr>
              <a:t>1</a:t>
            </a:r>
            <a:endParaRPr lang="en-GB" sz="2400" b="1" dirty="0">
              <a:solidFill>
                <a:schemeClr val="bg1"/>
              </a:solidFill>
            </a:endParaRPr>
          </a:p>
        </p:txBody>
      </p:sp>
      <p:sp>
        <p:nvSpPr>
          <p:cNvPr id="61" name="BlokTextu 60">
            <a:extLst>
              <a:ext uri="{FF2B5EF4-FFF2-40B4-BE49-F238E27FC236}">
                <a16:creationId xmlns:a16="http://schemas.microsoft.com/office/drawing/2014/main" id="{CF01033A-2BEB-8F8C-78F3-C7D65EDD3F58}"/>
              </a:ext>
            </a:extLst>
          </p:cNvPr>
          <p:cNvSpPr txBox="1"/>
          <p:nvPr/>
        </p:nvSpPr>
        <p:spPr>
          <a:xfrm>
            <a:off x="25559150" y="24256396"/>
            <a:ext cx="388417" cy="461665"/>
          </a:xfrm>
          <a:prstGeom prst="rect">
            <a:avLst/>
          </a:prstGeom>
          <a:noFill/>
        </p:spPr>
        <p:txBody>
          <a:bodyPr wrap="square" rtlCol="0">
            <a:spAutoFit/>
          </a:bodyPr>
          <a:lstStyle/>
          <a:p>
            <a:r>
              <a:rPr lang="sk-SK" sz="2400" b="1" dirty="0">
                <a:solidFill>
                  <a:schemeClr val="bg1"/>
                </a:solidFill>
              </a:rPr>
              <a:t>3</a:t>
            </a:r>
            <a:endParaRPr lang="en-GB" sz="2400" b="1" dirty="0">
              <a:solidFill>
                <a:schemeClr val="bg1"/>
              </a:solidFill>
            </a:endParaRPr>
          </a:p>
        </p:txBody>
      </p:sp>
      <p:graphicFrame>
        <p:nvGraphicFramePr>
          <p:cNvPr id="62" name="Tabuľka 61">
            <a:extLst>
              <a:ext uri="{FF2B5EF4-FFF2-40B4-BE49-F238E27FC236}">
                <a16:creationId xmlns:a16="http://schemas.microsoft.com/office/drawing/2014/main" id="{3E2167E0-C82D-3BC8-FFEA-F60350FD89F3}"/>
              </a:ext>
            </a:extLst>
          </p:cNvPr>
          <p:cNvGraphicFramePr>
            <a:graphicFrameLocks noGrp="1"/>
          </p:cNvGraphicFramePr>
          <p:nvPr>
            <p:extLst>
              <p:ext uri="{D42A27DB-BD31-4B8C-83A1-F6EECF244321}">
                <p14:modId xmlns:p14="http://schemas.microsoft.com/office/powerpoint/2010/main" val="1791015043"/>
              </p:ext>
            </p:extLst>
          </p:nvPr>
        </p:nvGraphicFramePr>
        <p:xfrm>
          <a:off x="24157013" y="25731249"/>
          <a:ext cx="6616728" cy="1196848"/>
        </p:xfrm>
        <a:graphic>
          <a:graphicData uri="http://schemas.openxmlformats.org/drawingml/2006/table">
            <a:tbl>
              <a:tblPr firstRow="1" firstCol="1" bandRow="1">
                <a:tableStyleId>{5C22544A-7EE6-4342-B048-85BDC9FD1C3A}</a:tableStyleId>
              </a:tblPr>
              <a:tblGrid>
                <a:gridCol w="841494">
                  <a:extLst>
                    <a:ext uri="{9D8B030D-6E8A-4147-A177-3AD203B41FA5}">
                      <a16:colId xmlns:a16="http://schemas.microsoft.com/office/drawing/2014/main" val="1581769968"/>
                    </a:ext>
                  </a:extLst>
                </a:gridCol>
                <a:gridCol w="897977">
                  <a:extLst>
                    <a:ext uri="{9D8B030D-6E8A-4147-A177-3AD203B41FA5}">
                      <a16:colId xmlns:a16="http://schemas.microsoft.com/office/drawing/2014/main" val="2465996489"/>
                    </a:ext>
                  </a:extLst>
                </a:gridCol>
                <a:gridCol w="696751">
                  <a:extLst>
                    <a:ext uri="{9D8B030D-6E8A-4147-A177-3AD203B41FA5}">
                      <a16:colId xmlns:a16="http://schemas.microsoft.com/office/drawing/2014/main" val="10806235"/>
                    </a:ext>
                  </a:extLst>
                </a:gridCol>
                <a:gridCol w="696751">
                  <a:extLst>
                    <a:ext uri="{9D8B030D-6E8A-4147-A177-3AD203B41FA5}">
                      <a16:colId xmlns:a16="http://schemas.microsoft.com/office/drawing/2014/main" val="3410442672"/>
                    </a:ext>
                  </a:extLst>
                </a:gridCol>
                <a:gridCol w="696751">
                  <a:extLst>
                    <a:ext uri="{9D8B030D-6E8A-4147-A177-3AD203B41FA5}">
                      <a16:colId xmlns:a16="http://schemas.microsoft.com/office/drawing/2014/main" val="1573430595"/>
                    </a:ext>
                  </a:extLst>
                </a:gridCol>
                <a:gridCol w="696751">
                  <a:extLst>
                    <a:ext uri="{9D8B030D-6E8A-4147-A177-3AD203B41FA5}">
                      <a16:colId xmlns:a16="http://schemas.microsoft.com/office/drawing/2014/main" val="489088331"/>
                    </a:ext>
                  </a:extLst>
                </a:gridCol>
                <a:gridCol w="696751">
                  <a:extLst>
                    <a:ext uri="{9D8B030D-6E8A-4147-A177-3AD203B41FA5}">
                      <a16:colId xmlns:a16="http://schemas.microsoft.com/office/drawing/2014/main" val="3806169368"/>
                    </a:ext>
                  </a:extLst>
                </a:gridCol>
                <a:gridCol w="696751">
                  <a:extLst>
                    <a:ext uri="{9D8B030D-6E8A-4147-A177-3AD203B41FA5}">
                      <a16:colId xmlns:a16="http://schemas.microsoft.com/office/drawing/2014/main" val="2514828827"/>
                    </a:ext>
                  </a:extLst>
                </a:gridCol>
                <a:gridCol w="696751">
                  <a:extLst>
                    <a:ext uri="{9D8B030D-6E8A-4147-A177-3AD203B41FA5}">
                      <a16:colId xmlns:a16="http://schemas.microsoft.com/office/drawing/2014/main" val="3398568141"/>
                    </a:ext>
                  </a:extLst>
                </a:gridCol>
              </a:tblGrid>
              <a:tr h="0">
                <a:tc>
                  <a:txBody>
                    <a:bodyPr/>
                    <a:lstStyle/>
                    <a:p>
                      <a:pPr algn="r">
                        <a:lnSpc>
                          <a:spcPct val="115000"/>
                        </a:lnSpc>
                        <a:spcAft>
                          <a:spcPts val="1000"/>
                        </a:spcAft>
                      </a:pPr>
                      <a:r>
                        <a:rPr lang="en-US" sz="1800" dirty="0">
                          <a:effectLst/>
                        </a:rPr>
                        <a:t>Spec</a:t>
                      </a:r>
                      <a:r>
                        <a:rPr lang="sk-SK" sz="1800" dirty="0">
                          <a:effectLst/>
                        </a:rPr>
                        <a:t>.</a:t>
                      </a:r>
                      <a:r>
                        <a:rPr lang="en-US" sz="1800" dirty="0">
                          <a:effectLst/>
                        </a:rPr>
                        <a:t> l</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Al</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Si</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Cr</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Mn</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Fe</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Cu</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Zr</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Total</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2706067"/>
                  </a:ext>
                </a:extLst>
              </a:tr>
              <a:tr h="0">
                <a:tc>
                  <a:txBody>
                    <a:bodyPr/>
                    <a:lstStyle/>
                    <a:p>
                      <a:pPr algn="r">
                        <a:lnSpc>
                          <a:spcPct val="115000"/>
                        </a:lnSpc>
                        <a:spcAft>
                          <a:spcPts val="1000"/>
                        </a:spcAft>
                      </a:pPr>
                      <a:r>
                        <a:rPr lang="en-US" sz="1800">
                          <a:effectLst/>
                        </a:rPr>
                        <a:t>1</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64.86</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7.27</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0.90</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1.50</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19.69</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5.66</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0.11</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5788861"/>
                  </a:ext>
                </a:extLst>
              </a:tr>
              <a:tr h="0">
                <a:tc>
                  <a:txBody>
                    <a:bodyPr/>
                    <a:lstStyle/>
                    <a:p>
                      <a:pPr algn="r">
                        <a:lnSpc>
                          <a:spcPct val="115000"/>
                        </a:lnSpc>
                        <a:spcAft>
                          <a:spcPts val="1000"/>
                        </a:spcAft>
                      </a:pPr>
                      <a:r>
                        <a:rPr lang="en-US" sz="1800">
                          <a:effectLst/>
                        </a:rPr>
                        <a:t>2</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2.41</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97.51</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0.08</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80749966"/>
                  </a:ext>
                </a:extLst>
              </a:tr>
              <a:tr h="0">
                <a:tc>
                  <a:txBody>
                    <a:bodyPr/>
                    <a:lstStyle/>
                    <a:p>
                      <a:pPr algn="r">
                        <a:lnSpc>
                          <a:spcPct val="115000"/>
                        </a:lnSpc>
                        <a:spcAft>
                          <a:spcPts val="1000"/>
                        </a:spcAft>
                      </a:pPr>
                      <a:r>
                        <a:rPr lang="en-US" sz="1800">
                          <a:effectLst/>
                        </a:rPr>
                        <a:t>3</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96.04</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1.35</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 </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 </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 </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2.44</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a:effectLst/>
                        </a:rPr>
                        <a:t>0.17</a:t>
                      </a:r>
                      <a:endParaRPr lang="sk-SK"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r">
                        <a:lnSpc>
                          <a:spcPct val="115000"/>
                        </a:lnSpc>
                        <a:spcAft>
                          <a:spcPts val="1000"/>
                        </a:spcAft>
                      </a:pPr>
                      <a:r>
                        <a:rPr lang="en-US" sz="1800" dirty="0">
                          <a:effectLst/>
                        </a:rPr>
                        <a:t>100.0</a:t>
                      </a:r>
                      <a:endParaRPr lang="sk-S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13242678"/>
                  </a:ext>
                </a:extLst>
              </a:tr>
            </a:tbl>
          </a:graphicData>
        </a:graphic>
      </p:graphicFrame>
      <p:pic>
        <p:nvPicPr>
          <p:cNvPr id="63" name="Obrázok 62" descr="Obrázok, na ktorom je príroda, čierno-biela&#10;&#10;Obsah vygenerovaný umelou inteligenciou môže byť nesprávny.">
            <a:extLst>
              <a:ext uri="{FF2B5EF4-FFF2-40B4-BE49-F238E27FC236}">
                <a16:creationId xmlns:a16="http://schemas.microsoft.com/office/drawing/2014/main" id="{543880C2-16B9-37CD-B930-E8BD79DF5127}"/>
              </a:ext>
            </a:extLst>
          </p:cNvPr>
          <p:cNvPicPr>
            <a:picLocks noChangeAspect="1"/>
          </p:cNvPicPr>
          <p:nvPr/>
        </p:nvPicPr>
        <p:blipFill>
          <a:blip r:embed="rId10">
            <a:extLst>
              <a:ext uri="{28A0092B-C50C-407E-A947-70E740481C1C}">
                <a14:useLocalDpi xmlns:a14="http://schemas.microsoft.com/office/drawing/2010/main" val="0"/>
              </a:ext>
            </a:extLst>
          </a:blip>
          <a:srcRect l="32999" t="94252" r="-393" b="424"/>
          <a:stretch/>
        </p:blipFill>
        <p:spPr>
          <a:xfrm>
            <a:off x="24953024" y="25367686"/>
            <a:ext cx="5270641" cy="333108"/>
          </a:xfrm>
          <a:prstGeom prst="rect">
            <a:avLst/>
          </a:prstGeom>
        </p:spPr>
      </p:pic>
      <p:pic>
        <p:nvPicPr>
          <p:cNvPr id="65" name="Obrázok 64" descr="Obrázok, na ktorom je mapa, morský breh&#10;&#10;Automaticky generovaný popis">
            <a:extLst>
              <a:ext uri="{FF2B5EF4-FFF2-40B4-BE49-F238E27FC236}">
                <a16:creationId xmlns:a16="http://schemas.microsoft.com/office/drawing/2014/main" id="{DBCB05B0-F676-751F-8628-780BE6942C0A}"/>
              </a:ext>
            </a:extLst>
          </p:cNvPr>
          <p:cNvPicPr>
            <a:picLocks noChangeAspect="1"/>
          </p:cNvPicPr>
          <p:nvPr/>
        </p:nvPicPr>
        <p:blipFill>
          <a:blip r:embed="rId11">
            <a:extLst>
              <a:ext uri="{BEBA8EAE-BF5A-486C-A8C5-ECC9F3942E4B}">
                <a14:imgProps xmlns:a14="http://schemas.microsoft.com/office/drawing/2010/main">
                  <a14:imgLayer r:embed="rId12">
                    <a14:imgEffect>
                      <a14:brightnessContrast bright="20000" contrast="20000"/>
                    </a14:imgEffect>
                  </a14:imgLayer>
                </a14:imgProps>
              </a:ext>
              <a:ext uri="{28A0092B-C50C-407E-A947-70E740481C1C}">
                <a14:useLocalDpi xmlns:a14="http://schemas.microsoft.com/office/drawing/2010/main" val="0"/>
              </a:ext>
            </a:extLst>
          </a:blip>
          <a:srcRect l="50500"/>
          <a:stretch/>
        </p:blipFill>
        <p:spPr>
          <a:xfrm>
            <a:off x="12243180" y="27842801"/>
            <a:ext cx="3327775" cy="5042083"/>
          </a:xfrm>
          <a:prstGeom prst="rect">
            <a:avLst/>
          </a:prstGeom>
          <a:ln w="19050">
            <a:solidFill>
              <a:srgbClr val="C00000"/>
            </a:solidFill>
          </a:ln>
        </p:spPr>
      </p:pic>
      <p:pic>
        <p:nvPicPr>
          <p:cNvPr id="66" name="Obrázok 65" descr="Obrázok, na ktorom je ošatenie, látka, vzor&#10;&#10;Automaticky generovaný popis">
            <a:extLst>
              <a:ext uri="{FF2B5EF4-FFF2-40B4-BE49-F238E27FC236}">
                <a16:creationId xmlns:a16="http://schemas.microsoft.com/office/drawing/2014/main" id="{24893E0B-FC5C-E37D-058C-31E9BB3A35DE}"/>
              </a:ext>
            </a:extLst>
          </p:cNvPr>
          <p:cNvPicPr>
            <a:picLocks noChangeAspect="1"/>
          </p:cNvPicPr>
          <p:nvPr/>
        </p:nvPicPr>
        <p:blipFill>
          <a:blip r:embed="rId13">
            <a:extLst>
              <a:ext uri="{BEBA8EAE-BF5A-486C-A8C5-ECC9F3942E4B}">
                <a14:imgProps xmlns:a14="http://schemas.microsoft.com/office/drawing/2010/main">
                  <a14:imgLayer r:embed="rId14">
                    <a14:imgEffect>
                      <a14:brightnessContrast bright="20000" contrast="20000"/>
                    </a14:imgEffect>
                  </a14:imgLayer>
                </a14:imgProps>
              </a:ext>
              <a:ext uri="{28A0092B-C50C-407E-A947-70E740481C1C}">
                <a14:useLocalDpi xmlns:a14="http://schemas.microsoft.com/office/drawing/2010/main" val="0"/>
              </a:ext>
            </a:extLst>
          </a:blip>
          <a:srcRect l="50432"/>
          <a:stretch/>
        </p:blipFill>
        <p:spPr>
          <a:xfrm>
            <a:off x="15804961" y="27841196"/>
            <a:ext cx="3332362" cy="5042083"/>
          </a:xfrm>
          <a:prstGeom prst="rect">
            <a:avLst/>
          </a:prstGeom>
          <a:ln w="19050">
            <a:solidFill>
              <a:srgbClr val="C00000"/>
            </a:solidFill>
          </a:ln>
        </p:spPr>
      </p:pic>
      <p:pic>
        <p:nvPicPr>
          <p:cNvPr id="89" name="Obrázok 88">
            <a:extLst>
              <a:ext uri="{FF2B5EF4-FFF2-40B4-BE49-F238E27FC236}">
                <a16:creationId xmlns:a16="http://schemas.microsoft.com/office/drawing/2014/main" id="{03F18B52-D0F6-AFDE-3E69-CD768E595DA6}"/>
              </a:ext>
            </a:extLst>
          </p:cNvPr>
          <p:cNvPicPr>
            <a:picLocks noChangeAspect="1"/>
          </p:cNvPicPr>
          <p:nvPr/>
        </p:nvPicPr>
        <p:blipFill>
          <a:blip r:embed="rId15"/>
          <a:stretch>
            <a:fillRect/>
          </a:stretch>
        </p:blipFill>
        <p:spPr>
          <a:xfrm>
            <a:off x="19623842" y="27709154"/>
            <a:ext cx="10383699" cy="5306165"/>
          </a:xfrm>
          <a:prstGeom prst="rect">
            <a:avLst/>
          </a:prstGeom>
        </p:spPr>
      </p:pic>
      <p:sp>
        <p:nvSpPr>
          <p:cNvPr id="94" name="BlokTextu 93">
            <a:extLst>
              <a:ext uri="{FF2B5EF4-FFF2-40B4-BE49-F238E27FC236}">
                <a16:creationId xmlns:a16="http://schemas.microsoft.com/office/drawing/2014/main" id="{FD9A4AF6-6B10-81DA-B119-3AD9C07FB43B}"/>
              </a:ext>
            </a:extLst>
          </p:cNvPr>
          <p:cNvSpPr txBox="1"/>
          <p:nvPr/>
        </p:nvSpPr>
        <p:spPr>
          <a:xfrm>
            <a:off x="12351301" y="27961672"/>
            <a:ext cx="520700" cy="707886"/>
          </a:xfrm>
          <a:prstGeom prst="rect">
            <a:avLst/>
          </a:prstGeom>
          <a:solidFill>
            <a:schemeClr val="bg1"/>
          </a:solidFill>
          <a:ln>
            <a:solidFill>
              <a:schemeClr val="bg1"/>
            </a:solidFill>
          </a:ln>
        </p:spPr>
        <p:txBody>
          <a:bodyPr wrap="square" rtlCol="0">
            <a:spAutoFit/>
          </a:bodyPr>
          <a:lstStyle/>
          <a:p>
            <a:r>
              <a:rPr lang="sk-SK" sz="4000" dirty="0"/>
              <a:t>a</a:t>
            </a:r>
            <a:endParaRPr lang="en-US" sz="4000" dirty="0"/>
          </a:p>
        </p:txBody>
      </p:sp>
      <p:sp>
        <p:nvSpPr>
          <p:cNvPr id="95" name="BlokTextu 94">
            <a:extLst>
              <a:ext uri="{FF2B5EF4-FFF2-40B4-BE49-F238E27FC236}">
                <a16:creationId xmlns:a16="http://schemas.microsoft.com/office/drawing/2014/main" id="{28884ABD-A22C-3EA5-2DE0-F459F48EDB52}"/>
              </a:ext>
            </a:extLst>
          </p:cNvPr>
          <p:cNvSpPr txBox="1"/>
          <p:nvPr/>
        </p:nvSpPr>
        <p:spPr>
          <a:xfrm>
            <a:off x="15898050" y="27913772"/>
            <a:ext cx="520700" cy="707886"/>
          </a:xfrm>
          <a:prstGeom prst="rect">
            <a:avLst/>
          </a:prstGeom>
          <a:solidFill>
            <a:schemeClr val="bg1"/>
          </a:solidFill>
          <a:ln>
            <a:solidFill>
              <a:schemeClr val="bg1"/>
            </a:solidFill>
          </a:ln>
        </p:spPr>
        <p:txBody>
          <a:bodyPr wrap="square" rtlCol="0">
            <a:spAutoFit/>
          </a:bodyPr>
          <a:lstStyle/>
          <a:p>
            <a:r>
              <a:rPr lang="sk-SK" sz="4000" dirty="0"/>
              <a:t>b</a:t>
            </a:r>
            <a:endParaRPr lang="en-US" sz="4000" dirty="0"/>
          </a:p>
        </p:txBody>
      </p:sp>
      <p:sp>
        <p:nvSpPr>
          <p:cNvPr id="96" name="BlokTextu 95">
            <a:extLst>
              <a:ext uri="{FF2B5EF4-FFF2-40B4-BE49-F238E27FC236}">
                <a16:creationId xmlns:a16="http://schemas.microsoft.com/office/drawing/2014/main" id="{14B51539-2329-7B16-CC79-27DF7C9CBE29}"/>
              </a:ext>
            </a:extLst>
          </p:cNvPr>
          <p:cNvSpPr txBox="1"/>
          <p:nvPr/>
        </p:nvSpPr>
        <p:spPr>
          <a:xfrm>
            <a:off x="24555341" y="27759748"/>
            <a:ext cx="520700" cy="707886"/>
          </a:xfrm>
          <a:prstGeom prst="rect">
            <a:avLst/>
          </a:prstGeom>
          <a:solidFill>
            <a:schemeClr val="bg1"/>
          </a:solidFill>
          <a:ln>
            <a:solidFill>
              <a:schemeClr val="bg1"/>
            </a:solidFill>
          </a:ln>
        </p:spPr>
        <p:txBody>
          <a:bodyPr wrap="square" rtlCol="0">
            <a:spAutoFit/>
          </a:bodyPr>
          <a:lstStyle/>
          <a:p>
            <a:r>
              <a:rPr lang="sk-SK" sz="4000" dirty="0"/>
              <a:t>c</a:t>
            </a:r>
            <a:endParaRPr lang="en-US" sz="4000" dirty="0"/>
          </a:p>
        </p:txBody>
      </p:sp>
      <p:sp>
        <p:nvSpPr>
          <p:cNvPr id="98" name="BlokTextu 97">
            <a:extLst>
              <a:ext uri="{FF2B5EF4-FFF2-40B4-BE49-F238E27FC236}">
                <a16:creationId xmlns:a16="http://schemas.microsoft.com/office/drawing/2014/main" id="{00A150B9-1D0F-F0D3-99BD-E8A9BCC95C70}"/>
              </a:ext>
            </a:extLst>
          </p:cNvPr>
          <p:cNvSpPr txBox="1"/>
          <p:nvPr/>
        </p:nvSpPr>
        <p:spPr>
          <a:xfrm>
            <a:off x="10890855" y="27099884"/>
            <a:ext cx="18713977" cy="400110"/>
          </a:xfrm>
          <a:prstGeom prst="rect">
            <a:avLst/>
          </a:prstGeom>
          <a:noFill/>
        </p:spPr>
        <p:txBody>
          <a:bodyPr wrap="square">
            <a:spAutoFit/>
          </a:bodyPr>
          <a:lstStyle/>
          <a:p>
            <a:pPr algn="ctr"/>
            <a:r>
              <a:rPr lang="en-US" sz="2000" b="1" i="1" noProof="0" dirty="0">
                <a:latin typeface="Arial"/>
                <a:cs typeface="Arial"/>
              </a:rPr>
              <a:t>Fig. </a:t>
            </a:r>
            <a:r>
              <a:rPr lang="sk-SK" sz="2000" b="1" i="1" dirty="0">
                <a:latin typeface="Arial"/>
                <a:cs typeface="Arial"/>
              </a:rPr>
              <a:t>1 </a:t>
            </a:r>
            <a:r>
              <a:rPr lang="en-US" sz="2000" b="1" i="1" dirty="0">
                <a:latin typeface="Arial"/>
                <a:cs typeface="Arial"/>
              </a:rPr>
              <a:t>Microstructure of AlSi9Cu1 alloy, light microscope (a) reference alloy; (b) AlSi9Cu1 + Zr 0.10</a:t>
            </a:r>
          </a:p>
        </p:txBody>
      </p:sp>
      <p:sp>
        <p:nvSpPr>
          <p:cNvPr id="99" name="BlokTextu 98">
            <a:extLst>
              <a:ext uri="{FF2B5EF4-FFF2-40B4-BE49-F238E27FC236}">
                <a16:creationId xmlns:a16="http://schemas.microsoft.com/office/drawing/2014/main" id="{A2F445E6-C448-5EF2-16D3-AC6DE992E55B}"/>
              </a:ext>
            </a:extLst>
          </p:cNvPr>
          <p:cNvSpPr txBox="1"/>
          <p:nvPr/>
        </p:nvSpPr>
        <p:spPr>
          <a:xfrm>
            <a:off x="11722480" y="33132295"/>
            <a:ext cx="18713977" cy="400110"/>
          </a:xfrm>
          <a:prstGeom prst="rect">
            <a:avLst/>
          </a:prstGeom>
          <a:noFill/>
        </p:spPr>
        <p:txBody>
          <a:bodyPr wrap="square">
            <a:spAutoFit/>
          </a:bodyPr>
          <a:lstStyle/>
          <a:p>
            <a:pPr algn="ctr"/>
            <a:r>
              <a:rPr lang="en-US" sz="2000" b="1" i="1" noProof="0" dirty="0">
                <a:latin typeface="Arial"/>
                <a:cs typeface="Arial"/>
              </a:rPr>
              <a:t>Fig. </a:t>
            </a:r>
            <a:r>
              <a:rPr lang="sk-SK" sz="2000" b="1" i="1" noProof="0" dirty="0">
                <a:latin typeface="Arial"/>
                <a:cs typeface="Arial"/>
              </a:rPr>
              <a:t>2</a:t>
            </a:r>
            <a:r>
              <a:rPr lang="sk-SK" sz="2000" b="1" i="1" dirty="0">
                <a:latin typeface="Arial"/>
                <a:cs typeface="Arial"/>
              </a:rPr>
              <a:t> </a:t>
            </a:r>
            <a:r>
              <a:rPr lang="en-US" sz="2000" b="1" i="1" dirty="0">
                <a:latin typeface="Arial"/>
                <a:cs typeface="Arial"/>
              </a:rPr>
              <a:t>Microstructure of AlSi9Cu1 alloy (a) AlSi9Cu1 + Zr 0.10 + Ti 0.05; (b) AlSi9Cu1 + Zr 0.10 + Ti 0.10; (c) AlSi9Cu1 + Zr 0.10 + Ti 0.15</a:t>
            </a:r>
          </a:p>
        </p:txBody>
      </p:sp>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184</TotalTime>
  <Words>1055</Words>
  <Application>Microsoft Office PowerPoint</Application>
  <PresentationFormat>Vlastná</PresentationFormat>
  <Paragraphs>148</Paragraphs>
  <Slides>1</Slides>
  <Notes>0</Notes>
  <HiddenSlides>0</HiddenSlides>
  <MMClips>0</MMClips>
  <ScaleCrop>false</ScaleCrop>
  <HeadingPairs>
    <vt:vector size="6" baseType="variant">
      <vt:variant>
        <vt:lpstr>Použité písma</vt:lpstr>
      </vt:variant>
      <vt:variant>
        <vt:i4>6</vt:i4>
      </vt:variant>
      <vt:variant>
        <vt:lpstr>Motív</vt:lpstr>
      </vt:variant>
      <vt:variant>
        <vt:i4>1</vt:i4>
      </vt:variant>
      <vt:variant>
        <vt:lpstr>Nadpisy snímok</vt:lpstr>
      </vt:variant>
      <vt:variant>
        <vt:i4>1</vt:i4>
      </vt:variant>
    </vt:vector>
  </HeadingPairs>
  <TitlesOfParts>
    <vt:vector size="8" baseType="lpstr">
      <vt:lpstr>Aptos</vt:lpstr>
      <vt:lpstr>Aptos Display</vt:lpstr>
      <vt:lpstr>Arial</vt:lpstr>
      <vt:lpstr>Calibri</vt:lpstr>
      <vt:lpstr>Times New Roman</vt:lpstr>
      <vt:lpstr>Wingdings</vt:lpstr>
      <vt:lpstr>Motív Office</vt:lpstr>
      <vt:lpstr>Effect of Ti and Zr on the Microstructure  of Al-Si-Cu-Based Casting Alloys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Marek Matejka</cp:lastModifiedBy>
  <cp:revision>4</cp:revision>
  <dcterms:created xsi:type="dcterms:W3CDTF">2024-08-16T05:44:32Z</dcterms:created>
  <dcterms:modified xsi:type="dcterms:W3CDTF">2025-04-04T15:09:40Z</dcterms:modified>
</cp:coreProperties>
</file>