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509" y="-4843"/>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D - Peter Fabian" userId="8cfbe116-060e-4c80-bfab-eb0d48ddb114" providerId="ADAL" clId="{F2FB08EE-4452-4D1E-98C3-20E3390360C3}"/>
    <pc:docChg chg="modSld">
      <pc:chgData name="STUD - Peter Fabian" userId="8cfbe116-060e-4c80-bfab-eb0d48ddb114" providerId="ADAL" clId="{F2FB08EE-4452-4D1E-98C3-20E3390360C3}" dt="2025-04-11T04:54:14.688" v="12" actId="1076"/>
      <pc:docMkLst>
        <pc:docMk/>
      </pc:docMkLst>
      <pc:sldChg chg="modSp mod">
        <pc:chgData name="STUD - Peter Fabian" userId="8cfbe116-060e-4c80-bfab-eb0d48ddb114" providerId="ADAL" clId="{F2FB08EE-4452-4D1E-98C3-20E3390360C3}" dt="2025-04-11T04:54:14.688" v="12" actId="1076"/>
        <pc:sldMkLst>
          <pc:docMk/>
          <pc:sldMk cId="4012650382" sldId="256"/>
        </pc:sldMkLst>
        <pc:graphicFrameChg chg="mod">
          <ac:chgData name="STUD - Peter Fabian" userId="8cfbe116-060e-4c80-bfab-eb0d48ddb114" providerId="ADAL" clId="{F2FB08EE-4452-4D1E-98C3-20E3390360C3}" dt="2025-04-11T04:54:14.688" v="12" actId="1076"/>
          <ac:graphicFrameMkLst>
            <pc:docMk/>
            <pc:sldMk cId="4012650382" sldId="256"/>
            <ac:graphicFrameMk id="9" creationId="{33003AD2-65A3-88E2-14D4-F8F16FB7381E}"/>
          </ac:graphicFrameMkLst>
        </pc:graphicFrameChg>
        <pc:graphicFrameChg chg="modGraphic">
          <ac:chgData name="STUD - Peter Fabian" userId="8cfbe116-060e-4c80-bfab-eb0d48ddb114" providerId="ADAL" clId="{F2FB08EE-4452-4D1E-98C3-20E3390360C3}" dt="2025-04-11T04:51:12.446" v="11" actId="20577"/>
          <ac:graphicFrameMkLst>
            <pc:docMk/>
            <pc:sldMk cId="4012650382" sldId="256"/>
            <ac:graphicFrameMk id="20" creationId="{D0F106D9-201F-5D9A-4D9A-2EA92CABBE94}"/>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2F8C31-3692-42F0-BC48-78D7EABE5AB2}" type="doc">
      <dgm:prSet loTypeId="urn:microsoft.com/office/officeart/2005/8/layout/process5" loCatId="process" qsTypeId="urn:microsoft.com/office/officeart/2005/8/quickstyle/simple1" qsCatId="simple" csTypeId="urn:microsoft.com/office/officeart/2005/8/colors/accent1_2" csCatId="accent1" phldr="1"/>
      <dgm:spPr/>
    </dgm:pt>
    <dgm:pt modelId="{48C43785-E120-4CE3-8EB2-EFE584682A7B}">
      <dgm:prSet phldrT="[Text]"/>
      <dgm:spPr/>
      <dgm:t>
        <a:bodyPr/>
        <a:lstStyle/>
        <a:p>
          <a:pPr algn="ctr"/>
          <a:r>
            <a:rPr lang="en-US" noProof="0" dirty="0"/>
            <a:t>1. Problem definition and research objective</a:t>
          </a:r>
        </a:p>
      </dgm:t>
    </dgm:pt>
    <dgm:pt modelId="{B7FF862C-5A30-43BB-956E-A79396279E22}" type="parTrans" cxnId="{D852ADD1-84C6-4411-990A-762A3CAC16B1}">
      <dgm:prSet/>
      <dgm:spPr/>
      <dgm:t>
        <a:bodyPr/>
        <a:lstStyle/>
        <a:p>
          <a:pPr algn="ctr"/>
          <a:endParaRPr lang="sk-SK"/>
        </a:p>
      </dgm:t>
    </dgm:pt>
    <dgm:pt modelId="{AB9F793D-93F3-45A4-8E11-9143ED90AB5F}" type="sibTrans" cxnId="{D852ADD1-84C6-4411-990A-762A3CAC16B1}">
      <dgm:prSet/>
      <dgm:spPr/>
      <dgm:t>
        <a:bodyPr/>
        <a:lstStyle/>
        <a:p>
          <a:pPr algn="ctr"/>
          <a:endParaRPr lang="sk-SK"/>
        </a:p>
      </dgm:t>
    </dgm:pt>
    <dgm:pt modelId="{764D8463-3C87-41A6-BFF9-E5624EA3E3DE}">
      <dgm:prSet phldrT="[Text]"/>
      <dgm:spPr/>
      <dgm:t>
        <a:bodyPr/>
        <a:lstStyle/>
        <a:p>
          <a:pPr algn="ctr"/>
          <a:r>
            <a:rPr lang="en-US" noProof="0" dirty="0"/>
            <a:t>2. Research plan</a:t>
          </a:r>
        </a:p>
      </dgm:t>
    </dgm:pt>
    <dgm:pt modelId="{AAAC4D9A-33DF-416A-B0B3-21B9673A8D58}" type="parTrans" cxnId="{AFF04B02-023B-426C-900E-FEF8FEACBE0B}">
      <dgm:prSet/>
      <dgm:spPr/>
      <dgm:t>
        <a:bodyPr/>
        <a:lstStyle/>
        <a:p>
          <a:pPr algn="ctr"/>
          <a:endParaRPr lang="sk-SK"/>
        </a:p>
      </dgm:t>
    </dgm:pt>
    <dgm:pt modelId="{C6B1CAAE-B556-4300-ABE3-8CF9981D14A1}" type="sibTrans" cxnId="{AFF04B02-023B-426C-900E-FEF8FEACBE0B}">
      <dgm:prSet/>
      <dgm:spPr/>
      <dgm:t>
        <a:bodyPr/>
        <a:lstStyle/>
        <a:p>
          <a:pPr algn="ctr"/>
          <a:endParaRPr lang="sk-SK"/>
        </a:p>
      </dgm:t>
    </dgm:pt>
    <dgm:pt modelId="{7A70338B-06BF-4385-A327-56F5C3B64856}">
      <dgm:prSet phldrT="[Text]"/>
      <dgm:spPr/>
      <dgm:t>
        <a:bodyPr/>
        <a:lstStyle/>
        <a:p>
          <a:pPr algn="ctr"/>
          <a:r>
            <a:rPr lang="en-US" noProof="0" dirty="0"/>
            <a:t>3. Preparing a questionnaire</a:t>
          </a:r>
        </a:p>
      </dgm:t>
    </dgm:pt>
    <dgm:pt modelId="{A41B6FB9-DB55-4665-BA0B-06CF30C11776}" type="parTrans" cxnId="{FBAE3271-17DC-4F6A-BCD6-27BBFC531862}">
      <dgm:prSet/>
      <dgm:spPr/>
      <dgm:t>
        <a:bodyPr/>
        <a:lstStyle/>
        <a:p>
          <a:pPr algn="ctr"/>
          <a:endParaRPr lang="sk-SK"/>
        </a:p>
      </dgm:t>
    </dgm:pt>
    <dgm:pt modelId="{65B00C90-0067-4A4E-BD6E-4C81DFDD6430}" type="sibTrans" cxnId="{FBAE3271-17DC-4F6A-BCD6-27BBFC531862}">
      <dgm:prSet/>
      <dgm:spPr/>
      <dgm:t>
        <a:bodyPr/>
        <a:lstStyle/>
        <a:p>
          <a:pPr algn="ctr"/>
          <a:endParaRPr lang="sk-SK"/>
        </a:p>
      </dgm:t>
    </dgm:pt>
    <dgm:pt modelId="{F976D88A-3027-43D2-A952-E0A708C04E08}">
      <dgm:prSet/>
      <dgm:spPr/>
      <dgm:t>
        <a:bodyPr/>
        <a:lstStyle/>
        <a:p>
          <a:pPr algn="ctr"/>
          <a:r>
            <a:rPr lang="en-US" noProof="0" dirty="0"/>
            <a:t>6. Data processing and analysis</a:t>
          </a:r>
        </a:p>
      </dgm:t>
    </dgm:pt>
    <dgm:pt modelId="{1628AC83-73AD-4DB3-930C-834DE5FA807C}" type="parTrans" cxnId="{99AC189A-6EC6-46B3-B4B0-6EDABD73225B}">
      <dgm:prSet/>
      <dgm:spPr/>
      <dgm:t>
        <a:bodyPr/>
        <a:lstStyle/>
        <a:p>
          <a:pPr algn="ctr"/>
          <a:endParaRPr lang="sk-SK"/>
        </a:p>
      </dgm:t>
    </dgm:pt>
    <dgm:pt modelId="{C8C1009F-9A6F-4314-BAC0-063BFCF4CCF7}" type="sibTrans" cxnId="{99AC189A-6EC6-46B3-B4B0-6EDABD73225B}">
      <dgm:prSet/>
      <dgm:spPr/>
      <dgm:t>
        <a:bodyPr/>
        <a:lstStyle/>
        <a:p>
          <a:pPr algn="ctr"/>
          <a:endParaRPr lang="sk-SK"/>
        </a:p>
      </dgm:t>
    </dgm:pt>
    <dgm:pt modelId="{237B3565-F6BA-4BB5-8632-6705CA404238}">
      <dgm:prSet/>
      <dgm:spPr/>
      <dgm:t>
        <a:bodyPr/>
        <a:lstStyle/>
        <a:p>
          <a:pPr algn="ctr"/>
          <a:r>
            <a:rPr lang="sk-SK" dirty="0"/>
            <a:t>5. </a:t>
          </a:r>
          <a:r>
            <a:rPr lang="en-US" noProof="0" dirty="0"/>
            <a:t>Data collection</a:t>
          </a:r>
          <a:endParaRPr lang="sk-SK" dirty="0"/>
        </a:p>
      </dgm:t>
    </dgm:pt>
    <dgm:pt modelId="{AAE5EB15-D532-4AF4-8C37-02915D30FBB4}" type="parTrans" cxnId="{A2913966-C7A5-4BCE-AF76-C73189E5AA31}">
      <dgm:prSet/>
      <dgm:spPr/>
      <dgm:t>
        <a:bodyPr/>
        <a:lstStyle/>
        <a:p>
          <a:pPr algn="ctr"/>
          <a:endParaRPr lang="sk-SK"/>
        </a:p>
      </dgm:t>
    </dgm:pt>
    <dgm:pt modelId="{DAF3DE39-258C-4C68-88E9-324266E72BE1}" type="sibTrans" cxnId="{A2913966-C7A5-4BCE-AF76-C73189E5AA31}">
      <dgm:prSet/>
      <dgm:spPr/>
      <dgm:t>
        <a:bodyPr/>
        <a:lstStyle/>
        <a:p>
          <a:pPr algn="ctr"/>
          <a:endParaRPr lang="sk-SK"/>
        </a:p>
      </dgm:t>
    </dgm:pt>
    <dgm:pt modelId="{9F9D6497-A2F2-4A11-A0F1-6CA25FCA65E8}">
      <dgm:prSet/>
      <dgm:spPr/>
      <dgm:t>
        <a:bodyPr/>
        <a:lstStyle/>
        <a:p>
          <a:pPr algn="ctr"/>
          <a:r>
            <a:rPr lang="en-US" noProof="0" dirty="0"/>
            <a:t>4. Questionnaire verification</a:t>
          </a:r>
        </a:p>
      </dgm:t>
    </dgm:pt>
    <dgm:pt modelId="{AEE6C713-0F29-4F0E-8E6F-C4D39505B21D}" type="parTrans" cxnId="{ADCD0009-42C2-4255-9724-56F742DB786B}">
      <dgm:prSet/>
      <dgm:spPr/>
      <dgm:t>
        <a:bodyPr/>
        <a:lstStyle/>
        <a:p>
          <a:pPr algn="ctr"/>
          <a:endParaRPr lang="sk-SK"/>
        </a:p>
      </dgm:t>
    </dgm:pt>
    <dgm:pt modelId="{55562BF5-5D05-4908-BBDB-E2B6B68C551A}" type="sibTrans" cxnId="{ADCD0009-42C2-4255-9724-56F742DB786B}">
      <dgm:prSet/>
      <dgm:spPr/>
      <dgm:t>
        <a:bodyPr/>
        <a:lstStyle/>
        <a:p>
          <a:pPr algn="ctr"/>
          <a:endParaRPr lang="sk-SK"/>
        </a:p>
      </dgm:t>
    </dgm:pt>
    <dgm:pt modelId="{D8E65C45-3840-4DAA-8BAA-37FD83F92758}">
      <dgm:prSet/>
      <dgm:spPr/>
      <dgm:t>
        <a:bodyPr/>
        <a:lstStyle/>
        <a:p>
          <a:pPr algn="ctr"/>
          <a:r>
            <a:rPr lang="en-US" noProof="0" dirty="0"/>
            <a:t>7. Research results</a:t>
          </a:r>
        </a:p>
      </dgm:t>
    </dgm:pt>
    <dgm:pt modelId="{1DF520B3-2CB5-4ACB-83DC-F79211E1F15D}" type="parTrans" cxnId="{F223DF58-4705-44FA-B458-2F1A7B9927FB}">
      <dgm:prSet/>
      <dgm:spPr/>
      <dgm:t>
        <a:bodyPr/>
        <a:lstStyle/>
        <a:p>
          <a:pPr algn="ctr"/>
          <a:endParaRPr lang="sk-SK"/>
        </a:p>
      </dgm:t>
    </dgm:pt>
    <dgm:pt modelId="{30A44D7A-7159-472A-950A-AEE87B694CA9}" type="sibTrans" cxnId="{F223DF58-4705-44FA-B458-2F1A7B9927FB}">
      <dgm:prSet/>
      <dgm:spPr/>
      <dgm:t>
        <a:bodyPr/>
        <a:lstStyle/>
        <a:p>
          <a:pPr algn="ctr"/>
          <a:endParaRPr lang="sk-SK"/>
        </a:p>
      </dgm:t>
    </dgm:pt>
    <dgm:pt modelId="{28E9538D-3BE9-44AC-99AC-F7DA94F5D4E6}" type="pres">
      <dgm:prSet presAssocID="{7E2F8C31-3692-42F0-BC48-78D7EABE5AB2}" presName="diagram" presStyleCnt="0">
        <dgm:presLayoutVars>
          <dgm:dir/>
          <dgm:resizeHandles val="exact"/>
        </dgm:presLayoutVars>
      </dgm:prSet>
      <dgm:spPr/>
    </dgm:pt>
    <dgm:pt modelId="{892993A2-C676-4B22-9BE8-55E8B8B5E0FB}" type="pres">
      <dgm:prSet presAssocID="{48C43785-E120-4CE3-8EB2-EFE584682A7B}" presName="node" presStyleLbl="node1" presStyleIdx="0" presStyleCnt="7">
        <dgm:presLayoutVars>
          <dgm:bulletEnabled val="1"/>
        </dgm:presLayoutVars>
      </dgm:prSet>
      <dgm:spPr/>
    </dgm:pt>
    <dgm:pt modelId="{EE508C0F-40A4-40C3-8F00-DD465BA51BD3}" type="pres">
      <dgm:prSet presAssocID="{AB9F793D-93F3-45A4-8E11-9143ED90AB5F}" presName="sibTrans" presStyleLbl="sibTrans2D1" presStyleIdx="0" presStyleCnt="6"/>
      <dgm:spPr/>
    </dgm:pt>
    <dgm:pt modelId="{7556F011-B63F-47D3-B080-F237B4EE1AA4}" type="pres">
      <dgm:prSet presAssocID="{AB9F793D-93F3-45A4-8E11-9143ED90AB5F}" presName="connectorText" presStyleLbl="sibTrans2D1" presStyleIdx="0" presStyleCnt="6"/>
      <dgm:spPr/>
    </dgm:pt>
    <dgm:pt modelId="{F3CAFA26-B4E7-4D6B-8A6F-04FF78CDAA11}" type="pres">
      <dgm:prSet presAssocID="{764D8463-3C87-41A6-BFF9-E5624EA3E3DE}" presName="node" presStyleLbl="node1" presStyleIdx="1" presStyleCnt="7">
        <dgm:presLayoutVars>
          <dgm:bulletEnabled val="1"/>
        </dgm:presLayoutVars>
      </dgm:prSet>
      <dgm:spPr/>
    </dgm:pt>
    <dgm:pt modelId="{A3887C69-7F7D-49F8-A712-D23C43070C98}" type="pres">
      <dgm:prSet presAssocID="{C6B1CAAE-B556-4300-ABE3-8CF9981D14A1}" presName="sibTrans" presStyleLbl="sibTrans2D1" presStyleIdx="1" presStyleCnt="6"/>
      <dgm:spPr/>
    </dgm:pt>
    <dgm:pt modelId="{16DB3040-45E5-42D2-ABA7-F57F8558C5F5}" type="pres">
      <dgm:prSet presAssocID="{C6B1CAAE-B556-4300-ABE3-8CF9981D14A1}" presName="connectorText" presStyleLbl="sibTrans2D1" presStyleIdx="1" presStyleCnt="6"/>
      <dgm:spPr/>
    </dgm:pt>
    <dgm:pt modelId="{AEB11CBE-AC11-432D-9A93-223A887A4A9C}" type="pres">
      <dgm:prSet presAssocID="{7A70338B-06BF-4385-A327-56F5C3B64856}" presName="node" presStyleLbl="node1" presStyleIdx="2" presStyleCnt="7">
        <dgm:presLayoutVars>
          <dgm:bulletEnabled val="1"/>
        </dgm:presLayoutVars>
      </dgm:prSet>
      <dgm:spPr/>
    </dgm:pt>
    <dgm:pt modelId="{CC6F0997-8703-4F99-8C42-7E8507C3F0B1}" type="pres">
      <dgm:prSet presAssocID="{65B00C90-0067-4A4E-BD6E-4C81DFDD6430}" presName="sibTrans" presStyleLbl="sibTrans2D1" presStyleIdx="2" presStyleCnt="6"/>
      <dgm:spPr/>
    </dgm:pt>
    <dgm:pt modelId="{404CA0D1-6EB1-4685-AE02-F3F2592F2B60}" type="pres">
      <dgm:prSet presAssocID="{65B00C90-0067-4A4E-BD6E-4C81DFDD6430}" presName="connectorText" presStyleLbl="sibTrans2D1" presStyleIdx="2" presStyleCnt="6"/>
      <dgm:spPr/>
    </dgm:pt>
    <dgm:pt modelId="{C6CA6329-3EAA-405C-81C3-75FBA7A1F545}" type="pres">
      <dgm:prSet presAssocID="{F976D88A-3027-43D2-A952-E0A708C04E08}" presName="node" presStyleLbl="node1" presStyleIdx="3" presStyleCnt="7">
        <dgm:presLayoutVars>
          <dgm:bulletEnabled val="1"/>
        </dgm:presLayoutVars>
      </dgm:prSet>
      <dgm:spPr/>
    </dgm:pt>
    <dgm:pt modelId="{9CFC694E-3CC1-42F9-B02C-FF35035B7457}" type="pres">
      <dgm:prSet presAssocID="{C8C1009F-9A6F-4314-BAC0-063BFCF4CCF7}" presName="sibTrans" presStyleLbl="sibTrans2D1" presStyleIdx="3" presStyleCnt="6"/>
      <dgm:spPr/>
    </dgm:pt>
    <dgm:pt modelId="{48994F44-DA52-4619-9093-E940677E1AF4}" type="pres">
      <dgm:prSet presAssocID="{C8C1009F-9A6F-4314-BAC0-063BFCF4CCF7}" presName="connectorText" presStyleLbl="sibTrans2D1" presStyleIdx="3" presStyleCnt="6"/>
      <dgm:spPr/>
    </dgm:pt>
    <dgm:pt modelId="{B546269A-0D1A-4FC7-89F5-94BB1EDE50F5}" type="pres">
      <dgm:prSet presAssocID="{237B3565-F6BA-4BB5-8632-6705CA404238}" presName="node" presStyleLbl="node1" presStyleIdx="4" presStyleCnt="7">
        <dgm:presLayoutVars>
          <dgm:bulletEnabled val="1"/>
        </dgm:presLayoutVars>
      </dgm:prSet>
      <dgm:spPr/>
    </dgm:pt>
    <dgm:pt modelId="{0F6A2E77-1D64-4A51-8E04-8746AA5B7A18}" type="pres">
      <dgm:prSet presAssocID="{DAF3DE39-258C-4C68-88E9-324266E72BE1}" presName="sibTrans" presStyleLbl="sibTrans2D1" presStyleIdx="4" presStyleCnt="6"/>
      <dgm:spPr/>
    </dgm:pt>
    <dgm:pt modelId="{6AEC7B37-3951-4171-A573-319A7A7C32CE}" type="pres">
      <dgm:prSet presAssocID="{DAF3DE39-258C-4C68-88E9-324266E72BE1}" presName="connectorText" presStyleLbl="sibTrans2D1" presStyleIdx="4" presStyleCnt="6"/>
      <dgm:spPr/>
    </dgm:pt>
    <dgm:pt modelId="{577A49DD-78D7-4598-8137-18B5822D4E19}" type="pres">
      <dgm:prSet presAssocID="{9F9D6497-A2F2-4A11-A0F1-6CA25FCA65E8}" presName="node" presStyleLbl="node1" presStyleIdx="5" presStyleCnt="7">
        <dgm:presLayoutVars>
          <dgm:bulletEnabled val="1"/>
        </dgm:presLayoutVars>
      </dgm:prSet>
      <dgm:spPr/>
    </dgm:pt>
    <dgm:pt modelId="{4EA0B718-C7E0-4E12-BD9B-E4836F88993E}" type="pres">
      <dgm:prSet presAssocID="{55562BF5-5D05-4908-BBDB-E2B6B68C551A}" presName="sibTrans" presStyleLbl="sibTrans2D1" presStyleIdx="5" presStyleCnt="6"/>
      <dgm:spPr/>
    </dgm:pt>
    <dgm:pt modelId="{DEE45998-77DC-4D59-8E8F-814C195E846D}" type="pres">
      <dgm:prSet presAssocID="{55562BF5-5D05-4908-BBDB-E2B6B68C551A}" presName="connectorText" presStyleLbl="sibTrans2D1" presStyleIdx="5" presStyleCnt="6"/>
      <dgm:spPr/>
    </dgm:pt>
    <dgm:pt modelId="{EEA495BD-9631-42CD-A550-17292FC2899B}" type="pres">
      <dgm:prSet presAssocID="{D8E65C45-3840-4DAA-8BAA-37FD83F92758}" presName="node" presStyleLbl="node1" presStyleIdx="6" presStyleCnt="7">
        <dgm:presLayoutVars>
          <dgm:bulletEnabled val="1"/>
        </dgm:presLayoutVars>
      </dgm:prSet>
      <dgm:spPr/>
    </dgm:pt>
  </dgm:ptLst>
  <dgm:cxnLst>
    <dgm:cxn modelId="{AFF04B02-023B-426C-900E-FEF8FEACBE0B}" srcId="{7E2F8C31-3692-42F0-BC48-78D7EABE5AB2}" destId="{764D8463-3C87-41A6-BFF9-E5624EA3E3DE}" srcOrd="1" destOrd="0" parTransId="{AAAC4D9A-33DF-416A-B0B3-21B9673A8D58}" sibTransId="{C6B1CAAE-B556-4300-ABE3-8CF9981D14A1}"/>
    <dgm:cxn modelId="{ADCD0009-42C2-4255-9724-56F742DB786B}" srcId="{7E2F8C31-3692-42F0-BC48-78D7EABE5AB2}" destId="{9F9D6497-A2F2-4A11-A0F1-6CA25FCA65E8}" srcOrd="5" destOrd="0" parTransId="{AEE6C713-0F29-4F0E-8E6F-C4D39505B21D}" sibTransId="{55562BF5-5D05-4908-BBDB-E2B6B68C551A}"/>
    <dgm:cxn modelId="{7367AB17-CBB8-4FEA-B95D-2CAC5F43D3BB}" type="presOf" srcId="{65B00C90-0067-4A4E-BD6E-4C81DFDD6430}" destId="{404CA0D1-6EB1-4685-AE02-F3F2592F2B60}" srcOrd="1" destOrd="0" presId="urn:microsoft.com/office/officeart/2005/8/layout/process5"/>
    <dgm:cxn modelId="{6E65431C-FC66-4A3E-8DF1-4C7B8649AC43}" type="presOf" srcId="{55562BF5-5D05-4908-BBDB-E2B6B68C551A}" destId="{DEE45998-77DC-4D59-8E8F-814C195E846D}" srcOrd="1" destOrd="0" presId="urn:microsoft.com/office/officeart/2005/8/layout/process5"/>
    <dgm:cxn modelId="{44C18336-D9CC-4406-A952-D8868E6A7AA8}" type="presOf" srcId="{7A70338B-06BF-4385-A327-56F5C3B64856}" destId="{AEB11CBE-AC11-432D-9A93-223A887A4A9C}" srcOrd="0" destOrd="0" presId="urn:microsoft.com/office/officeart/2005/8/layout/process5"/>
    <dgm:cxn modelId="{A2913966-C7A5-4BCE-AF76-C73189E5AA31}" srcId="{7E2F8C31-3692-42F0-BC48-78D7EABE5AB2}" destId="{237B3565-F6BA-4BB5-8632-6705CA404238}" srcOrd="4" destOrd="0" parTransId="{AAE5EB15-D532-4AF4-8C37-02915D30FBB4}" sibTransId="{DAF3DE39-258C-4C68-88E9-324266E72BE1}"/>
    <dgm:cxn modelId="{7B04E049-CD3F-4785-8F44-BF3B6050001C}" type="presOf" srcId="{237B3565-F6BA-4BB5-8632-6705CA404238}" destId="{B546269A-0D1A-4FC7-89F5-94BB1EDE50F5}" srcOrd="0" destOrd="0" presId="urn:microsoft.com/office/officeart/2005/8/layout/process5"/>
    <dgm:cxn modelId="{5906276C-AE78-4853-BEA1-220026A86761}" type="presOf" srcId="{9F9D6497-A2F2-4A11-A0F1-6CA25FCA65E8}" destId="{577A49DD-78D7-4598-8137-18B5822D4E19}" srcOrd="0" destOrd="0" presId="urn:microsoft.com/office/officeart/2005/8/layout/process5"/>
    <dgm:cxn modelId="{F8035A6F-FDAE-4DE0-BE30-D4E12F52EA0E}" type="presOf" srcId="{C6B1CAAE-B556-4300-ABE3-8CF9981D14A1}" destId="{A3887C69-7F7D-49F8-A712-D23C43070C98}" srcOrd="0" destOrd="0" presId="urn:microsoft.com/office/officeart/2005/8/layout/process5"/>
    <dgm:cxn modelId="{FBAE3271-17DC-4F6A-BCD6-27BBFC531862}" srcId="{7E2F8C31-3692-42F0-BC48-78D7EABE5AB2}" destId="{7A70338B-06BF-4385-A327-56F5C3B64856}" srcOrd="2" destOrd="0" parTransId="{A41B6FB9-DB55-4665-BA0B-06CF30C11776}" sibTransId="{65B00C90-0067-4A4E-BD6E-4C81DFDD6430}"/>
    <dgm:cxn modelId="{54F16957-F1E9-4F5B-844B-249511B52D1A}" type="presOf" srcId="{55562BF5-5D05-4908-BBDB-E2B6B68C551A}" destId="{4EA0B718-C7E0-4E12-BD9B-E4836F88993E}" srcOrd="0" destOrd="0" presId="urn:microsoft.com/office/officeart/2005/8/layout/process5"/>
    <dgm:cxn modelId="{F223DF58-4705-44FA-B458-2F1A7B9927FB}" srcId="{7E2F8C31-3692-42F0-BC48-78D7EABE5AB2}" destId="{D8E65C45-3840-4DAA-8BAA-37FD83F92758}" srcOrd="6" destOrd="0" parTransId="{1DF520B3-2CB5-4ACB-83DC-F79211E1F15D}" sibTransId="{30A44D7A-7159-472A-950A-AEE87B694CA9}"/>
    <dgm:cxn modelId="{CB87467A-E041-45D5-BDC5-C58E8A9A6C46}" type="presOf" srcId="{65B00C90-0067-4A4E-BD6E-4C81DFDD6430}" destId="{CC6F0997-8703-4F99-8C42-7E8507C3F0B1}" srcOrd="0" destOrd="0" presId="urn:microsoft.com/office/officeart/2005/8/layout/process5"/>
    <dgm:cxn modelId="{C5ED3E83-72FD-4D77-B6E5-D1AE836B1E96}" type="presOf" srcId="{AB9F793D-93F3-45A4-8E11-9143ED90AB5F}" destId="{EE508C0F-40A4-40C3-8F00-DD465BA51BD3}" srcOrd="0" destOrd="0" presId="urn:microsoft.com/office/officeart/2005/8/layout/process5"/>
    <dgm:cxn modelId="{5744C585-E379-4F29-BD8B-AE85F7AA58F5}" type="presOf" srcId="{7E2F8C31-3692-42F0-BC48-78D7EABE5AB2}" destId="{28E9538D-3BE9-44AC-99AC-F7DA94F5D4E6}" srcOrd="0" destOrd="0" presId="urn:microsoft.com/office/officeart/2005/8/layout/process5"/>
    <dgm:cxn modelId="{99AC189A-6EC6-46B3-B4B0-6EDABD73225B}" srcId="{7E2F8C31-3692-42F0-BC48-78D7EABE5AB2}" destId="{F976D88A-3027-43D2-A952-E0A708C04E08}" srcOrd="3" destOrd="0" parTransId="{1628AC83-73AD-4DB3-930C-834DE5FA807C}" sibTransId="{C8C1009F-9A6F-4314-BAC0-063BFCF4CCF7}"/>
    <dgm:cxn modelId="{F7F6BAA5-10C6-4BDB-8B7D-9D12FD2C91E0}" type="presOf" srcId="{C6B1CAAE-B556-4300-ABE3-8CF9981D14A1}" destId="{16DB3040-45E5-42D2-ABA7-F57F8558C5F5}" srcOrd="1" destOrd="0" presId="urn:microsoft.com/office/officeart/2005/8/layout/process5"/>
    <dgm:cxn modelId="{A834CBA7-CF83-4B81-8510-0405831CC16D}" type="presOf" srcId="{F976D88A-3027-43D2-A952-E0A708C04E08}" destId="{C6CA6329-3EAA-405C-81C3-75FBA7A1F545}" srcOrd="0" destOrd="0" presId="urn:microsoft.com/office/officeart/2005/8/layout/process5"/>
    <dgm:cxn modelId="{0B849DAD-5034-4056-945A-2015444E61E7}" type="presOf" srcId="{D8E65C45-3840-4DAA-8BAA-37FD83F92758}" destId="{EEA495BD-9631-42CD-A550-17292FC2899B}" srcOrd="0" destOrd="0" presId="urn:microsoft.com/office/officeart/2005/8/layout/process5"/>
    <dgm:cxn modelId="{034D48B3-BF5C-4801-A78F-5493CADBB9E7}" type="presOf" srcId="{48C43785-E120-4CE3-8EB2-EFE584682A7B}" destId="{892993A2-C676-4B22-9BE8-55E8B8B5E0FB}" srcOrd="0" destOrd="0" presId="urn:microsoft.com/office/officeart/2005/8/layout/process5"/>
    <dgm:cxn modelId="{12BB5CB4-AAB5-4C91-8FA4-2EF02EF03970}" type="presOf" srcId="{C8C1009F-9A6F-4314-BAC0-063BFCF4CCF7}" destId="{48994F44-DA52-4619-9093-E940677E1AF4}" srcOrd="1" destOrd="0" presId="urn:microsoft.com/office/officeart/2005/8/layout/process5"/>
    <dgm:cxn modelId="{D852ADD1-84C6-4411-990A-762A3CAC16B1}" srcId="{7E2F8C31-3692-42F0-BC48-78D7EABE5AB2}" destId="{48C43785-E120-4CE3-8EB2-EFE584682A7B}" srcOrd="0" destOrd="0" parTransId="{B7FF862C-5A30-43BB-956E-A79396279E22}" sibTransId="{AB9F793D-93F3-45A4-8E11-9143ED90AB5F}"/>
    <dgm:cxn modelId="{4FC910E1-7E09-4380-BAFD-BDF569A66D24}" type="presOf" srcId="{DAF3DE39-258C-4C68-88E9-324266E72BE1}" destId="{0F6A2E77-1D64-4A51-8E04-8746AA5B7A18}" srcOrd="0" destOrd="0" presId="urn:microsoft.com/office/officeart/2005/8/layout/process5"/>
    <dgm:cxn modelId="{863FA9E7-B4EB-4E5E-A43B-3F1DE3ED2F1F}" type="presOf" srcId="{DAF3DE39-258C-4C68-88E9-324266E72BE1}" destId="{6AEC7B37-3951-4171-A573-319A7A7C32CE}" srcOrd="1" destOrd="0" presId="urn:microsoft.com/office/officeart/2005/8/layout/process5"/>
    <dgm:cxn modelId="{057571F3-5F81-4B83-8EB8-62119E9A83E7}" type="presOf" srcId="{AB9F793D-93F3-45A4-8E11-9143ED90AB5F}" destId="{7556F011-B63F-47D3-B080-F237B4EE1AA4}" srcOrd="1" destOrd="0" presId="urn:microsoft.com/office/officeart/2005/8/layout/process5"/>
    <dgm:cxn modelId="{34ECB9F8-B72E-4C45-B7A8-0535B997FE5F}" type="presOf" srcId="{C8C1009F-9A6F-4314-BAC0-063BFCF4CCF7}" destId="{9CFC694E-3CC1-42F9-B02C-FF35035B7457}" srcOrd="0" destOrd="0" presId="urn:microsoft.com/office/officeart/2005/8/layout/process5"/>
    <dgm:cxn modelId="{C4449EFD-2238-4521-8117-5A3DD5CB342C}" type="presOf" srcId="{764D8463-3C87-41A6-BFF9-E5624EA3E3DE}" destId="{F3CAFA26-B4E7-4D6B-8A6F-04FF78CDAA11}" srcOrd="0" destOrd="0" presId="urn:microsoft.com/office/officeart/2005/8/layout/process5"/>
    <dgm:cxn modelId="{928B6094-4C95-49C1-9868-994E88260F76}" type="presParOf" srcId="{28E9538D-3BE9-44AC-99AC-F7DA94F5D4E6}" destId="{892993A2-C676-4B22-9BE8-55E8B8B5E0FB}" srcOrd="0" destOrd="0" presId="urn:microsoft.com/office/officeart/2005/8/layout/process5"/>
    <dgm:cxn modelId="{C20376ED-A72B-480C-BAE8-4BA2631333E4}" type="presParOf" srcId="{28E9538D-3BE9-44AC-99AC-F7DA94F5D4E6}" destId="{EE508C0F-40A4-40C3-8F00-DD465BA51BD3}" srcOrd="1" destOrd="0" presId="urn:microsoft.com/office/officeart/2005/8/layout/process5"/>
    <dgm:cxn modelId="{97CD01CF-D023-4531-9704-2AE7C4A4BDE1}" type="presParOf" srcId="{EE508C0F-40A4-40C3-8F00-DD465BA51BD3}" destId="{7556F011-B63F-47D3-B080-F237B4EE1AA4}" srcOrd="0" destOrd="0" presId="urn:microsoft.com/office/officeart/2005/8/layout/process5"/>
    <dgm:cxn modelId="{027824DD-A519-4FA2-9E5E-3AFB7F21609B}" type="presParOf" srcId="{28E9538D-3BE9-44AC-99AC-F7DA94F5D4E6}" destId="{F3CAFA26-B4E7-4D6B-8A6F-04FF78CDAA11}" srcOrd="2" destOrd="0" presId="urn:microsoft.com/office/officeart/2005/8/layout/process5"/>
    <dgm:cxn modelId="{0E9D8356-46DC-48CD-B01A-5D0E89F9CF12}" type="presParOf" srcId="{28E9538D-3BE9-44AC-99AC-F7DA94F5D4E6}" destId="{A3887C69-7F7D-49F8-A712-D23C43070C98}" srcOrd="3" destOrd="0" presId="urn:microsoft.com/office/officeart/2005/8/layout/process5"/>
    <dgm:cxn modelId="{8CEAA861-6DF1-4A42-B125-5508C725F444}" type="presParOf" srcId="{A3887C69-7F7D-49F8-A712-D23C43070C98}" destId="{16DB3040-45E5-42D2-ABA7-F57F8558C5F5}" srcOrd="0" destOrd="0" presId="urn:microsoft.com/office/officeart/2005/8/layout/process5"/>
    <dgm:cxn modelId="{BB3A1DF8-FF01-47DC-AFC4-FF15A5D06AE7}" type="presParOf" srcId="{28E9538D-3BE9-44AC-99AC-F7DA94F5D4E6}" destId="{AEB11CBE-AC11-432D-9A93-223A887A4A9C}" srcOrd="4" destOrd="0" presId="urn:microsoft.com/office/officeart/2005/8/layout/process5"/>
    <dgm:cxn modelId="{25D9045F-FCF5-47EE-9062-158702E88510}" type="presParOf" srcId="{28E9538D-3BE9-44AC-99AC-F7DA94F5D4E6}" destId="{CC6F0997-8703-4F99-8C42-7E8507C3F0B1}" srcOrd="5" destOrd="0" presId="urn:microsoft.com/office/officeart/2005/8/layout/process5"/>
    <dgm:cxn modelId="{4F8ECF6A-8147-4E90-99E5-CBED2D46DEF7}" type="presParOf" srcId="{CC6F0997-8703-4F99-8C42-7E8507C3F0B1}" destId="{404CA0D1-6EB1-4685-AE02-F3F2592F2B60}" srcOrd="0" destOrd="0" presId="urn:microsoft.com/office/officeart/2005/8/layout/process5"/>
    <dgm:cxn modelId="{C31CC9CC-456B-4EB5-BEF1-F7C37E9CA149}" type="presParOf" srcId="{28E9538D-3BE9-44AC-99AC-F7DA94F5D4E6}" destId="{C6CA6329-3EAA-405C-81C3-75FBA7A1F545}" srcOrd="6" destOrd="0" presId="urn:microsoft.com/office/officeart/2005/8/layout/process5"/>
    <dgm:cxn modelId="{D028B01B-675F-486E-87B7-110166CB7F0E}" type="presParOf" srcId="{28E9538D-3BE9-44AC-99AC-F7DA94F5D4E6}" destId="{9CFC694E-3CC1-42F9-B02C-FF35035B7457}" srcOrd="7" destOrd="0" presId="urn:microsoft.com/office/officeart/2005/8/layout/process5"/>
    <dgm:cxn modelId="{2F9B1DC3-7E07-4772-81DC-266220B0BAE3}" type="presParOf" srcId="{9CFC694E-3CC1-42F9-B02C-FF35035B7457}" destId="{48994F44-DA52-4619-9093-E940677E1AF4}" srcOrd="0" destOrd="0" presId="urn:microsoft.com/office/officeart/2005/8/layout/process5"/>
    <dgm:cxn modelId="{551E96E9-E247-49B4-8C35-823ACD672FDB}" type="presParOf" srcId="{28E9538D-3BE9-44AC-99AC-F7DA94F5D4E6}" destId="{B546269A-0D1A-4FC7-89F5-94BB1EDE50F5}" srcOrd="8" destOrd="0" presId="urn:microsoft.com/office/officeart/2005/8/layout/process5"/>
    <dgm:cxn modelId="{D24F6845-E1AB-490E-9B5C-8E9DEF14752A}" type="presParOf" srcId="{28E9538D-3BE9-44AC-99AC-F7DA94F5D4E6}" destId="{0F6A2E77-1D64-4A51-8E04-8746AA5B7A18}" srcOrd="9" destOrd="0" presId="urn:microsoft.com/office/officeart/2005/8/layout/process5"/>
    <dgm:cxn modelId="{08382A5F-6CF6-4EEA-AA90-BA966A2C26E1}" type="presParOf" srcId="{0F6A2E77-1D64-4A51-8E04-8746AA5B7A18}" destId="{6AEC7B37-3951-4171-A573-319A7A7C32CE}" srcOrd="0" destOrd="0" presId="urn:microsoft.com/office/officeart/2005/8/layout/process5"/>
    <dgm:cxn modelId="{B9C5DDC0-096F-4C5A-AD42-F5996304FDC6}" type="presParOf" srcId="{28E9538D-3BE9-44AC-99AC-F7DA94F5D4E6}" destId="{577A49DD-78D7-4598-8137-18B5822D4E19}" srcOrd="10" destOrd="0" presId="urn:microsoft.com/office/officeart/2005/8/layout/process5"/>
    <dgm:cxn modelId="{A1EDA7E6-EE54-4B01-877D-A483130176D9}" type="presParOf" srcId="{28E9538D-3BE9-44AC-99AC-F7DA94F5D4E6}" destId="{4EA0B718-C7E0-4E12-BD9B-E4836F88993E}" srcOrd="11" destOrd="0" presId="urn:microsoft.com/office/officeart/2005/8/layout/process5"/>
    <dgm:cxn modelId="{A7C8EA62-7627-425B-910E-C0DC0E9A7D97}" type="presParOf" srcId="{4EA0B718-C7E0-4E12-BD9B-E4836F88993E}" destId="{DEE45998-77DC-4D59-8E8F-814C195E846D}" srcOrd="0" destOrd="0" presId="urn:microsoft.com/office/officeart/2005/8/layout/process5"/>
    <dgm:cxn modelId="{C5D048B2-A0CE-4CDC-AF5B-8296BC9113C6}" type="presParOf" srcId="{28E9538D-3BE9-44AC-99AC-F7DA94F5D4E6}" destId="{EEA495BD-9631-42CD-A550-17292FC2899B}" srcOrd="12" destOrd="0" presId="urn:microsoft.com/office/officeart/2005/8/layout/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2993A2-C676-4B22-9BE8-55E8B8B5E0FB}">
      <dsp:nvSpPr>
        <dsp:cNvPr id="0" name=""/>
        <dsp:cNvSpPr/>
      </dsp:nvSpPr>
      <dsp:spPr>
        <a:xfrm>
          <a:off x="1088845" y="737"/>
          <a:ext cx="2592489" cy="155549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noProof="0" dirty="0"/>
            <a:t>1. Problem definition and research objective</a:t>
          </a:r>
        </a:p>
      </dsp:txBody>
      <dsp:txXfrm>
        <a:off x="1134404" y="46296"/>
        <a:ext cx="2501371" cy="1464375"/>
      </dsp:txXfrm>
    </dsp:sp>
    <dsp:sp modelId="{EE508C0F-40A4-40C3-8F00-DD465BA51BD3}">
      <dsp:nvSpPr>
        <dsp:cNvPr id="0" name=""/>
        <dsp:cNvSpPr/>
      </dsp:nvSpPr>
      <dsp:spPr>
        <a:xfrm>
          <a:off x="3909474" y="457015"/>
          <a:ext cx="549607" cy="6429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sk-SK" sz="1800" kern="1200"/>
        </a:p>
      </dsp:txBody>
      <dsp:txXfrm>
        <a:off x="3909474" y="585602"/>
        <a:ext cx="384725" cy="385763"/>
      </dsp:txXfrm>
    </dsp:sp>
    <dsp:sp modelId="{F3CAFA26-B4E7-4D6B-8A6F-04FF78CDAA11}">
      <dsp:nvSpPr>
        <dsp:cNvPr id="0" name=""/>
        <dsp:cNvSpPr/>
      </dsp:nvSpPr>
      <dsp:spPr>
        <a:xfrm>
          <a:off x="4718331" y="737"/>
          <a:ext cx="2592489" cy="155549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noProof="0" dirty="0"/>
            <a:t>2. Research plan</a:t>
          </a:r>
        </a:p>
      </dsp:txBody>
      <dsp:txXfrm>
        <a:off x="4763890" y="46296"/>
        <a:ext cx="2501371" cy="1464375"/>
      </dsp:txXfrm>
    </dsp:sp>
    <dsp:sp modelId="{A3887C69-7F7D-49F8-A712-D23C43070C98}">
      <dsp:nvSpPr>
        <dsp:cNvPr id="0" name=""/>
        <dsp:cNvSpPr/>
      </dsp:nvSpPr>
      <dsp:spPr>
        <a:xfrm>
          <a:off x="7538960" y="457015"/>
          <a:ext cx="549607" cy="6429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sk-SK" sz="1800" kern="1200"/>
        </a:p>
      </dsp:txBody>
      <dsp:txXfrm>
        <a:off x="7538960" y="585602"/>
        <a:ext cx="384725" cy="385763"/>
      </dsp:txXfrm>
    </dsp:sp>
    <dsp:sp modelId="{AEB11CBE-AC11-432D-9A93-223A887A4A9C}">
      <dsp:nvSpPr>
        <dsp:cNvPr id="0" name=""/>
        <dsp:cNvSpPr/>
      </dsp:nvSpPr>
      <dsp:spPr>
        <a:xfrm>
          <a:off x="8347817" y="737"/>
          <a:ext cx="2592489" cy="155549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noProof="0" dirty="0"/>
            <a:t>3. Preparing a questionnaire</a:t>
          </a:r>
        </a:p>
      </dsp:txBody>
      <dsp:txXfrm>
        <a:off x="8393376" y="46296"/>
        <a:ext cx="2501371" cy="1464375"/>
      </dsp:txXfrm>
    </dsp:sp>
    <dsp:sp modelId="{CC6F0997-8703-4F99-8C42-7E8507C3F0B1}">
      <dsp:nvSpPr>
        <dsp:cNvPr id="0" name=""/>
        <dsp:cNvSpPr/>
      </dsp:nvSpPr>
      <dsp:spPr>
        <a:xfrm>
          <a:off x="11168446" y="457015"/>
          <a:ext cx="549607" cy="6429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sk-SK" sz="1800" kern="1200"/>
        </a:p>
      </dsp:txBody>
      <dsp:txXfrm>
        <a:off x="11168446" y="585602"/>
        <a:ext cx="384725" cy="385763"/>
      </dsp:txXfrm>
    </dsp:sp>
    <dsp:sp modelId="{C6CA6329-3EAA-405C-81C3-75FBA7A1F545}">
      <dsp:nvSpPr>
        <dsp:cNvPr id="0" name=""/>
        <dsp:cNvSpPr/>
      </dsp:nvSpPr>
      <dsp:spPr>
        <a:xfrm>
          <a:off x="11977303" y="737"/>
          <a:ext cx="2592489" cy="155549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noProof="0" dirty="0"/>
            <a:t>6. Data processing and analysis</a:t>
          </a:r>
        </a:p>
      </dsp:txBody>
      <dsp:txXfrm>
        <a:off x="12022862" y="46296"/>
        <a:ext cx="2501371" cy="1464375"/>
      </dsp:txXfrm>
    </dsp:sp>
    <dsp:sp modelId="{9CFC694E-3CC1-42F9-B02C-FF35035B7457}">
      <dsp:nvSpPr>
        <dsp:cNvPr id="0" name=""/>
        <dsp:cNvSpPr/>
      </dsp:nvSpPr>
      <dsp:spPr>
        <a:xfrm>
          <a:off x="14797932" y="457015"/>
          <a:ext cx="549607" cy="6429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sk-SK" sz="1800" kern="1200"/>
        </a:p>
      </dsp:txBody>
      <dsp:txXfrm>
        <a:off x="14797932" y="585602"/>
        <a:ext cx="384725" cy="385763"/>
      </dsp:txXfrm>
    </dsp:sp>
    <dsp:sp modelId="{B546269A-0D1A-4FC7-89F5-94BB1EDE50F5}">
      <dsp:nvSpPr>
        <dsp:cNvPr id="0" name=""/>
        <dsp:cNvSpPr/>
      </dsp:nvSpPr>
      <dsp:spPr>
        <a:xfrm>
          <a:off x="15606789" y="737"/>
          <a:ext cx="2592489" cy="155549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sk-SK" sz="2300" kern="1200" dirty="0"/>
            <a:t>5. </a:t>
          </a:r>
          <a:r>
            <a:rPr lang="en-US" sz="2300" kern="1200" noProof="0" dirty="0"/>
            <a:t>Data collection</a:t>
          </a:r>
          <a:endParaRPr lang="sk-SK" sz="2300" kern="1200" dirty="0"/>
        </a:p>
      </dsp:txBody>
      <dsp:txXfrm>
        <a:off x="15652348" y="46296"/>
        <a:ext cx="2501371" cy="1464375"/>
      </dsp:txXfrm>
    </dsp:sp>
    <dsp:sp modelId="{0F6A2E77-1D64-4A51-8E04-8746AA5B7A18}">
      <dsp:nvSpPr>
        <dsp:cNvPr id="0" name=""/>
        <dsp:cNvSpPr/>
      </dsp:nvSpPr>
      <dsp:spPr>
        <a:xfrm>
          <a:off x="18427418" y="457015"/>
          <a:ext cx="549607" cy="6429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sk-SK" sz="1800" kern="1200"/>
        </a:p>
      </dsp:txBody>
      <dsp:txXfrm>
        <a:off x="18427418" y="585602"/>
        <a:ext cx="384725" cy="385763"/>
      </dsp:txXfrm>
    </dsp:sp>
    <dsp:sp modelId="{577A49DD-78D7-4598-8137-18B5822D4E19}">
      <dsp:nvSpPr>
        <dsp:cNvPr id="0" name=""/>
        <dsp:cNvSpPr/>
      </dsp:nvSpPr>
      <dsp:spPr>
        <a:xfrm>
          <a:off x="19236275" y="737"/>
          <a:ext cx="2592489" cy="155549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noProof="0" dirty="0"/>
            <a:t>4. Questionnaire verification</a:t>
          </a:r>
        </a:p>
      </dsp:txBody>
      <dsp:txXfrm>
        <a:off x="19281834" y="46296"/>
        <a:ext cx="2501371" cy="1464375"/>
      </dsp:txXfrm>
    </dsp:sp>
    <dsp:sp modelId="{4EA0B718-C7E0-4E12-BD9B-E4836F88993E}">
      <dsp:nvSpPr>
        <dsp:cNvPr id="0" name=""/>
        <dsp:cNvSpPr/>
      </dsp:nvSpPr>
      <dsp:spPr>
        <a:xfrm>
          <a:off x="22056904" y="457015"/>
          <a:ext cx="549607" cy="6429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sk-SK" sz="1800" kern="1200"/>
        </a:p>
      </dsp:txBody>
      <dsp:txXfrm>
        <a:off x="22056904" y="585602"/>
        <a:ext cx="384725" cy="385763"/>
      </dsp:txXfrm>
    </dsp:sp>
    <dsp:sp modelId="{EEA495BD-9631-42CD-A550-17292FC2899B}">
      <dsp:nvSpPr>
        <dsp:cNvPr id="0" name=""/>
        <dsp:cNvSpPr/>
      </dsp:nvSpPr>
      <dsp:spPr>
        <a:xfrm>
          <a:off x="22865761" y="737"/>
          <a:ext cx="2592489" cy="155549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noProof="0" dirty="0"/>
            <a:t>7. Research results</a:t>
          </a:r>
        </a:p>
      </dsp:txBody>
      <dsp:txXfrm>
        <a:off x="22911320" y="46296"/>
        <a:ext cx="2501371" cy="1464375"/>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11. 4. 2025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11. 4. 2025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11. 4. 2025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11. 4. 2025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Perception of Intelligent Technologies by Road Users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Alica </a:t>
            </a:r>
            <a:r>
              <a:rPr lang="sk-SK" sz="4500" dirty="0" err="1">
                <a:solidFill>
                  <a:srgbClr val="002060"/>
                </a:solidFill>
                <a:latin typeface="Arial" panose="020B0604020202020204" pitchFamily="34" charset="0"/>
                <a:cs typeface="Arial" panose="020B0604020202020204" pitchFamily="34" charset="0"/>
              </a:rPr>
              <a:t>Kalašová</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Kristián </a:t>
            </a:r>
            <a:r>
              <a:rPr lang="sk-SK" sz="4500" dirty="0" err="1">
                <a:solidFill>
                  <a:srgbClr val="002060"/>
                </a:solidFill>
                <a:latin typeface="Arial" panose="020B0604020202020204" pitchFamily="34" charset="0"/>
                <a:cs typeface="Arial" panose="020B0604020202020204" pitchFamily="34" charset="0"/>
              </a:rPr>
              <a:t>Čulík</a:t>
            </a:r>
            <a:r>
              <a:rPr lang="sk-SK" sz="4500" dirty="0">
                <a:solidFill>
                  <a:srgbClr val="002060"/>
                </a:solidFill>
                <a:latin typeface="Arial" panose="020B0604020202020204" pitchFamily="34" charset="0"/>
                <a:cs typeface="Arial" panose="020B0604020202020204" pitchFamily="34" charset="0"/>
              </a:rPr>
              <a:t>, Peter Fabian</a:t>
            </a:r>
            <a:r>
              <a:rPr lang="sk-SK" sz="4500" baseline="30000" dirty="0">
                <a:solidFill>
                  <a:srgbClr val="002060"/>
                </a:solidFill>
                <a:latin typeface="Arial" panose="020B0604020202020204" pitchFamily="34" charset="0"/>
                <a:cs typeface="Arial" panose="020B0604020202020204" pitchFamily="34" charset="0"/>
              </a:rPr>
              <a:t>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fontScale="92500" lnSpcReduction="200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en-GB" sz="3600" i="1" dirty="0">
                <a:solidFill>
                  <a:srgbClr val="002060"/>
                </a:solidFill>
                <a:latin typeface="Arial" panose="020B0604020202020204" pitchFamily="34" charset="0"/>
                <a:cs typeface="Arial" panose="020B0604020202020204" pitchFamily="34" charset="0"/>
              </a:rPr>
              <a:t>Department of Road and Urban Transport, University of Žilina, </a:t>
            </a:r>
            <a:r>
              <a:rPr lang="en-GB" sz="3600" i="1" dirty="0" err="1">
                <a:solidFill>
                  <a:srgbClr val="002060"/>
                </a:solidFill>
                <a:latin typeface="Arial" panose="020B0604020202020204" pitchFamily="34" charset="0"/>
                <a:cs typeface="Arial" panose="020B0604020202020204" pitchFamily="34" charset="0"/>
              </a:rPr>
              <a:t>Univerzitná</a:t>
            </a:r>
            <a:r>
              <a:rPr lang="en-GB" sz="3600" i="1" dirty="0">
                <a:solidFill>
                  <a:srgbClr val="002060"/>
                </a:solidFill>
                <a:latin typeface="Arial" panose="020B0604020202020204" pitchFamily="34" charset="0"/>
                <a:cs typeface="Arial" panose="020B0604020202020204" pitchFamily="34" charset="0"/>
              </a:rPr>
              <a:t> 8215/1, 010 26 Žilina, Slovakia</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72670143"/>
              </p:ext>
            </p:extLst>
          </p:nvPr>
        </p:nvGraphicFramePr>
        <p:xfrm>
          <a:off x="1347570" y="7769152"/>
          <a:ext cx="29764038" cy="59249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just"/>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US" sz="3500" dirty="0">
                          <a:solidFill>
                            <a:srgbClr val="002060"/>
                          </a:solidFill>
                          <a:latin typeface="Arial" panose="020B0604020202020204" pitchFamily="34" charset="0"/>
                          <a:cs typeface="Arial" panose="020B0604020202020204" pitchFamily="34" charset="0"/>
                        </a:rPr>
                        <a:t>Road traffic safety remains a major concern, especially for vulnerable users like pedestrians and cyclists. Intelligent Transportation Systems (ITS) offer new ways to improve safety and efficiency. However, their success depends on user trust and acceptance. In Slovakia, higher accident rates highlight the urgent need for ITS</a:t>
                      </a:r>
                      <a:r>
                        <a:rPr lang="sk-SK" sz="3500" dirty="0">
                          <a:solidFill>
                            <a:srgbClr val="002060"/>
                          </a:solidFill>
                          <a:latin typeface="Arial" panose="020B0604020202020204" pitchFamily="34" charset="0"/>
                          <a:cs typeface="Arial" panose="020B0604020202020204" pitchFamily="34" charset="0"/>
                        </a:rPr>
                        <a:t>.</a:t>
                      </a:r>
                    </a:p>
                    <a:p>
                      <a:pPr algn="just"/>
                      <a:endParaRPr lang="sk-SK" sz="3500" dirty="0">
                        <a:latin typeface="Arial" panose="020B0604020202020204" pitchFamily="34" charset="0"/>
                        <a:cs typeface="Arial" panose="020B0604020202020204" pitchFamily="34" charset="0"/>
                      </a:endParaRPr>
                    </a:p>
                    <a:p>
                      <a:pPr algn="just"/>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Despite technological progress, many road users remain skeptical about ITS benefits. </a:t>
                      </a:r>
                      <a:br>
                        <a:rPr lang="sk-SK" sz="3500" dirty="0">
                          <a:solidFill>
                            <a:srgbClr val="002060"/>
                          </a:solidFill>
                          <a:latin typeface="Arial" panose="020B0604020202020204" pitchFamily="34" charset="0"/>
                          <a:cs typeface="Arial" panose="020B0604020202020204" pitchFamily="34" charset="0"/>
                        </a:rPr>
                      </a:br>
                      <a:r>
                        <a:rPr lang="en-US" sz="3500" dirty="0">
                          <a:solidFill>
                            <a:srgbClr val="002060"/>
                          </a:solidFill>
                          <a:latin typeface="Arial" panose="020B0604020202020204" pitchFamily="34" charset="0"/>
                          <a:cs typeface="Arial" panose="020B0604020202020204" pitchFamily="34" charset="0"/>
                        </a:rPr>
                        <a:t>Low adoption rates stem from limited awareness, mistrust, or lack of experience. Key stakeholders include drivers, policymakers, researchers, and ITS developers, all of whom influence are affected by ITS deployment.</a:t>
                      </a:r>
                      <a:endParaRPr lang="sk-SK" sz="3500" dirty="0">
                        <a:solidFill>
                          <a:srgbClr val="002060"/>
                        </a:solidFill>
                        <a:latin typeface="Arial" panose="020B0604020202020204" pitchFamily="34" charset="0"/>
                        <a:cs typeface="Arial" panose="020B0604020202020204" pitchFamily="34" charset="0"/>
                      </a:endParaRPr>
                    </a:p>
                    <a:p>
                      <a:pPr algn="just"/>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dirty="0">
                          <a:solidFill>
                            <a:srgbClr val="002060"/>
                          </a:solidFill>
                          <a:latin typeface="Arial" panose="020B0604020202020204" pitchFamily="34" charset="0"/>
                          <a:cs typeface="Arial" panose="020B0604020202020204" pitchFamily="34" charset="0"/>
                        </a:rPr>
                        <a:t>This study aims to analyze drivers’ attitudes toward ITS technologies and identify factors influencing their acceptance. By understanding user perceptions, the research supports safer ITS implementation. Results may guide policymakers and developers in designing user-friendly and widely accepted systems.</a:t>
                      </a:r>
                      <a:endParaRPr lang="sk-SK" sz="3500" dirty="0">
                        <a:solidFill>
                          <a:srgbClr val="002060"/>
                        </a:solidFill>
                        <a:latin typeface="Arial" panose="020B0604020202020204" pitchFamily="34" charset="0"/>
                        <a:cs typeface="Arial" panose="020B0604020202020204" pitchFamily="34" charset="0"/>
                      </a:endParaRPr>
                    </a:p>
                    <a:p>
                      <a:pPr algn="just"/>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646591811"/>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en-US" sz="3500" dirty="0">
                          <a:solidFill>
                            <a:srgbClr val="002060"/>
                          </a:solidFill>
                          <a:latin typeface="Arial"/>
                          <a:cs typeface="Arial"/>
                        </a:rPr>
                        <a:t>The research followed a seven-step process (see figure), starting with problem definition and ending with result analysis. A structured questionnaire was used to gather data from 412 drivers, focusing on demographics, driving experience, and ITS</a:t>
                      </a:r>
                      <a:r>
                        <a:rPr lang="sk-SK" sz="3500" dirty="0">
                          <a:solidFill>
                            <a:srgbClr val="002060"/>
                          </a:solidFill>
                          <a:latin typeface="Arial"/>
                          <a:cs typeface="Arial"/>
                        </a:rPr>
                        <a:t> </a:t>
                      </a:r>
                      <a:r>
                        <a:rPr lang="en-US" sz="3500" dirty="0">
                          <a:solidFill>
                            <a:srgbClr val="002060"/>
                          </a:solidFill>
                          <a:latin typeface="Arial"/>
                          <a:cs typeface="Arial"/>
                        </a:rPr>
                        <a:t>related attitudes using a 5</a:t>
                      </a:r>
                      <a:r>
                        <a:rPr lang="sk-SK" sz="3500" dirty="0">
                          <a:solidFill>
                            <a:srgbClr val="002060"/>
                          </a:solidFill>
                          <a:latin typeface="Arial"/>
                          <a:cs typeface="Arial"/>
                        </a:rPr>
                        <a:t> </a:t>
                      </a:r>
                      <a:r>
                        <a:rPr lang="en-US" sz="3500" dirty="0">
                          <a:solidFill>
                            <a:srgbClr val="002060"/>
                          </a:solidFill>
                          <a:latin typeface="Arial"/>
                          <a:cs typeface="Arial"/>
                        </a:rPr>
                        <a:t>point Likert scale. Key areas included expectations, control preferences, and social influence. Despite a smaller sample than planned, the results offer relevant insights. Correlation analysis helped uncover relationships between driver characteristics and their views on ITS technologies.</a:t>
                      </a:r>
                      <a:endParaRPr lang="sk-SK"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482284068"/>
              </p:ext>
            </p:extLst>
          </p:nvPr>
        </p:nvGraphicFramePr>
        <p:xfrm>
          <a:off x="1347570" y="18107401"/>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just"/>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pPr algn="just"/>
                      <a:r>
                        <a:rPr lang="en-US" sz="3500" dirty="0">
                          <a:solidFill>
                            <a:srgbClr val="002060"/>
                          </a:solidFill>
                          <a:latin typeface="Arial"/>
                          <a:cs typeface="Arial"/>
                        </a:rPr>
                        <a:t>A total of 412 valid responses were collected, primarily from male drivers, most of whom were aged 20</a:t>
                      </a:r>
                      <a:r>
                        <a:rPr lang="sk-SK" sz="3500" dirty="0">
                          <a:solidFill>
                            <a:srgbClr val="002060"/>
                          </a:solidFill>
                          <a:latin typeface="Arial"/>
                          <a:cs typeface="Arial"/>
                        </a:rPr>
                        <a:t> to </a:t>
                      </a:r>
                      <a:r>
                        <a:rPr lang="en-US" sz="3500" dirty="0">
                          <a:solidFill>
                            <a:srgbClr val="002060"/>
                          </a:solidFill>
                          <a:latin typeface="Arial"/>
                          <a:cs typeface="Arial"/>
                        </a:rPr>
                        <a:t>30 years. The majority had a driving experience of 25</a:t>
                      </a:r>
                      <a:r>
                        <a:rPr lang="sk-SK" sz="3500" dirty="0">
                          <a:solidFill>
                            <a:srgbClr val="002060"/>
                          </a:solidFill>
                          <a:latin typeface="Arial"/>
                          <a:cs typeface="Arial"/>
                        </a:rPr>
                        <a:t> </a:t>
                      </a:r>
                      <a:r>
                        <a:rPr lang="en-US" sz="3500" dirty="0">
                          <a:solidFill>
                            <a:srgbClr val="002060"/>
                          </a:solidFill>
                          <a:latin typeface="Arial"/>
                          <a:cs typeface="Arial"/>
                        </a:rPr>
                        <a:t>000</a:t>
                      </a:r>
                      <a:r>
                        <a:rPr lang="sk-SK" sz="3500" dirty="0">
                          <a:solidFill>
                            <a:srgbClr val="002060"/>
                          </a:solidFill>
                          <a:latin typeface="Arial"/>
                          <a:cs typeface="Arial"/>
                        </a:rPr>
                        <a:t> to </a:t>
                      </a:r>
                      <a:r>
                        <a:rPr lang="en-US" sz="3500" dirty="0">
                          <a:solidFill>
                            <a:srgbClr val="002060"/>
                          </a:solidFill>
                          <a:latin typeface="Arial"/>
                          <a:cs typeface="Arial"/>
                        </a:rPr>
                        <a:t>100</a:t>
                      </a:r>
                      <a:r>
                        <a:rPr lang="sk-SK" sz="3500" dirty="0">
                          <a:solidFill>
                            <a:srgbClr val="002060"/>
                          </a:solidFill>
                          <a:latin typeface="Arial"/>
                          <a:cs typeface="Arial"/>
                        </a:rPr>
                        <a:t> </a:t>
                      </a:r>
                      <a:r>
                        <a:rPr lang="en-US" sz="3500" dirty="0">
                          <a:solidFill>
                            <a:srgbClr val="002060"/>
                          </a:solidFill>
                          <a:latin typeface="Arial"/>
                          <a:cs typeface="Arial"/>
                        </a:rPr>
                        <a:t>000 km, which also correlated strongly with years of </a:t>
                      </a:r>
                      <a:r>
                        <a:rPr lang="en-US" sz="3500" noProof="0" dirty="0">
                          <a:solidFill>
                            <a:srgbClr val="002060"/>
                          </a:solidFill>
                          <a:latin typeface="Arial"/>
                          <a:cs typeface="Arial"/>
                        </a:rPr>
                        <a:t>driving</a:t>
                      </a:r>
                      <a:r>
                        <a:rPr lang="sk-SK" sz="3500" dirty="0">
                          <a:solidFill>
                            <a:srgbClr val="002060"/>
                          </a:solidFill>
                          <a:latin typeface="Arial"/>
                          <a:cs typeface="Arial"/>
                        </a:rPr>
                        <a:t> </a:t>
                      </a:r>
                      <a:r>
                        <a:rPr lang="en-US" sz="3500" dirty="0">
                          <a:solidFill>
                            <a:srgbClr val="002060"/>
                          </a:solidFill>
                          <a:latin typeface="Arial"/>
                          <a:cs typeface="Arial"/>
                        </a:rPr>
                        <a:t>license ownership. These demographic characteristics influenced their expectations and attitudes toward ITS technologies.</a:t>
                      </a:r>
                      <a:r>
                        <a:rPr lang="sk-SK" sz="3500" dirty="0">
                          <a:solidFill>
                            <a:srgbClr val="002060"/>
                          </a:solidFill>
                          <a:latin typeface="Arial"/>
                          <a:cs typeface="Arial"/>
                        </a:rPr>
                        <a:t> </a:t>
                      </a:r>
                      <a:r>
                        <a:rPr lang="en-US" sz="3500" dirty="0">
                          <a:solidFill>
                            <a:srgbClr val="002060"/>
                          </a:solidFill>
                          <a:latin typeface="Arial"/>
                          <a:cs typeface="Arial"/>
                        </a:rPr>
                        <a:t>Statistical analysis revealed several significant relationships. The correlation between age and driving experience was notably strong (r = 0.756 for kilometers driven</a:t>
                      </a:r>
                      <a:r>
                        <a:rPr lang="sk-SK" sz="3500" dirty="0">
                          <a:solidFill>
                            <a:srgbClr val="002060"/>
                          </a:solidFill>
                          <a:latin typeface="Arial"/>
                          <a:cs typeface="Arial"/>
                        </a:rPr>
                        <a:t> and</a:t>
                      </a:r>
                      <a:r>
                        <a:rPr lang="en-US" sz="3500" dirty="0">
                          <a:solidFill>
                            <a:srgbClr val="002060"/>
                          </a:solidFill>
                          <a:latin typeface="Arial"/>
                          <a:cs typeface="Arial"/>
                        </a:rPr>
                        <a:t> r = 0.853 for years of experience, both p &lt; 0.01), confirming expected patterns.</a:t>
                      </a:r>
                      <a:r>
                        <a:rPr lang="sk-SK" sz="3500" dirty="0">
                          <a:solidFill>
                            <a:srgbClr val="002060"/>
                          </a:solidFill>
                          <a:latin typeface="Arial"/>
                          <a:cs typeface="Arial"/>
                        </a:rPr>
                        <a:t> </a:t>
                      </a:r>
                      <a:r>
                        <a:rPr lang="en-US" sz="3500" dirty="0">
                          <a:solidFill>
                            <a:srgbClr val="002060"/>
                          </a:solidFill>
                          <a:latin typeface="Arial"/>
                          <a:cs typeface="Arial"/>
                        </a:rPr>
                        <a:t>When analyzing responses to ITS expectations, older and more experienced drivers expressed greater trust and belief in ITS benefits. These values suggest that older drivers are more likely to value safety</a:t>
                      </a:r>
                      <a:r>
                        <a:rPr lang="sk-SK" sz="3500" dirty="0">
                          <a:solidFill>
                            <a:srgbClr val="002060"/>
                          </a:solidFill>
                          <a:latin typeface="Arial"/>
                          <a:cs typeface="Arial"/>
                        </a:rPr>
                        <a:t> </a:t>
                      </a:r>
                      <a:r>
                        <a:rPr lang="en-US" sz="3500" dirty="0">
                          <a:solidFill>
                            <a:srgbClr val="002060"/>
                          </a:solidFill>
                          <a:latin typeface="Arial"/>
                          <a:cs typeface="Arial"/>
                        </a:rPr>
                        <a:t>oriented functionalities. Similarly, experienced drivers were more positive about ITS improving driving comfort and control, as well as about the superiority of certain automated interventions over human input.</a:t>
                      </a:r>
                      <a:endParaRPr lang="sk-SK" sz="3500" dirty="0">
                        <a:solidFill>
                          <a:srgbClr val="002060"/>
                        </a:solidFill>
                        <a:latin typeface="Arial"/>
                        <a:cs typeface="Arial"/>
                      </a:endParaRPr>
                    </a:p>
                    <a:p>
                      <a:pPr algn="just"/>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901563065"/>
              </p:ext>
            </p:extLst>
          </p:nvPr>
        </p:nvGraphicFramePr>
        <p:xfrm>
          <a:off x="1317621" y="30391095"/>
          <a:ext cx="29764038" cy="79051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just"/>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marL="0" indent="0" algn="just">
                        <a:buFont typeface="Arial" panose="020B0604020202020204" pitchFamily="34" charset="0"/>
                        <a:buNone/>
                      </a:pPr>
                      <a:r>
                        <a:rPr lang="en-US" sz="3500" dirty="0">
                          <a:solidFill>
                            <a:srgbClr val="002060"/>
                          </a:solidFill>
                          <a:latin typeface="Arial" panose="020B0604020202020204" pitchFamily="34" charset="0"/>
                          <a:cs typeface="Arial" panose="020B0604020202020204" pitchFamily="34" charset="0"/>
                        </a:rPr>
                        <a:t>In conclusion, the research highlights key findings about user perception of Intelligent Transportation Systems (ITS), as well as practical implications for implementation. These can be summarized into the following areas:</a:t>
                      </a:r>
                      <a:endParaRPr lang="sk-SK" sz="3500" dirty="0">
                        <a:solidFill>
                          <a:srgbClr val="002060"/>
                        </a:solidFill>
                        <a:latin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3500" b="1" dirty="0">
                          <a:solidFill>
                            <a:srgbClr val="002060"/>
                          </a:solidFill>
                          <a:latin typeface="Arial" panose="020B0604020202020204" pitchFamily="34" charset="0"/>
                          <a:cs typeface="Arial" panose="020B0604020202020204" pitchFamily="34" charset="0"/>
                        </a:rPr>
                        <a:t>Age and experience:</a:t>
                      </a:r>
                      <a:r>
                        <a:rPr lang="en-US" sz="3500" dirty="0">
                          <a:solidFill>
                            <a:srgbClr val="002060"/>
                          </a:solidFill>
                          <a:latin typeface="Arial" panose="020B0604020202020204" pitchFamily="34" charset="0"/>
                          <a:cs typeface="Arial" panose="020B0604020202020204" pitchFamily="34" charset="0"/>
                        </a:rPr>
                        <a:t> Older and more experienced drivers show greater acceptance of ITS, particularly features aimed at improving safety and response time in critical situations.</a:t>
                      </a:r>
                      <a:endParaRPr lang="sk-SK" sz="3500" dirty="0">
                        <a:solidFill>
                          <a:srgbClr val="002060"/>
                        </a:solidFill>
                        <a:latin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3500" b="1" dirty="0">
                          <a:solidFill>
                            <a:srgbClr val="002060"/>
                          </a:solidFill>
                          <a:latin typeface="Arial" panose="020B0604020202020204" pitchFamily="34" charset="0"/>
                          <a:cs typeface="Arial" panose="020B0604020202020204" pitchFamily="34" charset="0"/>
                        </a:rPr>
                        <a:t>Social influence:</a:t>
                      </a:r>
                      <a:r>
                        <a:rPr lang="en-US" sz="3500" dirty="0">
                          <a:solidFill>
                            <a:srgbClr val="002060"/>
                          </a:solidFill>
                          <a:latin typeface="Arial" panose="020B0604020202020204" pitchFamily="34" charset="0"/>
                          <a:cs typeface="Arial" panose="020B0604020202020204" pitchFamily="34" charset="0"/>
                        </a:rPr>
                        <a:t> Recommendations from friends and family have a stronger impact on ITS adoption than institutional sources like police or insurance companies.</a:t>
                      </a:r>
                      <a:endParaRPr lang="sk-SK" sz="3500" dirty="0">
                        <a:solidFill>
                          <a:srgbClr val="002060"/>
                        </a:solidFill>
                        <a:latin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3500" b="1" dirty="0">
                          <a:solidFill>
                            <a:srgbClr val="002060"/>
                          </a:solidFill>
                          <a:latin typeface="Arial" panose="020B0604020202020204" pitchFamily="34" charset="0"/>
                          <a:cs typeface="Arial" panose="020B0604020202020204" pitchFamily="34" charset="0"/>
                        </a:rPr>
                        <a:t>Trust affects control preferences:</a:t>
                      </a:r>
                      <a:r>
                        <a:rPr lang="en-US" sz="3500" dirty="0">
                          <a:solidFill>
                            <a:srgbClr val="002060"/>
                          </a:solidFill>
                          <a:latin typeface="Arial" panose="020B0604020202020204" pitchFamily="34" charset="0"/>
                          <a:cs typeface="Arial" panose="020B0604020202020204" pitchFamily="34" charset="0"/>
                        </a:rPr>
                        <a:t> Users who believe in the superiority of automated interventions are less likely to desire manual override options, indicating a connection between trust and control.</a:t>
                      </a:r>
                      <a:endParaRPr lang="sk-SK" sz="3500" dirty="0">
                        <a:solidFill>
                          <a:srgbClr val="002060"/>
                        </a:solidFill>
                        <a:latin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3500" b="1" dirty="0">
                          <a:solidFill>
                            <a:srgbClr val="002060"/>
                          </a:solidFill>
                          <a:latin typeface="Arial" panose="020B0604020202020204" pitchFamily="34" charset="0"/>
                          <a:cs typeface="Arial" panose="020B0604020202020204" pitchFamily="34" charset="0"/>
                        </a:rPr>
                        <a:t>System design must be intuitive:</a:t>
                      </a:r>
                      <a:r>
                        <a:rPr lang="en-US" sz="3500" dirty="0">
                          <a:solidFill>
                            <a:srgbClr val="002060"/>
                          </a:solidFill>
                          <a:latin typeface="Arial" panose="020B0604020202020204" pitchFamily="34" charset="0"/>
                          <a:cs typeface="Arial" panose="020B0604020202020204" pitchFamily="34" charset="0"/>
                        </a:rPr>
                        <a:t> Respondents expressed a preference for ITS features that are easy to use, with clear communication through sound or vibration alerts, and optional deactivation.</a:t>
                      </a:r>
                      <a:endParaRPr lang="sk-SK" sz="3500" dirty="0">
                        <a:solidFill>
                          <a:srgbClr val="002060"/>
                        </a:solidFill>
                        <a:latin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3500" b="1" dirty="0">
                          <a:solidFill>
                            <a:srgbClr val="002060"/>
                          </a:solidFill>
                          <a:latin typeface="Arial" panose="020B0604020202020204" pitchFamily="34" charset="0"/>
                          <a:cs typeface="Arial" panose="020B0604020202020204" pitchFamily="34" charset="0"/>
                        </a:rPr>
                        <a:t>Education is essential:</a:t>
                      </a:r>
                      <a:r>
                        <a:rPr lang="en-US" sz="3500" dirty="0">
                          <a:solidFill>
                            <a:srgbClr val="002060"/>
                          </a:solidFill>
                          <a:latin typeface="Arial" panose="020B0604020202020204" pitchFamily="34" charset="0"/>
                          <a:cs typeface="Arial" panose="020B0604020202020204" pitchFamily="34" charset="0"/>
                        </a:rPr>
                        <a:t> Targeted awareness campaigns and training</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especially integrated into driver education</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can improve understanding and acceptance of ITS functionalities.</a:t>
                      </a:r>
                      <a:endParaRPr lang="sk-SK" sz="3500" dirty="0">
                        <a:solidFill>
                          <a:srgbClr val="002060"/>
                        </a:solidFill>
                        <a:latin typeface="Arial" panose="020B0604020202020204" pitchFamily="34" charset="0"/>
                        <a:cs typeface="Arial" panose="020B0604020202020204" pitchFamily="34" charset="0"/>
                      </a:endParaRPr>
                    </a:p>
                    <a:p>
                      <a:pPr algn="just"/>
                      <a:endParaRPr lang="sk-SK" sz="350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825801668"/>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noProof="1">
                          <a:solidFill>
                            <a:srgbClr val="002060"/>
                          </a:solidFill>
                          <a:latin typeface="Arial"/>
                          <a:ea typeface="+mn-ea"/>
                          <a:cs typeface="Arial"/>
                        </a:rPr>
                        <a:t>This work was supported by the Slovak Research and Development Agency under the Contract no. SK-CN-23-0009.</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graphicFrame>
        <p:nvGraphicFramePr>
          <p:cNvPr id="9" name="Diagram 8">
            <a:extLst>
              <a:ext uri="{FF2B5EF4-FFF2-40B4-BE49-F238E27FC236}">
                <a16:creationId xmlns:a16="http://schemas.microsoft.com/office/drawing/2014/main" id="{33003AD2-65A3-88E2-14D4-F8F16FB7381E}"/>
              </a:ext>
            </a:extLst>
          </p:cNvPr>
          <p:cNvGraphicFramePr/>
          <p:nvPr>
            <p:extLst>
              <p:ext uri="{D42A27DB-BD31-4B8C-83A1-F6EECF244321}">
                <p14:modId xmlns:p14="http://schemas.microsoft.com/office/powerpoint/2010/main" val="2532656448"/>
              </p:ext>
            </p:extLst>
          </p:nvPr>
        </p:nvGraphicFramePr>
        <p:xfrm>
          <a:off x="2926091" y="15906605"/>
          <a:ext cx="26547097" cy="15569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Obrázok 12">
            <a:extLst>
              <a:ext uri="{FF2B5EF4-FFF2-40B4-BE49-F238E27FC236}">
                <a16:creationId xmlns:a16="http://schemas.microsoft.com/office/drawing/2014/main" id="{39132D64-BE81-BCCB-FA17-FA0B2E84FB22}"/>
              </a:ext>
            </a:extLst>
          </p:cNvPr>
          <p:cNvPicPr>
            <a:picLocks noChangeAspect="1"/>
          </p:cNvPicPr>
          <p:nvPr/>
        </p:nvPicPr>
        <p:blipFill>
          <a:blip r:embed="rId9"/>
          <a:srcRect r="9880" b="7182"/>
          <a:stretch/>
        </p:blipFill>
        <p:spPr>
          <a:xfrm>
            <a:off x="12471215" y="23124530"/>
            <a:ext cx="18102108" cy="6622738"/>
          </a:xfrm>
          <a:prstGeom prst="rect">
            <a:avLst/>
          </a:prstGeom>
        </p:spPr>
      </p:pic>
      <p:sp>
        <p:nvSpPr>
          <p:cNvPr id="14" name="BlokTextu 13">
            <a:extLst>
              <a:ext uri="{FF2B5EF4-FFF2-40B4-BE49-F238E27FC236}">
                <a16:creationId xmlns:a16="http://schemas.microsoft.com/office/drawing/2014/main" id="{CC57A9FC-33C9-C3C9-81A1-36BC6E51EAD8}"/>
              </a:ext>
            </a:extLst>
          </p:cNvPr>
          <p:cNvSpPr txBox="1"/>
          <p:nvPr/>
        </p:nvSpPr>
        <p:spPr>
          <a:xfrm>
            <a:off x="1347570" y="22697064"/>
            <a:ext cx="10648335" cy="7094250"/>
          </a:xfrm>
          <a:prstGeom prst="rect">
            <a:avLst/>
          </a:prstGeom>
          <a:noFill/>
        </p:spPr>
        <p:txBody>
          <a:bodyPr wrap="square" rtlCol="0">
            <a:spAutoFit/>
          </a:bodyPr>
          <a:lstStyle/>
          <a:p>
            <a:pPr algn="just"/>
            <a:r>
              <a:rPr lang="en-US" sz="3500" dirty="0">
                <a:solidFill>
                  <a:srgbClr val="002060"/>
                </a:solidFill>
                <a:latin typeface="Arial" panose="020B0604020202020204" pitchFamily="34" charset="0"/>
                <a:cs typeface="Arial" panose="020B0604020202020204" pitchFamily="34" charset="0"/>
              </a:rPr>
              <a:t>An interesting insight was found in the negative correlation between trust in ITS interventions and the desire to disable the system.</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This suggests that users who trust ITS are more comfortable with automated control and prefer fewer manual overrides.</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The survey also explored social influence. Respondents were more likely to consider using ITS if recommended by people close to them (friends, family), rather than by institutions such as police or insurance companies. This underscores the role of peer opinion in technology adoption.</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The table summarizes key correlation results and their statistical significance</a:t>
            </a:r>
            <a:r>
              <a:rPr lang="sk-SK" sz="3500" dirty="0">
                <a:solidFill>
                  <a:srgbClr val="002060"/>
                </a:solidFill>
                <a:latin typeface="Arial" panose="020B0604020202020204" pitchFamily="34" charset="0"/>
                <a:cs typeface="Arial" panose="020B0604020202020204" pitchFamily="34" charset="0"/>
              </a:rPr>
              <a:t>.</a:t>
            </a:r>
            <a:endParaRPr lang="en-US" sz="35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82</TotalTime>
  <Words>798</Words>
  <Application>Microsoft Office PowerPoint</Application>
  <PresentationFormat>Vlastná</PresentationFormat>
  <Paragraphs>31</Paragraphs>
  <Slides>1</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Wingdings</vt:lpstr>
      <vt:lpstr>Motív Office</vt:lpstr>
      <vt:lpstr>Perception of Intelligent Technologies by Road Users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Peter Fabian</cp:lastModifiedBy>
  <cp:revision>4</cp:revision>
  <dcterms:created xsi:type="dcterms:W3CDTF">2024-08-16T05:44:32Z</dcterms:created>
  <dcterms:modified xsi:type="dcterms:W3CDTF">2025-04-11T14:23:38Z</dcterms:modified>
</cp:coreProperties>
</file>