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redný štýl 2 - zvýrazneni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redný štýl 2 - zvýrazneni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509" y="-48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00" cy="3600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sk-SK"/>
              <a:t>Kliknutím upravte štýl predlohy podnadpisu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1024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18816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02533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8163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974502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48084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10832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9718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sk-SK"/>
              <a:t>Kliknutím na ikonu pridáte obrázok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46613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242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13955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C6A0A9-B58E-422A-8C1E-CF0C4BE9CC97}" type="datetimeFigureOut">
              <a:rPr lang="sk-SK" smtClean="0"/>
              <a:t>14. 4. 2025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D4D7C-6056-4545-A274-4DE0F549A8B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57944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485B6B-23BC-231D-64B8-F3879E81DC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7624" y="2626402"/>
            <a:ext cx="29764040" cy="1831297"/>
          </a:xfrm>
          <a:noFill/>
          <a:ln w="1524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>
            <a:normAutofit fontScale="90000"/>
          </a:bodyPr>
          <a:lstStyle/>
          <a:p>
            <a:pPr algn="l"/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Mechanical Resistance of PC and PMMA Safety Components </a:t>
            </a:r>
            <a:br>
              <a:rPr lang="cs-CZ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0" dirty="0">
                <a:ln>
                  <a:solidFill>
                    <a:schemeClr val="tx1">
                      <a:lumMod val="65000"/>
                      <a:lumOff val="35000"/>
                    </a:schemeClr>
                  </a:solidFill>
                </a:ln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Transportation</a:t>
            </a:r>
            <a:endParaRPr lang="sk-SK" sz="9000" dirty="0"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ázok 3" descr="Obrázok, na ktorom je písmo, grafika, snímka obrazovky, grafický dizajn&#10;&#10;Automaticky generovaný popis">
            <a:extLst>
              <a:ext uri="{FF2B5EF4-FFF2-40B4-BE49-F238E27FC236}">
                <a16:creationId xmlns:a16="http://schemas.microsoft.com/office/drawing/2014/main" id="{DC399250-BA77-3C57-F104-B092F0A545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7624" y="697108"/>
            <a:ext cx="7409657" cy="1583458"/>
          </a:xfrm>
          <a:prstGeom prst="rect">
            <a:avLst/>
          </a:prstGeom>
        </p:spPr>
      </p:pic>
      <p:sp>
        <p:nvSpPr>
          <p:cNvPr id="5" name="Textové pole 2">
            <a:extLst>
              <a:ext uri="{FF2B5EF4-FFF2-40B4-BE49-F238E27FC236}">
                <a16:creationId xmlns:a16="http://schemas.microsoft.com/office/drawing/2014/main" id="{C87177C9-22F4-FEE9-0135-F1B9243A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27946" y="1150714"/>
            <a:ext cx="1382875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/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TRANSCOM 2025: 16th International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Scientific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Conference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on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Sustainable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Modern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sk-SK" sz="3500" b="1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Safe</a:t>
            </a:r>
            <a:r>
              <a:rPr lang="sk-SK" sz="3500" b="1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Transport</a:t>
            </a:r>
            <a:endParaRPr lang="sk-SK" sz="350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DF8CDE15-6E90-630A-763A-5AC0CFF0B2A5}"/>
              </a:ext>
            </a:extLst>
          </p:cNvPr>
          <p:cNvSpPr txBox="1">
            <a:spLocks/>
          </p:cNvSpPr>
          <p:nvPr/>
        </p:nvSpPr>
        <p:spPr>
          <a:xfrm>
            <a:off x="1317624" y="4600706"/>
            <a:ext cx="29764040" cy="120290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Michaela Karhankova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1*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Turek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Milan Adamek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Lucie Svacinova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Lukas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Miskarik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k-SK" sz="45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Ales</a:t>
            </a:r>
            <a:r>
              <a:rPr lang="sk-SK" sz="4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Mizera</a:t>
            </a:r>
            <a:r>
              <a:rPr lang="sk-SK" sz="4500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</a:p>
        </p:txBody>
      </p:sp>
      <p:sp>
        <p:nvSpPr>
          <p:cNvPr id="7" name="Nadpis 1">
            <a:extLst>
              <a:ext uri="{FF2B5EF4-FFF2-40B4-BE49-F238E27FC236}">
                <a16:creationId xmlns:a16="http://schemas.microsoft.com/office/drawing/2014/main" id="{20F7CD64-85F1-247D-E70C-3773FAB96CA9}"/>
              </a:ext>
            </a:extLst>
          </p:cNvPr>
          <p:cNvSpPr txBox="1">
            <a:spLocks/>
          </p:cNvSpPr>
          <p:nvPr/>
        </p:nvSpPr>
        <p:spPr>
          <a:xfrm>
            <a:off x="1347570" y="6020697"/>
            <a:ext cx="32672799" cy="1470970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numCol="2" rtlCol="0" anchor="ctr">
            <a:normAutofit/>
          </a:bodyPr>
          <a:lstStyle>
            <a:lvl1pPr algn="ctr" defTabSz="323990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25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sk-SK" sz="3600" i="1" baseline="30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sk-SK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 of Applied Informatics, Tomas Bata University in </a:t>
            </a:r>
            <a:r>
              <a:rPr lang="en-US" sz="3600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Zlin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cs-CZ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Czech</a:t>
            </a:r>
            <a:r>
              <a:rPr lang="cs-CZ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Republic</a:t>
            </a:r>
            <a:endParaRPr lang="sk-SK" sz="36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7" name="Tabuľka 16">
            <a:extLst>
              <a:ext uri="{FF2B5EF4-FFF2-40B4-BE49-F238E27FC236}">
                <a16:creationId xmlns:a16="http://schemas.microsoft.com/office/drawing/2014/main" id="{DF5353FD-5685-A5A2-FD19-A44C8EE41F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0850937"/>
              </p:ext>
            </p:extLst>
          </p:nvPr>
        </p:nvGraphicFramePr>
        <p:xfrm>
          <a:off x="1347570" y="7578978"/>
          <a:ext cx="29764038" cy="6553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1346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1252346389"/>
                    </a:ext>
                  </a:extLst>
                </a:gridCol>
                <a:gridCol w="9921346">
                  <a:extLst>
                    <a:ext uri="{9D8B030D-6E8A-4147-A177-3AD203B41FA5}">
                      <a16:colId xmlns:a16="http://schemas.microsoft.com/office/drawing/2014/main" val="4221354044"/>
                    </a:ext>
                  </a:extLst>
                </a:gridCol>
              </a:tblGrid>
              <a:tr h="1063785">
                <a:tc gridSpan="3"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  <a:endParaRPr lang="sk-SK" sz="4500" cap="small" baseline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k-SK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5489941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Polycarbonate (PC) and PMMA are widely used thermoplastics in transport, especially for optically clear and impact-resistant components</a:t>
                      </a:r>
                      <a:r>
                        <a:rPr lang="cs-CZ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cs-CZ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3200" dirty="0" err="1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ncreasing</a:t>
                      </a: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demand for lightweight, durable, and safe materials in automotive and aerospace industries drives research into their mechanical performance.</a:t>
                      </a:r>
                      <a:endParaRPr lang="sk-SK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sk-SK" sz="35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 defTabSz="3239902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cs-CZ" sz="32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</a:t>
                      </a:r>
                      <a:r>
                        <a:rPr lang="en-US" sz="32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ack of comparative data on impact resistance of PC vs. PMMA under dynamic loading, which limits optimal material selection for safety-critical parts.</a:t>
                      </a:r>
                    </a:p>
                    <a:p>
                      <a:pPr marL="457200" indent="-457200" algn="l" defTabSz="3239902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en-US" sz="3200" kern="1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Stakeholders include materials scientists, automotive engineers, OEMs, and safety regulators who require reliable data for design optimization and cost-effectiveness.</a:t>
                      </a:r>
                    </a:p>
                    <a:p>
                      <a:endParaRPr lang="sk-SK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study aims to experimentally compare puncture resistance of PC and PMMA through drop-weight impact testing across various thicknesses.</a:t>
                      </a:r>
                      <a:endParaRPr lang="cs-CZ" sz="3200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outcomes are expected to guide material selection strategies by balancing mechanical performance, safety requirements, and cost, contributing to efficient and safer transport design.</a:t>
                      </a:r>
                      <a:endParaRPr lang="sk-SK" sz="6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8" name="Tabuľka 17">
            <a:extLst>
              <a:ext uri="{FF2B5EF4-FFF2-40B4-BE49-F238E27FC236}">
                <a16:creationId xmlns:a16="http://schemas.microsoft.com/office/drawing/2014/main" id="{F44B0654-B2C0-F3DE-3695-CD7C25B59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187742"/>
              </p:ext>
            </p:extLst>
          </p:nvPr>
        </p:nvGraphicFramePr>
        <p:xfrm>
          <a:off x="1317621" y="13249076"/>
          <a:ext cx="29764038" cy="39838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27259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, 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methods</a:t>
                      </a:r>
                      <a:r>
                        <a:rPr lang="sk-SK" sz="4500" cap="small" baseline="0" dirty="0">
                          <a:latin typeface="Arial"/>
                          <a:cs typeface="Arial"/>
                        </a:rPr>
                        <a:t> &amp; </a:t>
                      </a:r>
                      <a:r>
                        <a:rPr lang="sk-SK" sz="4500" cap="small" baseline="0" dirty="0" err="1">
                          <a:latin typeface="Arial"/>
                          <a:cs typeface="Arial"/>
                        </a:rPr>
                        <a:t>implementation</a:t>
                      </a:r>
                      <a:endParaRPr lang="sk-SK" sz="4500" cap="small" baseline="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3156588">
                <a:tc>
                  <a:txBody>
                    <a:bodyPr/>
                    <a:lstStyle/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Tested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Materials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Polycarbonate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(PC) 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polymethyl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methacrylate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(PMMA) in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three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thicknesses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3 mm, 4 mm and 6 mm.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Test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Setup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Instrumented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drop-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weight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impact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tests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conducted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using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ZWICK HIT 230F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system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at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constant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energy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of 230 J,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following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ISO 6603-2.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All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samples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were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preconditioned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at 23 °C and 50% RH per ISO 10350-1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before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testing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Specimen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Details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: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plates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(80 × 80 mm)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cut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by band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saw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for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consistent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dimensions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 A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hemispherical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striker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(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radius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10 mm)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used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to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simulate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real-world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3200" dirty="0" err="1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impact</a:t>
                      </a:r>
                      <a:r>
                        <a:rPr lang="sk-SK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19" name="Tabuľka 18">
            <a:extLst>
              <a:ext uri="{FF2B5EF4-FFF2-40B4-BE49-F238E27FC236}">
                <a16:creationId xmlns:a16="http://schemas.microsoft.com/office/drawing/2014/main" id="{07FF1C1F-8FAD-4F1C-164D-C2C476E30D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149312"/>
              </p:ext>
            </p:extLst>
          </p:nvPr>
        </p:nvGraphicFramePr>
        <p:xfrm>
          <a:off x="1347570" y="17232923"/>
          <a:ext cx="29764038" cy="13158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831350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/>
                          <a:cs typeface="Arial"/>
                        </a:rPr>
                        <a:t>results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6163411"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Academic Findings &amp; Innovation</a:t>
                      </a:r>
                      <a:endParaRPr lang="cs-CZ" sz="32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Drop-weight impact testing was used to systematically evaluate puncture resistance of PC and PMMA in transportation safety components.</a:t>
                      </a:r>
                      <a:endParaRPr lang="cs-CZ" sz="32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PC demonstrated significantly higher maximum impact force (Fmax up to 15,303 N) and energy absorption (up to 226.17 J for 6 mm) than PMMA.PMMA showed brittle fracture behavior, while PC exhibited ductile deformation, confirming superior mechanical resilience of PC.</a:t>
                      </a:r>
                      <a:endParaRPr lang="cs-CZ" sz="32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PC is highly suitable for safety-critical transportation parts like headlight covers, protective shields, and impact-resistant glazing.</a:t>
                      </a:r>
                      <a:endParaRPr lang="cs-CZ" sz="32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PMMA, while less impact-resistant, remains valuable for applications prioritizing optical clarity and weather resistance (e.g. decorative or low-load components).</a:t>
                      </a:r>
                      <a:endParaRPr lang="cs-CZ" sz="32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  <a:p>
                      <a:pPr marL="45720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200" dirty="0">
                          <a:solidFill>
                            <a:srgbClr val="002060"/>
                          </a:solidFill>
                          <a:latin typeface="Arial"/>
                          <a:cs typeface="Arial"/>
                        </a:rPr>
                        <a:t>Findings are applicable in automotive, aerospace, and civil transport systems, especially where impact performance is critical.</a:t>
                      </a:r>
                      <a:endParaRPr lang="sk-SK" sz="3200" dirty="0">
                        <a:solidFill>
                          <a:srgbClr val="002060"/>
                        </a:solidFill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  <a:tr h="6163411">
                <a:tc>
                  <a:txBody>
                    <a:bodyPr/>
                    <a:lstStyle/>
                    <a:p>
                      <a:endParaRPr lang="sk-SK" sz="3500" dirty="0">
                        <a:latin typeface="Arial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635144"/>
                  </a:ext>
                </a:extLst>
              </a:tr>
            </a:tbl>
          </a:graphicData>
        </a:graphic>
      </p:graphicFrame>
      <p:graphicFrame>
        <p:nvGraphicFramePr>
          <p:cNvPr id="20" name="Tabuľka 19">
            <a:extLst>
              <a:ext uri="{FF2B5EF4-FFF2-40B4-BE49-F238E27FC236}">
                <a16:creationId xmlns:a16="http://schemas.microsoft.com/office/drawing/2014/main" id="{D0F106D9-201F-5D9A-4D9A-2EA92CABBE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7119259"/>
              </p:ext>
            </p:extLst>
          </p:nvPr>
        </p:nvGraphicFramePr>
        <p:xfrm>
          <a:off x="1317621" y="30391095"/>
          <a:ext cx="29764038" cy="93410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1049099">
                <a:tc>
                  <a:txBody>
                    <a:bodyPr/>
                    <a:lstStyle/>
                    <a:p>
                      <a:pPr algn="ctr"/>
                      <a:r>
                        <a:rPr lang="en-GB" sz="4500" cap="small" baseline="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conclusion &amp; implementation path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8291971">
                <a:tc>
                  <a:txBody>
                    <a:bodyPr/>
                    <a:lstStyle/>
                    <a:p>
                      <a:endParaRPr lang="cs-CZ" sz="3500" noProof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graphicFrame>
        <p:nvGraphicFramePr>
          <p:cNvPr id="21" name="Tabuľka 20">
            <a:extLst>
              <a:ext uri="{FF2B5EF4-FFF2-40B4-BE49-F238E27FC236}">
                <a16:creationId xmlns:a16="http://schemas.microsoft.com/office/drawing/2014/main" id="{2236D02C-5E6A-15DC-1B00-CB28F0624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959667"/>
              </p:ext>
            </p:extLst>
          </p:nvPr>
        </p:nvGraphicFramePr>
        <p:xfrm>
          <a:off x="1245087" y="39868552"/>
          <a:ext cx="29764038" cy="26349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64038">
                  <a:extLst>
                    <a:ext uri="{9D8B030D-6E8A-4147-A177-3AD203B41FA5}">
                      <a16:colId xmlns:a16="http://schemas.microsoft.com/office/drawing/2014/main" val="3004831674"/>
                    </a:ext>
                  </a:extLst>
                </a:gridCol>
              </a:tblGrid>
              <a:tr h="643438">
                <a:tc>
                  <a:txBody>
                    <a:bodyPr/>
                    <a:lstStyle/>
                    <a:p>
                      <a:pPr algn="ctr"/>
                      <a:r>
                        <a:rPr lang="sk-SK" sz="4500" cap="small" baseline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acknowledgements</a:t>
                      </a:r>
                      <a:endParaRPr lang="sk-SK" sz="4500" cap="small" baseline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2022218"/>
                  </a:ext>
                </a:extLst>
              </a:tr>
              <a:tr h="1857738">
                <a:tc>
                  <a:txBody>
                    <a:bodyPr/>
                    <a:lstStyle/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This research was funded by the Internal Grant Agency of Tomas Bata University (Project No. IGA/CebiaTech/2024/002).</a:t>
                      </a:r>
                      <a:endParaRPr lang="cs-CZ" sz="3500" kern="1200" noProof="1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  <a:p>
                      <a:pPr marL="457200" lvl="0" indent="-457200">
                        <a:buFont typeface="Arial" panose="020B0604020202020204" pitchFamily="34" charset="0"/>
                        <a:buChar char="•"/>
                      </a:pPr>
                      <a:r>
                        <a:rPr lang="en-US" sz="3500" kern="1200" noProof="1">
                          <a:solidFill>
                            <a:srgbClr val="002060"/>
                          </a:solidFill>
                          <a:latin typeface="Arial"/>
                          <a:ea typeface="+mn-ea"/>
                          <a:cs typeface="Arial"/>
                        </a:rPr>
                        <a:t>Language proofreading partly supported by AI tools.</a:t>
                      </a:r>
                      <a:endParaRPr lang="en-US" sz="3500" kern="1200" dirty="0">
                        <a:solidFill>
                          <a:srgbClr val="002060"/>
                        </a:solidFill>
                        <a:latin typeface="Arial"/>
                        <a:ea typeface="+mn-ea"/>
                        <a:cs typeface="Arial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792212"/>
                  </a:ext>
                </a:extLst>
              </a:tr>
            </a:tbl>
          </a:graphicData>
        </a:graphic>
      </p:graphicFrame>
      <p:pic>
        <p:nvPicPr>
          <p:cNvPr id="3" name="Obrázok 2" descr="Obrázok, na ktorom je čierny, temnota&#10;&#10;Automaticky generovaný popis">
            <a:extLst>
              <a:ext uri="{FF2B5EF4-FFF2-40B4-BE49-F238E27FC236}">
                <a16:creationId xmlns:a16="http://schemas.microsoft.com/office/drawing/2014/main" id="{FCB3BBD2-02D9-47DC-119D-7D97724AA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86871" y="311049"/>
            <a:ext cx="6822254" cy="2870417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932E841B-5868-8DE2-5D19-413D513AE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6358" y="22060407"/>
            <a:ext cx="12374702" cy="7763958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E7FAE7EB-0801-1CA6-C1CF-45FF556513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42321" y="22041354"/>
            <a:ext cx="12536650" cy="7783011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4929E727-FEC8-FDDA-9E88-AC04ADD3DA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49359" y="31725391"/>
            <a:ext cx="11126753" cy="7792537"/>
          </a:xfrm>
          <a:prstGeom prst="rect">
            <a:avLst/>
          </a:prstGeom>
        </p:spPr>
      </p:pic>
      <p:sp>
        <p:nvSpPr>
          <p:cNvPr id="22" name="TextovéPole 21">
            <a:extLst>
              <a:ext uri="{FF2B5EF4-FFF2-40B4-BE49-F238E27FC236}">
                <a16:creationId xmlns:a16="http://schemas.microsoft.com/office/drawing/2014/main" id="{CE1E5D4C-9FC9-01CB-7321-C03DABC49684}"/>
              </a:ext>
            </a:extLst>
          </p:cNvPr>
          <p:cNvSpPr txBox="1"/>
          <p:nvPr/>
        </p:nvSpPr>
        <p:spPr>
          <a:xfrm>
            <a:off x="1823176" y="32030191"/>
            <a:ext cx="17196344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Polycarbonate (PC) significantly outperforms PMMA in terms of impact resistance, energy absorption, and mechanical reliability under dynamic loading.</a:t>
            </a:r>
          </a:p>
          <a:p>
            <a:r>
              <a:rPr lang="en-GB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PC demonstrates ductile deformation, maintaining structural integrity even at high impact energy (230 J).PMMA, although exhibiting brittle failure, offers advantages in optical clarity and weather resistance for less impact-demanding applications.</a:t>
            </a:r>
            <a:endParaRPr lang="cs-CZ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The study confirmed a strong correlation between material thickness and mechanical resistance in both polymers.</a:t>
            </a:r>
            <a:endParaRPr lang="cs-CZ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Impact and Practical Relevance</a:t>
            </a:r>
            <a:endParaRPr lang="cs-CZ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PC is a preferred material for safety-critical transport applications (e.g. headlamp covers, shields, transparent barriers) where high mechanical resilience is essential.</a:t>
            </a:r>
            <a:endParaRPr lang="cs-CZ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PMMA remains relevant in aesthetic or lightweight components where visual properties and UV resistance are prioritized.</a:t>
            </a:r>
            <a:endParaRPr lang="cs-CZ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The results support efficient material selection strategies balancing durability, weight, and cost—key in automotive, aerospace, and public transport design.</a:t>
            </a:r>
            <a:endParaRPr lang="cs-CZ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650382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Office">
  <a:themeElements>
    <a:clrScheme name="Motív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ív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í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111</TotalTime>
  <Words>630</Words>
  <Application>Microsoft Office PowerPoint</Application>
  <PresentationFormat>Vlastní</PresentationFormat>
  <Paragraphs>33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Motív Office</vt:lpstr>
      <vt:lpstr>Mechanical Resistance of PC and PMMA Safety Components  in Transportation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Katarína Poláčková</dc:creator>
  <cp:lastModifiedBy>Aleš Mizera</cp:lastModifiedBy>
  <cp:revision>4</cp:revision>
  <dcterms:created xsi:type="dcterms:W3CDTF">2024-08-16T05:44:32Z</dcterms:created>
  <dcterms:modified xsi:type="dcterms:W3CDTF">2025-04-14T18:30:28Z</dcterms:modified>
</cp:coreProperties>
</file>