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3042" y="-219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mačka, Dávid" userId="3056d2b0-9b4d-498d-8ab1-431393a888a6" providerId="ADAL" clId="{E9D7F9A2-5CEC-4F7D-A284-84CE3B270FF0}"/>
    <pc:docChg chg="modSld">
      <pc:chgData name="Komačka, Dávid" userId="3056d2b0-9b4d-498d-8ab1-431393a888a6" providerId="ADAL" clId="{E9D7F9A2-5CEC-4F7D-A284-84CE3B270FF0}" dt="2025-04-03T09:34:27.183" v="0" actId="20577"/>
      <pc:docMkLst>
        <pc:docMk/>
      </pc:docMkLst>
      <pc:sldChg chg="modSp mod">
        <pc:chgData name="Komačka, Dávid" userId="3056d2b0-9b4d-498d-8ab1-431393a888a6" providerId="ADAL" clId="{E9D7F9A2-5CEC-4F7D-A284-84CE3B270FF0}" dt="2025-04-03T09:34:27.183" v="0" actId="20577"/>
        <pc:sldMkLst>
          <pc:docMk/>
          <pc:sldMk cId="4012650382" sldId="256"/>
        </pc:sldMkLst>
        <pc:graphicFrameChg chg="modGraphic">
          <ac:chgData name="Komačka, Dávid" userId="3056d2b0-9b4d-498d-8ab1-431393a888a6" providerId="ADAL" clId="{E9D7F9A2-5CEC-4F7D-A284-84CE3B270FF0}" dt="2025-04-03T09:34:27.183" v="0" actId="20577"/>
          <ac:graphicFrameMkLst>
            <pc:docMk/>
            <pc:sldMk cId="4012650382" sldId="256"/>
            <ac:graphicFrameMk id="19" creationId="{07FF1C1F-8FAD-4F1C-164D-C2C476E30DE7}"/>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6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Optimization of in-plant logistics processes in assembly systems using digital simulation tools: A case study using AGV and </a:t>
            </a:r>
            <a:r>
              <a:rPr lang="en-US" sz="6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Twiserion</a:t>
            </a:r>
            <a:r>
              <a:rPr lang="en-US" sz="6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Design Manager</a:t>
            </a:r>
            <a:endParaRPr lang="sk-SK" sz="6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Dávid Komačka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Martin Krajčovič</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Marián Matys</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Milan Marčan</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936365128"/>
              </p:ext>
            </p:extLst>
          </p:nvPr>
        </p:nvGraphicFramePr>
        <p:xfrm>
          <a:off x="1317618" y="7578978"/>
          <a:ext cx="29764040" cy="6648530"/>
        </p:xfrm>
        <a:graphic>
          <a:graphicData uri="http://schemas.openxmlformats.org/drawingml/2006/table">
            <a:tbl>
              <a:tblPr firstRow="1" bandRow="1">
                <a:tableStyleId>{5C22544A-7EE6-4342-B048-85BDC9FD1C3A}</a:tableStyleId>
              </a:tblPr>
              <a:tblGrid>
                <a:gridCol w="11100524">
                  <a:extLst>
                    <a:ext uri="{9D8B030D-6E8A-4147-A177-3AD203B41FA5}">
                      <a16:colId xmlns:a16="http://schemas.microsoft.com/office/drawing/2014/main" val="3004831674"/>
                    </a:ext>
                  </a:extLst>
                </a:gridCol>
                <a:gridCol w="10294374">
                  <a:extLst>
                    <a:ext uri="{9D8B030D-6E8A-4147-A177-3AD203B41FA5}">
                      <a16:colId xmlns:a16="http://schemas.microsoft.com/office/drawing/2014/main" val="1252346389"/>
                    </a:ext>
                  </a:extLst>
                </a:gridCol>
                <a:gridCol w="8369142">
                  <a:extLst>
                    <a:ext uri="{9D8B030D-6E8A-4147-A177-3AD203B41FA5}">
                      <a16:colId xmlns:a16="http://schemas.microsoft.com/office/drawing/2014/main" val="4221354044"/>
                    </a:ext>
                  </a:extLst>
                </a:gridCol>
              </a:tblGrid>
              <a:tr h="1063331">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5585199">
                <a:tc>
                  <a:txBody>
                    <a:bodyPr/>
                    <a:lstStyle/>
                    <a:p>
                      <a:pPr marL="0" indent="0">
                        <a:buFont typeface="Arial" panose="020B0604020202020204" pitchFamily="34" charset="0"/>
                        <a:buNone/>
                      </a:pPr>
                      <a:r>
                        <a:rPr lang="en-US" sz="3500" kern="1200" dirty="0">
                          <a:solidFill>
                            <a:srgbClr val="002060"/>
                          </a:solidFill>
                          <a:latin typeface="Arial" panose="020B0604020202020204" pitchFamily="34" charset="0"/>
                          <a:ea typeface="+mn-ea"/>
                          <a:cs typeface="Arial" panose="020B0604020202020204" pitchFamily="34" charset="0"/>
                        </a:rPr>
                        <a:t>The study focuses on optimizing internal logistics processes in assembly systems. It highlights the growing complexity of production planning and the need for digital simulation tools. The research utilizes </a:t>
                      </a:r>
                      <a:r>
                        <a:rPr lang="en-US" sz="3500" kern="1200" dirty="0" err="1">
                          <a:solidFill>
                            <a:srgbClr val="002060"/>
                          </a:solidFill>
                          <a:latin typeface="Arial" panose="020B0604020202020204" pitchFamily="34" charset="0"/>
                          <a:ea typeface="+mn-ea"/>
                          <a:cs typeface="Arial" panose="020B0604020202020204" pitchFamily="34" charset="0"/>
                        </a:rPr>
                        <a:t>Twiserion</a:t>
                      </a:r>
                      <a:r>
                        <a:rPr lang="en-US" sz="3500" kern="1200" dirty="0">
                          <a:solidFill>
                            <a:srgbClr val="002060"/>
                          </a:solidFill>
                          <a:latin typeface="Arial" panose="020B0604020202020204" pitchFamily="34" charset="0"/>
                          <a:ea typeface="+mn-ea"/>
                          <a:cs typeface="Arial" panose="020B0604020202020204" pitchFamily="34" charset="0"/>
                        </a:rPr>
                        <a:t> Design Manager, a software tool designed for logistics process optimization. Digital twin and simulation technologies play a crucial role in improving material flow efficiency in intelligent manufacturing systems</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3239902" rtl="0" eaLnBrk="1" latinLnBrk="0" hangingPunct="1"/>
                      <a:r>
                        <a:rPr lang="en-US" sz="3500" kern="1200" dirty="0">
                          <a:solidFill>
                            <a:srgbClr val="002060"/>
                          </a:solidFill>
                          <a:latin typeface="Arial" panose="020B0604020202020204" pitchFamily="34" charset="0"/>
                          <a:ea typeface="+mn-ea"/>
                          <a:cs typeface="Arial" panose="020B0604020202020204" pitchFamily="34" charset="0"/>
                        </a:rPr>
                        <a:t>Traditional logistics planning is imprecise and inflexible, leading to inefficient AGV use and excess resource consumption. There is a need for data-driven decision-making to enhance logistics efficiency in manufacturing environments.</a:t>
                      </a:r>
                    </a:p>
                    <a:p>
                      <a:pPr marL="0" algn="l" defTabSz="3239902" rtl="0" eaLnBrk="1" latinLnBrk="0" hangingPunct="1"/>
                      <a:r>
                        <a:rPr lang="en-US" sz="3500" kern="1200" dirty="0">
                          <a:solidFill>
                            <a:srgbClr val="002060"/>
                          </a:solidFill>
                          <a:latin typeface="Arial" panose="020B0604020202020204" pitchFamily="34" charset="0"/>
                          <a:ea typeface="+mn-ea"/>
                          <a:cs typeface="Arial" panose="020B0604020202020204" pitchFamily="34" charset="0"/>
                        </a:rPr>
                        <a:t>Existing approaches struggle to minimize transport distances and maximize AGV utilization. </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l" defTabSz="3239902" rtl="0" eaLnBrk="1" latinLnBrk="0" hangingPunct="1">
                        <a:buFont typeface="Arial" panose="020B0604020202020204" pitchFamily="34" charset="0"/>
                        <a:buNone/>
                      </a:pPr>
                      <a:r>
                        <a:rPr lang="en-US" sz="3500" kern="1200" dirty="0">
                          <a:solidFill>
                            <a:srgbClr val="002060"/>
                          </a:solidFill>
                          <a:latin typeface="Arial" panose="020B0604020202020204" pitchFamily="34" charset="0"/>
                          <a:ea typeface="+mn-ea"/>
                          <a:cs typeface="Arial" panose="020B0604020202020204" pitchFamily="34" charset="0"/>
                        </a:rPr>
                        <a:t>This research aims to develop and validate an optimized milk-run logistics model using digital simulation, compare logistics scenarios to identify the most efficient material flow strategy, assess the impact of AGV routing on transport performance and resource utilization, and provide recommendations for implementing digital logistics planning tools in manufacturing.</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840757693"/>
              </p:ext>
            </p:extLst>
          </p:nvPr>
        </p:nvGraphicFramePr>
        <p:xfrm>
          <a:off x="1317619" y="14227508"/>
          <a:ext cx="29764038" cy="1049310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52768">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23273">
                <a:tc>
                  <a:txBody>
                    <a:bodyPr/>
                    <a:lstStyle/>
                    <a:p>
                      <a:pPr marL="457200" indent="-457200">
                        <a:buFont typeface="Arial" panose="020B0604020202020204" pitchFamily="34" charset="0"/>
                        <a:buChar char="•"/>
                      </a:pPr>
                      <a:r>
                        <a:rPr lang="en-US" sz="3500" dirty="0">
                          <a:solidFill>
                            <a:srgbClr val="002060"/>
                          </a:solidFill>
                          <a:latin typeface="Arial"/>
                          <a:cs typeface="Arial"/>
                        </a:rPr>
                        <a:t>Data Collection: Input data was gathered from the company's ERP and MRP systems, containing information about material flow directions</a:t>
                      </a:r>
                      <a:r>
                        <a:rPr lang="sk-SK" sz="3500" dirty="0">
                          <a:solidFill>
                            <a:srgbClr val="002060"/>
                          </a:solidFill>
                          <a:latin typeface="Arial"/>
                          <a:cs typeface="Arial"/>
                        </a:rPr>
                        <a:t>, </a:t>
                      </a:r>
                      <a:r>
                        <a:rPr lang="sk-SK" sz="3500" dirty="0" err="1">
                          <a:solidFill>
                            <a:srgbClr val="002060"/>
                          </a:solidFill>
                          <a:latin typeface="Arial"/>
                          <a:cs typeface="Arial"/>
                        </a:rPr>
                        <a:t>pick</a:t>
                      </a:r>
                      <a:r>
                        <a:rPr lang="sk-SK" sz="3500" dirty="0">
                          <a:solidFill>
                            <a:srgbClr val="002060"/>
                          </a:solidFill>
                          <a:latin typeface="Arial"/>
                          <a:cs typeface="Arial"/>
                        </a:rPr>
                        <a:t> </a:t>
                      </a:r>
                      <a:r>
                        <a:rPr lang="sk-SK" sz="3500" dirty="0" err="1">
                          <a:solidFill>
                            <a:srgbClr val="002060"/>
                          </a:solidFill>
                          <a:latin typeface="Arial"/>
                          <a:cs typeface="Arial"/>
                        </a:rPr>
                        <a:t>up</a:t>
                      </a:r>
                      <a:r>
                        <a:rPr lang="sk-SK" sz="3500" dirty="0">
                          <a:solidFill>
                            <a:srgbClr val="002060"/>
                          </a:solidFill>
                          <a:latin typeface="Arial"/>
                          <a:cs typeface="Arial"/>
                        </a:rPr>
                        <a:t> and </a:t>
                      </a:r>
                      <a:r>
                        <a:rPr lang="en-US" sz="3500" dirty="0">
                          <a:solidFill>
                            <a:srgbClr val="002060"/>
                          </a:solidFill>
                          <a:latin typeface="Arial"/>
                          <a:cs typeface="Arial"/>
                        </a:rPr>
                        <a:t>consumption points</a:t>
                      </a:r>
                      <a:r>
                        <a:rPr lang="sk-SK" sz="3500" dirty="0">
                          <a:solidFill>
                            <a:srgbClr val="002060"/>
                          </a:solidFill>
                          <a:latin typeface="Arial"/>
                          <a:cs typeface="Arial"/>
                        </a:rPr>
                        <a:t>, </a:t>
                      </a:r>
                      <a:r>
                        <a:rPr lang="sk-SK" sz="3500" dirty="0" err="1">
                          <a:solidFill>
                            <a:srgbClr val="002060"/>
                          </a:solidFill>
                          <a:latin typeface="Arial"/>
                          <a:cs typeface="Arial"/>
                        </a:rPr>
                        <a:t>parts</a:t>
                      </a:r>
                      <a:r>
                        <a:rPr lang="sk-SK" sz="3500" dirty="0">
                          <a:solidFill>
                            <a:srgbClr val="002060"/>
                          </a:solidFill>
                          <a:latin typeface="Arial"/>
                          <a:cs typeface="Arial"/>
                        </a:rPr>
                        <a:t> </a:t>
                      </a:r>
                      <a:r>
                        <a:rPr lang="sk-SK" sz="3500" dirty="0" err="1">
                          <a:solidFill>
                            <a:srgbClr val="002060"/>
                          </a:solidFill>
                          <a:latin typeface="Arial"/>
                          <a:cs typeface="Arial"/>
                        </a:rPr>
                        <a:t>delivered</a:t>
                      </a:r>
                      <a:r>
                        <a:rPr lang="en-US" sz="3500" dirty="0">
                          <a:solidFill>
                            <a:srgbClr val="002060"/>
                          </a:solidFill>
                          <a:latin typeface="Arial"/>
                          <a:cs typeface="Arial"/>
                        </a:rPr>
                        <a:t>.</a:t>
                      </a:r>
                      <a:r>
                        <a:rPr lang="sk-SK" sz="3500" dirty="0">
                          <a:solidFill>
                            <a:srgbClr val="002060"/>
                          </a:solidFill>
                          <a:latin typeface="Arial"/>
                          <a:cs typeface="Arial"/>
                        </a:rPr>
                        <a:t> </a:t>
                      </a:r>
                    </a:p>
                    <a:p>
                      <a:pPr marL="457200" indent="-457200">
                        <a:buFont typeface="Arial" panose="020B0604020202020204" pitchFamily="34" charset="0"/>
                        <a:buChar char="•"/>
                      </a:pPr>
                      <a:r>
                        <a:rPr lang="en-US" sz="3500" dirty="0">
                          <a:solidFill>
                            <a:srgbClr val="002060"/>
                          </a:solidFill>
                          <a:latin typeface="Arial"/>
                          <a:cs typeface="Arial"/>
                        </a:rPr>
                        <a:t>Creation of a </a:t>
                      </a:r>
                      <a:r>
                        <a:rPr lang="sk-SK" sz="3500" dirty="0">
                          <a:solidFill>
                            <a:srgbClr val="002060"/>
                          </a:solidFill>
                          <a:latin typeface="Arial"/>
                          <a:cs typeface="Arial"/>
                        </a:rPr>
                        <a:t>p</a:t>
                      </a:r>
                      <a:r>
                        <a:rPr lang="en-US" sz="3500" dirty="0" err="1">
                          <a:solidFill>
                            <a:srgbClr val="002060"/>
                          </a:solidFill>
                          <a:latin typeface="Arial"/>
                          <a:cs typeface="Arial"/>
                        </a:rPr>
                        <a:t>arametric</a:t>
                      </a:r>
                      <a:r>
                        <a:rPr lang="en-US" sz="3500" dirty="0">
                          <a:solidFill>
                            <a:srgbClr val="002060"/>
                          </a:solidFill>
                          <a:latin typeface="Arial"/>
                          <a:cs typeface="Arial"/>
                        </a:rPr>
                        <a:t> </a:t>
                      </a:r>
                      <a:r>
                        <a:rPr lang="sk-SK" sz="3500" dirty="0">
                          <a:solidFill>
                            <a:srgbClr val="002060"/>
                          </a:solidFill>
                          <a:latin typeface="Arial"/>
                          <a:cs typeface="Arial"/>
                        </a:rPr>
                        <a:t>m</a:t>
                      </a:r>
                      <a:r>
                        <a:rPr lang="en-US" sz="3500" dirty="0" err="1">
                          <a:solidFill>
                            <a:srgbClr val="002060"/>
                          </a:solidFill>
                          <a:latin typeface="Arial"/>
                          <a:cs typeface="Arial"/>
                        </a:rPr>
                        <a:t>odel</a:t>
                      </a:r>
                      <a:r>
                        <a:rPr lang="en-US" sz="3500" dirty="0">
                          <a:solidFill>
                            <a:srgbClr val="002060"/>
                          </a:solidFill>
                          <a:latin typeface="Arial"/>
                          <a:cs typeface="Arial"/>
                        </a:rPr>
                        <a:t>: A model was created in the </a:t>
                      </a:r>
                      <a:r>
                        <a:rPr lang="en-US" sz="3500" dirty="0" err="1">
                          <a:solidFill>
                            <a:srgbClr val="002060"/>
                          </a:solidFill>
                          <a:latin typeface="Arial"/>
                          <a:cs typeface="Arial"/>
                        </a:rPr>
                        <a:t>Twiserion</a:t>
                      </a:r>
                      <a:r>
                        <a:rPr lang="en-US" sz="3500" dirty="0">
                          <a:solidFill>
                            <a:srgbClr val="002060"/>
                          </a:solidFill>
                          <a:latin typeface="Arial"/>
                          <a:cs typeface="Arial"/>
                        </a:rPr>
                        <a:t> Design Manager software, incorporating four logistics routes for AGVs and importing components via PFEP.</a:t>
                      </a:r>
                      <a:r>
                        <a:rPr lang="sk-SK" sz="3500" dirty="0">
                          <a:solidFill>
                            <a:srgbClr val="002060"/>
                          </a:solidFill>
                          <a:latin typeface="Arial"/>
                          <a:cs typeface="Arial"/>
                        </a:rPr>
                        <a:t> </a:t>
                      </a:r>
                    </a:p>
                    <a:p>
                      <a:pPr marL="457200" indent="-457200">
                        <a:buFont typeface="Arial" panose="020B0604020202020204" pitchFamily="34" charset="0"/>
                        <a:buChar char="•"/>
                      </a:pPr>
                      <a:r>
                        <a:rPr lang="en-US" sz="3500" dirty="0">
                          <a:solidFill>
                            <a:srgbClr val="002060"/>
                          </a:solidFill>
                          <a:latin typeface="Arial"/>
                          <a:cs typeface="Arial"/>
                        </a:rPr>
                        <a:t>Simulation Solutions:</a:t>
                      </a:r>
                      <a:endParaRPr lang="sk-SK" sz="3500" dirty="0">
                        <a:solidFill>
                          <a:srgbClr val="002060"/>
                        </a:solidFill>
                        <a:latin typeface="Arial"/>
                        <a:cs typeface="Arial"/>
                      </a:endParaRPr>
                    </a:p>
                    <a:p>
                      <a:pPr marL="2077151" lvl="1" indent="-457200">
                        <a:buFont typeface="Arial" panose="020B0604020202020204" pitchFamily="34" charset="0"/>
                        <a:buChar char="•"/>
                      </a:pPr>
                      <a:r>
                        <a:rPr lang="en-US" sz="3500" dirty="0">
                          <a:solidFill>
                            <a:srgbClr val="002060"/>
                          </a:solidFill>
                          <a:latin typeface="Arial"/>
                          <a:cs typeface="Arial"/>
                        </a:rPr>
                        <a:t>Variant 1: Each AGV supplied two workstations while maintaining the need to return to the loading station.</a:t>
                      </a:r>
                      <a:endParaRPr lang="sk-SK" sz="3500" dirty="0">
                        <a:solidFill>
                          <a:srgbClr val="002060"/>
                        </a:solidFill>
                        <a:latin typeface="Arial"/>
                        <a:cs typeface="Arial"/>
                      </a:endParaRPr>
                    </a:p>
                    <a:p>
                      <a:pPr marL="2077151" lvl="1" indent="-457200">
                        <a:buFont typeface="Arial" panose="020B0604020202020204" pitchFamily="34" charset="0"/>
                        <a:buChar char="•"/>
                      </a:pPr>
                      <a:r>
                        <a:rPr lang="en-US" sz="3500" dirty="0">
                          <a:solidFill>
                            <a:srgbClr val="002060"/>
                          </a:solidFill>
                          <a:latin typeface="Arial"/>
                          <a:cs typeface="Arial"/>
                        </a:rPr>
                        <a:t>Variant 2: Two workstations were supplied directly via a single route without returning to the loading station.</a:t>
                      </a:r>
                      <a:endParaRPr lang="sk-SK" sz="3500" dirty="0">
                        <a:solidFill>
                          <a:srgbClr val="002060"/>
                        </a:solidFill>
                        <a:latin typeface="Arial"/>
                        <a:cs typeface="Arial"/>
                      </a:endParaRPr>
                    </a:p>
                    <a:p>
                      <a:pPr marL="457200" indent="-457200">
                        <a:buFont typeface="Arial" panose="020B0604020202020204" pitchFamily="34" charset="0"/>
                        <a:buChar char="•"/>
                      </a:pP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r h="4017066">
                <a:tc>
                  <a:txBody>
                    <a:bodyPr/>
                    <a:lstStyle/>
                    <a:p>
                      <a:pPr marL="457200" indent="-457200">
                        <a:buFont typeface="Arial" panose="020B0604020202020204" pitchFamily="34" charset="0"/>
                        <a:buChar char="•"/>
                      </a:pP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72962907"/>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449615201"/>
              </p:ext>
            </p:extLst>
          </p:nvPr>
        </p:nvGraphicFramePr>
        <p:xfrm>
          <a:off x="1317620" y="20307981"/>
          <a:ext cx="29764038" cy="1314856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61960">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143303">
                <a:tc>
                  <a:txBody>
                    <a:bodyPr/>
                    <a:lstStyle/>
                    <a:p>
                      <a:r>
                        <a:rPr lang="en-US" sz="3500" kern="1200" dirty="0">
                          <a:solidFill>
                            <a:srgbClr val="002060"/>
                          </a:solidFill>
                          <a:latin typeface="Arial" panose="020B0604020202020204" pitchFamily="34" charset="0"/>
                          <a:ea typeface="+mn-ea"/>
                          <a:cs typeface="Arial" panose="020B0604020202020204" pitchFamily="34" charset="0"/>
                        </a:rPr>
                        <a:t>Variant 2 proved to be the most efficient, reducing the number of required AGVs from four to two and decreasing total transport performance by 873.59 meters.</a:t>
                      </a:r>
                      <a:endParaRPr lang="sk-SK" sz="3500" kern="1200">
                        <a:solidFill>
                          <a:srgbClr val="002060"/>
                        </a:solidFill>
                        <a:latin typeface="Arial" panose="020B0604020202020204" pitchFamily="34" charset="0"/>
                        <a:ea typeface="+mn-ea"/>
                        <a:cs typeface="Arial" panose="020B0604020202020204" pitchFamily="34" charset="0"/>
                      </a:endParaRPr>
                    </a:p>
                    <a:p>
                      <a:r>
                        <a:rPr lang="en-US" sz="3500" kern="1200">
                          <a:solidFill>
                            <a:srgbClr val="002060"/>
                          </a:solidFill>
                          <a:latin typeface="Arial" panose="020B0604020202020204" pitchFamily="34" charset="0"/>
                          <a:ea typeface="+mn-ea"/>
                          <a:cs typeface="Arial" panose="020B0604020202020204" pitchFamily="34" charset="0"/>
                        </a:rPr>
                        <a:t>The </a:t>
                      </a:r>
                      <a:r>
                        <a:rPr lang="en-US" sz="3500" kern="1200" dirty="0">
                          <a:solidFill>
                            <a:srgbClr val="002060"/>
                          </a:solidFill>
                          <a:latin typeface="Arial" panose="020B0604020202020204" pitchFamily="34" charset="0"/>
                          <a:ea typeface="+mn-ea"/>
                          <a:cs typeface="Arial" panose="020B0604020202020204" pitchFamily="34" charset="0"/>
                        </a:rPr>
                        <a:t>average AGV capacity utilization increased to 93%.</a:t>
                      </a:r>
                      <a:endParaRPr lang="sk-SK" sz="3500" kern="1200" dirty="0">
                        <a:solidFill>
                          <a:srgbClr val="002060"/>
                        </a:solidFill>
                        <a:latin typeface="Arial" panose="020B0604020202020204" pitchFamily="34" charset="0"/>
                        <a:ea typeface="+mn-ea"/>
                        <a:cs typeface="Arial" panose="020B0604020202020204" pitchFamily="34" charset="0"/>
                      </a:endParaRPr>
                    </a:p>
                    <a:p>
                      <a:r>
                        <a:rPr lang="en-US" sz="3500" kern="1200" dirty="0">
                          <a:solidFill>
                            <a:srgbClr val="002060"/>
                          </a:solidFill>
                          <a:latin typeface="Arial" panose="020B0604020202020204" pitchFamily="34" charset="0"/>
                          <a:ea typeface="+mn-ea"/>
                          <a:cs typeface="Arial" panose="020B0604020202020204" pitchFamily="34" charset="0"/>
                        </a:rPr>
                        <a:t>This approach demonstrated the potential for optimizing internal logistics using digital tools.</a:t>
                      </a:r>
                      <a:endParaRPr lang="sk-SK" sz="3500" kern="1200" dirty="0">
                        <a:solidFill>
                          <a:srgbClr val="002060"/>
                        </a:solidFill>
                        <a:latin typeface="Arial" panose="020B0604020202020204" pitchFamily="34" charset="0"/>
                        <a:ea typeface="+mn-ea"/>
                        <a:cs typeface="Arial" panose="020B0604020202020204" pitchFamily="34" charset="0"/>
                      </a:endParaRPr>
                    </a:p>
                    <a:p>
                      <a:endParaRPr lang="sk-SK"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143303">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4280557894"/>
              </p:ext>
            </p:extLst>
          </p:nvPr>
        </p:nvGraphicFramePr>
        <p:xfrm>
          <a:off x="1317621" y="33426500"/>
          <a:ext cx="29764038" cy="528382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54750">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506589">
                <a:tc>
                  <a:txBody>
                    <a:bodyPr/>
                    <a:lstStyle/>
                    <a:p>
                      <a:r>
                        <a:rPr lang="en-US" sz="3500" dirty="0">
                          <a:solidFill>
                            <a:srgbClr val="002060"/>
                          </a:solidFill>
                          <a:latin typeface="Arial" panose="020B0604020202020204" pitchFamily="34" charset="0"/>
                          <a:cs typeface="Arial" panose="020B0604020202020204" pitchFamily="34" charset="0"/>
                        </a:rPr>
                        <a:t>The results of this study underscore the transformative potential of digital simulation tools in optimizing in-plant milk-run logistics systems. By employing tools such as </a:t>
                      </a:r>
                      <a:r>
                        <a:rPr lang="en-US" sz="3500" dirty="0" err="1">
                          <a:solidFill>
                            <a:srgbClr val="002060"/>
                          </a:solidFill>
                          <a:latin typeface="Arial" panose="020B0604020202020204" pitchFamily="34" charset="0"/>
                          <a:cs typeface="Arial" panose="020B0604020202020204" pitchFamily="34" charset="0"/>
                        </a:rPr>
                        <a:t>Twiserion</a:t>
                      </a:r>
                      <a:r>
                        <a:rPr lang="en-US" sz="3500" dirty="0">
                          <a:solidFill>
                            <a:srgbClr val="002060"/>
                          </a:solidFill>
                          <a:latin typeface="Arial" panose="020B0604020202020204" pitchFamily="34" charset="0"/>
                          <a:cs typeface="Arial" panose="020B0604020202020204" pitchFamily="34" charset="0"/>
                        </a:rPr>
                        <a:t> Design Manager, it was possible to identify inefficiencies, simulate alternative strategies, and validate improvements in system performance. The study demonstrated that adopting optimized AGV assignment strategies, particularly through Variant 2, led to significant reductions in resource utilization and operational inefficiencies. Specifically, the number of required AGVs decreased by 50%, while average transport performance improved markedly, demonstrating a practical application of lean logistics principles</a:t>
                      </a:r>
                      <a:r>
                        <a:rPr lang="sk-SK" sz="3500" dirty="0">
                          <a:solidFill>
                            <a:srgbClr val="002060"/>
                          </a:solidFill>
                          <a:latin typeface="Arial" panose="020B0604020202020204" pitchFamily="34" charset="0"/>
                          <a:cs typeface="Arial" panose="020B0604020202020204" pitchFamily="34" charset="0"/>
                        </a:rPr>
                        <a:t>.</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26037917"/>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research was funded by grant number VEGA 1/0633/24: Research and support of the synergistic effect for optimization of assembly processes.</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a:extLst>
              <a:ext uri="{FF2B5EF4-FFF2-40B4-BE49-F238E27FC236}">
                <a16:creationId xmlns:a16="http://schemas.microsoft.com/office/drawing/2014/main" id="{9DE129DF-1CB4-19C3-8001-DB01AD11953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720381" y="23762409"/>
            <a:ext cx="10288744" cy="9616517"/>
          </a:xfrm>
          <a:prstGeom prst="rect">
            <a:avLst/>
          </a:prstGeom>
          <a:noFill/>
          <a:ln>
            <a:noFill/>
          </a:ln>
        </p:spPr>
      </p:pic>
      <p:pic>
        <p:nvPicPr>
          <p:cNvPr id="9" name="Obrázok 8">
            <a:extLst>
              <a:ext uri="{FF2B5EF4-FFF2-40B4-BE49-F238E27FC236}">
                <a16:creationId xmlns:a16="http://schemas.microsoft.com/office/drawing/2014/main" id="{9CA2CB08-9B3B-6090-F4CE-56DD32275D5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72712" y="27221495"/>
            <a:ext cx="8157712" cy="6133040"/>
          </a:xfrm>
          <a:prstGeom prst="rect">
            <a:avLst/>
          </a:prstGeom>
          <a:noFill/>
        </p:spPr>
      </p:pic>
      <p:pic>
        <p:nvPicPr>
          <p:cNvPr id="10" name="Obrázok 9">
            <a:extLst>
              <a:ext uri="{FF2B5EF4-FFF2-40B4-BE49-F238E27FC236}">
                <a16:creationId xmlns:a16="http://schemas.microsoft.com/office/drawing/2014/main" id="{99B9B8D9-23C5-BB1F-B514-AB02F5F83D6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915298" y="27245886"/>
            <a:ext cx="8363723" cy="6133040"/>
          </a:xfrm>
          <a:prstGeom prst="rect">
            <a:avLst/>
          </a:prstGeom>
          <a:noFill/>
        </p:spPr>
      </p:pic>
      <p:sp>
        <p:nvSpPr>
          <p:cNvPr id="11" name="Šípka: doprava 10">
            <a:extLst>
              <a:ext uri="{FF2B5EF4-FFF2-40B4-BE49-F238E27FC236}">
                <a16:creationId xmlns:a16="http://schemas.microsoft.com/office/drawing/2014/main" id="{B4351942-F7AD-02DE-8E3C-8AB802D50142}"/>
              </a:ext>
            </a:extLst>
          </p:cNvPr>
          <p:cNvSpPr/>
          <p:nvPr/>
        </p:nvSpPr>
        <p:spPr>
          <a:xfrm>
            <a:off x="9932451" y="30187513"/>
            <a:ext cx="1659203" cy="613444"/>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sk-SK" dirty="0"/>
          </a:p>
        </p:txBody>
      </p:sp>
      <p:pic>
        <p:nvPicPr>
          <p:cNvPr id="13" name="Obrázok 12">
            <a:extLst>
              <a:ext uri="{FF2B5EF4-FFF2-40B4-BE49-F238E27FC236}">
                <a16:creationId xmlns:a16="http://schemas.microsoft.com/office/drawing/2014/main" id="{4D14C183-5CFC-2CF7-7B14-B3471B8B6797}"/>
              </a:ext>
            </a:extLst>
          </p:cNvPr>
          <p:cNvPicPr>
            <a:picLocks noChangeAspect="1"/>
          </p:cNvPicPr>
          <p:nvPr/>
        </p:nvPicPr>
        <p:blipFill>
          <a:blip r:embed="rId7"/>
          <a:stretch>
            <a:fillRect/>
          </a:stretch>
        </p:blipFill>
        <p:spPr>
          <a:xfrm>
            <a:off x="1245086" y="23762409"/>
            <a:ext cx="19033935" cy="3357075"/>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1495</TotalTime>
  <Words>527</Words>
  <Application>Microsoft Office PowerPoint</Application>
  <PresentationFormat>Vlastná</PresentationFormat>
  <Paragraphs>26</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Optimization of in-plant logistics processes in assembly systems using digital simulation tools: A case study using AGV and Twiserion Design Manager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Komačka, Dávid</cp:lastModifiedBy>
  <cp:revision>6</cp:revision>
  <dcterms:created xsi:type="dcterms:W3CDTF">2024-08-16T05:44:32Z</dcterms:created>
  <dcterms:modified xsi:type="dcterms:W3CDTF">2025-04-03T09:34:33Z</dcterms:modified>
</cp:coreProperties>
</file>