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 d="100"/>
          <a:sy n="20" d="100"/>
        </p:scale>
        <p:origin x="342" y="-67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26. 3. 2025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26. 3. 2025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26. 3. 2025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26. 3. 2025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26. 3. 2025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26. 3. 2025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26. 3. 2025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r>
              <a:rPr lang="en-GB" sz="9000" b="1" dirty="0">
                <a:solidFill>
                  <a:srgbClr val="002060"/>
                </a:solidFill>
                <a:effectLst/>
                <a:latin typeface="Arial" panose="020B0604020202020204" pitchFamily="34" charset="0"/>
                <a:ea typeface="SimSun" panose="02010600030101010101" pitchFamily="2" charset="-122"/>
                <a:cs typeface="Arial" panose="020B0604020202020204" pitchFamily="34" charset="0"/>
              </a:rPr>
              <a:t>Military Mobility as a Challenge for Europe</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marR="1270">
              <a:lnSpc>
                <a:spcPts val="1500"/>
              </a:lnSpc>
              <a:spcAft>
                <a:spcPts val="800"/>
              </a:spcAft>
            </a:pPr>
            <a:r>
              <a:rPr lang="en-GB" sz="4500" dirty="0">
                <a:solidFill>
                  <a:srgbClr val="002060"/>
                </a:solidFill>
                <a:effectLst/>
                <a:latin typeface="Arial" panose="020B0604020202020204" pitchFamily="34" charset="0"/>
                <a:ea typeface="SimSun" panose="02010600030101010101" pitchFamily="2" charset="-122"/>
                <a:cs typeface="Arial" panose="020B0604020202020204" pitchFamily="34" charset="0"/>
              </a:rPr>
              <a:t>Ivan Majchút, Lubomír Belan, Jaroslav Varecha</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noProof="0" dirty="0">
                <a:solidFill>
                  <a:srgbClr val="002060"/>
                </a:solidFill>
                <a:effectLst/>
                <a:latin typeface="Arial" panose="020B0604020202020204" pitchFamily="34" charset="0"/>
                <a:ea typeface="SimSun" panose="02010600030101010101" pitchFamily="2" charset="-122"/>
                <a:cs typeface="Arial" panose="020B0604020202020204" pitchFamily="34" charset="0"/>
              </a:rPr>
              <a:t>Armed Forces Academy of General Milan Rastislav </a:t>
            </a:r>
            <a:r>
              <a:rPr lang="en-GB" sz="3600" i="1" noProof="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Štefánik</a:t>
            </a:r>
            <a:endParaRPr lang="en-GB" sz="3600" i="1" noProof="0" dirty="0">
              <a:solidFill>
                <a:srgbClr val="002060"/>
              </a:solidFill>
              <a:latin typeface="Arial" panose="020B0604020202020204" pitchFamily="34" charset="0"/>
              <a:ea typeface="SimSun" panose="02010600030101010101" pitchFamily="2" charset="-122"/>
              <a:cs typeface="Arial" panose="020B0604020202020204" pitchFamily="34" charset="0"/>
            </a:endParaRPr>
          </a:p>
          <a:p>
            <a:pPr algn="l">
              <a:lnSpc>
                <a:spcPct val="110000"/>
              </a:lnSpc>
            </a:pPr>
            <a:r>
              <a:rPr lang="en-GB" sz="3600" i="1" noProof="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Liptovský</a:t>
            </a:r>
            <a:r>
              <a:rPr lang="en-GB" sz="3600" i="1" noProof="0" dirty="0">
                <a:solidFill>
                  <a:srgbClr val="002060"/>
                </a:solidFill>
                <a:latin typeface="Arial" panose="020B0604020202020204" pitchFamily="34" charset="0"/>
                <a:ea typeface="SimSun" panose="02010600030101010101" pitchFamily="2" charset="-122"/>
                <a:cs typeface="Arial" panose="020B0604020202020204" pitchFamily="34" charset="0"/>
              </a:rPr>
              <a:t> </a:t>
            </a:r>
            <a:r>
              <a:rPr lang="en-GB" sz="3600" i="1" noProof="0" dirty="0">
                <a:solidFill>
                  <a:srgbClr val="002060"/>
                </a:solidFill>
                <a:effectLst/>
                <a:latin typeface="Arial" panose="020B0604020202020204" pitchFamily="34" charset="0"/>
                <a:ea typeface="SimSun" panose="02010600030101010101" pitchFamily="2" charset="-122"/>
                <a:cs typeface="Arial" panose="020B0604020202020204" pitchFamily="34" charset="0"/>
              </a:rPr>
              <a:t>Mikuláš, Slovakia</a:t>
            </a:r>
            <a:endParaRPr lang="en-GB" sz="3600" i="1" noProof="0"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967921987"/>
              </p:ext>
            </p:extLst>
          </p:nvPr>
        </p:nvGraphicFramePr>
        <p:xfrm>
          <a:off x="1347570" y="7769152"/>
          <a:ext cx="29764038" cy="48581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GB"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Transport between two places is as important as the two places which are connected. This is doubly true for military purposes, where it is necessary to build a comprehensive and effective transport system that must meet the requirements of the time and must allow freedom of movement of the armed forces.</a:t>
                      </a:r>
                      <a:endParaRPr lang="en-GB"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noProof="0" dirty="0">
                          <a:solidFill>
                            <a:srgbClr val="002060"/>
                          </a:solidFill>
                          <a:effectLst/>
                          <a:latin typeface="Arial" panose="020B0604020202020204" pitchFamily="34" charset="0"/>
                          <a:ea typeface="+mn-ea"/>
                          <a:cs typeface="Arial" panose="020B0604020202020204" pitchFamily="34" charset="0"/>
                        </a:rPr>
                        <a:t>Requirements for military mobility are based on both military needs and the real possibilities of spending sufficient resources to ensure this mobility. An ambition of NATO and EU member states is to create the conditions to enable the movement of military vehicles without restricting the flow of civilian transport.</a:t>
                      </a:r>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The EU and the NATO initiative will allow easier crossing of intra-members borders by the troops considering specific military requirements. It will significantly increase the level of defence capabilities and may provide a platform for further deepening cooperation and strengthening the European community</a:t>
                      </a:r>
                      <a:r>
                        <a:rPr lang="en-GB" sz="3500" kern="1200" noProof="0" dirty="0">
                          <a:solidFill>
                            <a:schemeClr val="dk1"/>
                          </a:solidFill>
                          <a:effectLst/>
                          <a:latin typeface="Arial" panose="020B0604020202020204" pitchFamily="34" charset="0"/>
                          <a:ea typeface="+mn-ea"/>
                          <a:cs typeface="Arial" panose="020B0604020202020204" pitchFamily="34" charset="0"/>
                        </a:rPr>
                        <a:t>.</a:t>
                      </a:r>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246264875"/>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en-GB"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The EU and the NATO </a:t>
                      </a:r>
                      <a:r>
                        <a:rPr lang="en-GB" sz="3500" kern="1200" dirty="0">
                          <a:solidFill>
                            <a:srgbClr val="002060"/>
                          </a:solidFill>
                          <a:effectLst/>
                          <a:latin typeface="Arial" panose="020B0604020202020204" pitchFamily="34" charset="0"/>
                          <a:ea typeface="+mn-ea"/>
                          <a:cs typeface="Arial" panose="020B0604020202020204" pitchFamily="34" charset="0"/>
                        </a:rPr>
                        <a:t>collaborate closely in the area of military mobility and jointly proposed measures to improve military mobility. The ability to quickly transport military personnel and military equipment across borders is a sensitive policy area, and, consequently, today, a range of physical, legal and regulatory barriers impede military mobility in Europe. Slovakia represents a critical transit point for military transfers, and its participation in this area is essential. The article described the significant variables in military mobility and possible activities in achieving a higher level of military mobility. The main goal was to point out the current situation of military mobility in Europe, analyse requirements and provide an evaluation of their fulfilment, which led to the creation of conclusions in some points as the recommendations for future activities in the mentioned area.</a:t>
                      </a:r>
                      <a:endParaRPr lang="en-GB"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046615426"/>
              </p:ext>
            </p:extLst>
          </p:nvPr>
        </p:nvGraphicFramePr>
        <p:xfrm>
          <a:off x="1347570" y="18107401"/>
          <a:ext cx="29764038" cy="1395620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44104">
                <a:tc>
                  <a:txBody>
                    <a:bodyPr/>
                    <a:lstStyle/>
                    <a:p>
                      <a:pPr algn="ctr"/>
                      <a:r>
                        <a:rPr lang="en-GB" sz="4500" cap="small" baseline="0" noProof="0" dirty="0">
                          <a:solidFill>
                            <a:schemeClr val="bg1"/>
                          </a:solidFill>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916419">
                <a:tc>
                  <a:txBody>
                    <a:bodyPr/>
                    <a:lstStyle/>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Application practice shows that military mobility is negatively affected by several barriers: physical, legislative, and regulatory.</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Physical barriers – they are mainly related to the available infrastructure and physical transport capabilities, including the capacity of the railway network, port terminals or airports to handle heavy military equipment with above-standard dimensions. </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Legislative obstacles – they prevent the achievement of some of the set objectives, such as faster approval of cross-border transfers.</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Regulatory barriers – the specific status of military personnel and equipment means that their mobility is subject to legislative restrictions.</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The plan is to provide a coherent foundation for ongoing and future initiatives, programs, and projects such as: t</a:t>
                      </a:r>
                      <a:r>
                        <a:rPr lang="en-GB" sz="3500" b="0" kern="1200" noProof="0" dirty="0">
                          <a:solidFill>
                            <a:srgbClr val="002060"/>
                          </a:solidFill>
                          <a:effectLst/>
                          <a:latin typeface="Arial" panose="020B0604020202020204" pitchFamily="34" charset="0"/>
                          <a:ea typeface="+mn-ea"/>
                          <a:cs typeface="Arial" panose="020B0604020202020204" pitchFamily="34" charset="0"/>
                        </a:rPr>
                        <a:t>ransport infrastructure assessment, update of the customs form 302, and developing agreements on border crossing permits. </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A significant achievement in the ongoing work on military mobility is the creation of the Trans-European Transport Network (TEN-T) policy. The European Commission’s information system set up to coordinate and support it. This is a system that allows the modelling of transport and transport needs. It is based on member states’ data and contains information on e.g., ports, airports, river navigation, railroads, and bridges.</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The system consists of two pillars. The first focuses on the collection, management, and storage of technical, geographic, and financial data for analysis, management, and policy decisions related to TEN-T and the Connecting Europe Facility (CEF). The second pillar is related to the grant management activities of the Innovation and Networks Executive Agency (INEA).</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noProof="0" dirty="0">
                          <a:solidFill>
                            <a:srgbClr val="002060"/>
                          </a:solidFill>
                          <a:effectLst/>
                          <a:latin typeface="Arial" panose="020B0604020202020204" pitchFamily="34" charset="0"/>
                          <a:ea typeface="+mn-ea"/>
                          <a:cs typeface="Arial" panose="020B0604020202020204" pitchFamily="34" charset="0"/>
                        </a:rPr>
                        <a:t>In the field of military mobility, the involvement of new technologies to ensure military movements is also planned. One example is the involvement of additive manufacturing (AM), which can provide spare parts for ensuring military movements and enable the implementation of some repairs.</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noProof="0" dirty="0">
                          <a:solidFill>
                            <a:srgbClr val="002060"/>
                          </a:solidFill>
                          <a:effectLst/>
                          <a:latin typeface="Arial" panose="020B0604020202020204" pitchFamily="34" charset="0"/>
                          <a:ea typeface="+mn-ea"/>
                          <a:cs typeface="Arial" panose="020B0604020202020204" pitchFamily="34" charset="0"/>
                        </a:rPr>
                        <a:t>Military mobility is not only related to the communication network itself, but also to the logistical support of moving units. In the case of allied units, this is the so-called "Host Nation Support" (HNS). Within the framework of HNS, it will be necessary to ensure, for example, sufficient supplies of fuel, ammunition, prepare places for rest, repair facilities, ensure health care or food supplies and other required services. In connection with HNS and ensuring the smooth movement of military equipment and personnel, close international cooperation with NATO and other partners is also needed, including the establishment of transport hubs on selected routes.</a:t>
                      </a:r>
                      <a:endParaRPr lang="en-GB" sz="3500" noProof="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2419528">
                <a:tc>
                  <a:txBody>
                    <a:bodyPr/>
                    <a:lstStyle/>
                    <a:p>
                      <a:pPr algn="just"/>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080089726"/>
              </p:ext>
            </p:extLst>
          </p:nvPr>
        </p:nvGraphicFramePr>
        <p:xfrm>
          <a:off x="1317621" y="30391095"/>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Creating conditions for smooth military mobility on the European continent is the long-term process. Some of the results of this process are already visible, but there is still room for improvement. The whole process requires a large-scale international effort by the organizations involved. The EU seems to be the right platform for developing a solution to this problem. Mainly it is due to the wide range of various tools at its disposal and due to its experience in coordinating the activities of the civil and military environments. High-quality interdepartmental cooperation is needed within the individual countries involved which is essential for successfully implementing the EU Military Mobility Action Plan.</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The EU transport policy must follow the needs of mobility development so that both civil and military requirements are met. Achieving synergy will have a clear economic benefit. Many international and national entities are involved to the mentioned interdisciplinary process. Proper cooperation between the relevant national entities responsible for military mobility, as well as EU institutions and agencies, will be crucial for the implementation of the adopted assumptions.</a:t>
                      </a:r>
                    </a:p>
                    <a:p>
                      <a:pPr algn="just"/>
                      <a:r>
                        <a:rPr lang="en-GB" sz="3500" kern="1200" noProof="0" dirty="0">
                          <a:solidFill>
                            <a:srgbClr val="002060"/>
                          </a:solidFill>
                          <a:effectLst/>
                          <a:latin typeface="Arial" panose="020B0604020202020204" pitchFamily="34" charset="0"/>
                          <a:ea typeface="+mn-ea"/>
                          <a:cs typeface="Arial" panose="020B0604020202020204" pitchFamily="34" charset="0"/>
                        </a:rPr>
                        <a:t>Adapting civilian transport infrastructure to military needs on an EU-wide scale will require a detailed analysis of the requirements of individual EU countries, selecting priority networks of connections and transport hubs, and above all generating additional financial outlays and a consistent and coherent policy in the implementation of the assumptions. The European Defence Fund (EDF) may play a major role. The success of the discussed initiatives will be another test of the credibility and effectiveness of EU actions in the field of security and defence.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404287704"/>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lgn="just">
                        <a:buNone/>
                      </a:pPr>
                      <a:r>
                        <a:rPr lang="en-GB" sz="3500" kern="1200" dirty="0">
                          <a:solidFill>
                            <a:srgbClr val="002060"/>
                          </a:solidFill>
                          <a:effectLst/>
                          <a:latin typeface="Arial" panose="020B0604020202020204" pitchFamily="34" charset="0"/>
                          <a:ea typeface="+mn-ea"/>
                          <a:cs typeface="Arial" panose="020B0604020202020204" pitchFamily="34" charset="0"/>
                        </a:rPr>
                        <a:t>The paper has been supported by the outputs of the research project </a:t>
                      </a:r>
                      <a:r>
                        <a:rPr lang="en-GB" sz="3500" i="1" kern="1200" dirty="0">
                          <a:solidFill>
                            <a:srgbClr val="002060"/>
                          </a:solidFill>
                          <a:effectLst/>
                          <a:latin typeface="Arial" panose="020B0604020202020204" pitchFamily="34" charset="0"/>
                          <a:ea typeface="+mn-ea"/>
                          <a:cs typeface="Arial" panose="020B0604020202020204" pitchFamily="34" charset="0"/>
                        </a:rPr>
                        <a:t>"NI4200646 - Concept of the Slovak Armed Forces operations in the information domain"</a:t>
                      </a:r>
                      <a:r>
                        <a:rPr lang="en-GB" sz="3500" kern="1200" dirty="0">
                          <a:solidFill>
                            <a:srgbClr val="002060"/>
                          </a:solidFill>
                          <a:effectLst/>
                          <a:latin typeface="Arial" panose="020B0604020202020204" pitchFamily="34" charset="0"/>
                          <a:ea typeface="+mn-ea"/>
                          <a:cs typeface="Arial" panose="020B0604020202020204" pitchFamily="34" charset="0"/>
                        </a:rPr>
                        <a:t> funded by the Ministry of Defence of the Slovak Republic through the inter-ministerial sub-program 06E0I-Research and development in support of state defence.</a:t>
                      </a:r>
                      <a:endParaRPr lang="en-US"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1134</Words>
  <Application>Microsoft Office PowerPoint</Application>
  <PresentationFormat>Vlastná</PresentationFormat>
  <Paragraphs>27</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Military Mobility as a Challenge for Europe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Majchút, Ivan</cp:lastModifiedBy>
  <cp:revision>3</cp:revision>
  <dcterms:created xsi:type="dcterms:W3CDTF">2024-08-16T05:44:32Z</dcterms:created>
  <dcterms:modified xsi:type="dcterms:W3CDTF">2025-03-26T12:11:16Z</dcterms:modified>
</cp:coreProperties>
</file>