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763" y="19"/>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470740"/>
            <a:ext cx="29764040" cy="2169665"/>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Innovative Integrated Transport Systems: Digital Solutions for Stakeholder Collaboration and Sustainability</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Adriana Pálková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Zdenka Bulková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Jozef Gašparík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Juraj Čamaj</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19" y="6008422"/>
            <a:ext cx="29764040" cy="662364"/>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lnSpcReduction="1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Univerzitná 8215/1, 01026 Žilina,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853359664"/>
              </p:ext>
            </p:extLst>
          </p:nvPr>
        </p:nvGraphicFramePr>
        <p:xfrm>
          <a:off x="1317621" y="6923298"/>
          <a:ext cx="29764038" cy="4897941"/>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905061">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372190">
                <a:tc>
                  <a:txBody>
                    <a:bodyPr/>
                    <a:lstStyle/>
                    <a:p>
                      <a:r>
                        <a:rPr lang="en-US" sz="3200" kern="1200" dirty="0">
                          <a:solidFill>
                            <a:srgbClr val="002060"/>
                          </a:solidFill>
                          <a:latin typeface="Arial" panose="020B0604020202020204" pitchFamily="34" charset="0"/>
                          <a:ea typeface="+mn-ea"/>
                          <a:cs typeface="Arial" panose="020B0604020202020204" pitchFamily="34" charset="0"/>
                        </a:rPr>
                        <a:t>Integrated Transport Systems (ITS) aim to unify various transport modes and operators into a coordinated structure to enhance efficiency and service quality. With rising mobility demands and smart city initiatives, digital tools play a key role in improving planning, resource allocation, and passenger experience. However, many regions still lack fully integrated and user-centric ITS solutions.</a:t>
                      </a:r>
                      <a:endParaRPr lang="sk-SK" sz="3200" kern="1200" dirty="0">
                        <a:solidFill>
                          <a:srgbClr val="002060"/>
                        </a:solidFill>
                        <a:latin typeface="Arial" panose="020B0604020202020204" pitchFamily="34" charset="0"/>
                        <a:ea typeface="+mn-ea"/>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200" kern="1200" dirty="0">
                          <a:solidFill>
                            <a:srgbClr val="002060"/>
                          </a:solidFill>
                          <a:latin typeface="Arial" panose="020B0604020202020204" pitchFamily="34" charset="0"/>
                          <a:ea typeface="+mn-ea"/>
                          <a:cs typeface="Arial" panose="020B0604020202020204" pitchFamily="34" charset="0"/>
                        </a:rPr>
                        <a:t>Current ITS often suffer from fragmented data and limited stakeholder cooperation. Transport providers, local authorities, planners, and users operate independently, which reduces system efficiency and user trust. A major gap remains in digital platforms that connect all actors for better coordination and real-time decision-making.</a:t>
                      </a:r>
                      <a:endParaRPr lang="sk-SK" sz="32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200" kern="1200" dirty="0">
                          <a:solidFill>
                            <a:srgbClr val="002060"/>
                          </a:solidFill>
                          <a:latin typeface="Arial" panose="020B0604020202020204" pitchFamily="34" charset="0"/>
                          <a:ea typeface="+mn-ea"/>
                          <a:cs typeface="Arial" panose="020B0604020202020204" pitchFamily="34" charset="0"/>
                        </a:rPr>
                        <a:t>This study proposes a digital collaboration framework for ITS stakeholders. Its goal is to improve information exchange, planning, and service delivery through an integrated platform. The solution supports more efficient operations, data-driven decision-making, and higher user satisfaction, contributing to the sustainability and effectiveness of urban transport systems.</a:t>
                      </a:r>
                      <a:endParaRPr lang="sk-SK" sz="32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712995144"/>
              </p:ext>
            </p:extLst>
          </p:nvPr>
        </p:nvGraphicFramePr>
        <p:xfrm>
          <a:off x="1317619" y="12109390"/>
          <a:ext cx="29764038" cy="659955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77052">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622498">
                <a:tc>
                  <a:txBody>
                    <a:bodyPr/>
                    <a:lstStyle/>
                    <a:p>
                      <a:pPr marL="0" algn="l" defTabSz="3239902" rtl="0" eaLnBrk="1" latinLnBrk="0" hangingPunct="1"/>
                      <a:endParaRPr lang="sk-SK" sz="28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002378006"/>
              </p:ext>
            </p:extLst>
          </p:nvPr>
        </p:nvGraphicFramePr>
        <p:xfrm>
          <a:off x="1347570" y="18931370"/>
          <a:ext cx="29764038" cy="1623718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57481">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520528">
                <a:tc>
                  <a:txBody>
                    <a:bodyPr/>
                    <a:lstStyle/>
                    <a:p>
                      <a:r>
                        <a:rPr lang="en-GB" sz="3500" kern="1200" dirty="0">
                          <a:solidFill>
                            <a:srgbClr val="002060"/>
                          </a:solidFill>
                          <a:latin typeface="Arial"/>
                          <a:ea typeface="+mn-ea"/>
                          <a:cs typeface="Arial"/>
                        </a:rPr>
                        <a:t>To get the best possible interaction, it is necessary to ensure the collection and analysis of data from all stakeholders and thus ensure the necessary interaction.</a:t>
                      </a:r>
                      <a:r>
                        <a:rPr lang="sk-SK" sz="3500" kern="1200" dirty="0">
                          <a:solidFill>
                            <a:srgbClr val="002060"/>
                          </a:solidFill>
                          <a:latin typeface="Arial"/>
                          <a:ea typeface="+mn-ea"/>
                          <a:cs typeface="Arial"/>
                        </a:rPr>
                        <a:t> </a:t>
                      </a:r>
                      <a:r>
                        <a:rPr lang="en-GB" sz="3500" kern="1200" dirty="0">
                          <a:solidFill>
                            <a:srgbClr val="002060"/>
                          </a:solidFill>
                          <a:latin typeface="Arial"/>
                          <a:ea typeface="+mn-ea"/>
                          <a:cs typeface="Arial"/>
                        </a:rPr>
                        <a:t>Figure 1 shows the proposed software solution. The central part contains internal services, while services highlighted in blue are called from external environments. The proposed system includes a variety of software components that enable the collection of data on the </a:t>
                      </a:r>
                      <a:r>
                        <a:rPr lang="en-GB" sz="3500" kern="1200" dirty="0" err="1">
                          <a:solidFill>
                            <a:srgbClr val="002060"/>
                          </a:solidFill>
                          <a:latin typeface="Arial"/>
                          <a:ea typeface="+mn-ea"/>
                          <a:cs typeface="Arial"/>
                        </a:rPr>
                        <a:t>behavior</a:t>
                      </a:r>
                      <a:r>
                        <a:rPr lang="en-GB" sz="3500" kern="1200" dirty="0">
                          <a:solidFill>
                            <a:srgbClr val="002060"/>
                          </a:solidFill>
                          <a:latin typeface="Arial"/>
                          <a:ea typeface="+mn-ea"/>
                          <a:cs typeface="Arial"/>
                        </a:rPr>
                        <a:t> of individual stakeholders.</a:t>
                      </a:r>
                      <a:r>
                        <a:rPr lang="sk-SK" sz="3500" kern="1200" dirty="0">
                          <a:solidFill>
                            <a:srgbClr val="002060"/>
                          </a:solidFill>
                          <a:latin typeface="Arial"/>
                          <a:ea typeface="+mn-ea"/>
                          <a:cs typeface="Arial"/>
                        </a:rPr>
                        <a:t> </a:t>
                      </a:r>
                      <a:r>
                        <a:rPr lang="en-GB" sz="3500" kern="1200" dirty="0">
                          <a:solidFill>
                            <a:srgbClr val="002060"/>
                          </a:solidFill>
                          <a:latin typeface="Arial"/>
                          <a:ea typeface="+mn-ea"/>
                          <a:cs typeface="Arial"/>
                        </a:rPr>
                        <a:t>By integrating modern technologies into data processing, it allows for continuous improvement of ITS.</a:t>
                      </a:r>
                      <a:r>
                        <a:rPr lang="sk-SK" sz="3500" kern="1200" dirty="0">
                          <a:solidFill>
                            <a:srgbClr val="002060"/>
                          </a:solidFill>
                          <a:latin typeface="Arial"/>
                          <a:ea typeface="+mn-ea"/>
                          <a:cs typeface="Arial"/>
                        </a:rPr>
                        <a:t> </a:t>
                      </a:r>
                      <a:r>
                        <a:rPr lang="en-GB" sz="3500" kern="1200" dirty="0">
                          <a:solidFill>
                            <a:srgbClr val="002060"/>
                          </a:solidFill>
                          <a:latin typeface="Arial"/>
                          <a:ea typeface="+mn-ea"/>
                          <a:cs typeface="Arial"/>
                        </a:rPr>
                        <a:t>To achieve full collaboration, this proposal will use the data processing approach shown in Figure 2</a:t>
                      </a:r>
                      <a:r>
                        <a:rPr lang="sk-SK" sz="3500" kern="1200" dirty="0">
                          <a:solidFill>
                            <a:srgbClr val="002060"/>
                          </a:solidFill>
                          <a:latin typeface="Arial"/>
                          <a:ea typeface="+mn-ea"/>
                          <a:cs typeface="Arial"/>
                        </a:rPr>
                        <a:t>.</a:t>
                      </a: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7659178">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GB" sz="2800" kern="1200" dirty="0">
                          <a:solidFill>
                            <a:srgbClr val="002060"/>
                          </a:solidFill>
                          <a:latin typeface="Arial"/>
                          <a:ea typeface="+mn-ea"/>
                          <a:cs typeface="Arial"/>
                        </a:rPr>
                        <a:t>Fig. 1. Proposed software solution for Stakeholders collaboration.</a:t>
                      </a:r>
                      <a:r>
                        <a:rPr lang="sk-SK" sz="2800" kern="1200" dirty="0">
                          <a:solidFill>
                            <a:srgbClr val="002060"/>
                          </a:solidFill>
                          <a:latin typeface="Arial"/>
                          <a:ea typeface="+mn-ea"/>
                          <a:cs typeface="Arial"/>
                        </a:rPr>
                        <a:t>                      </a:t>
                      </a:r>
                      <a:r>
                        <a:rPr lang="en-US" sz="2800" kern="1200" dirty="0">
                          <a:solidFill>
                            <a:srgbClr val="002060"/>
                          </a:solidFill>
                          <a:latin typeface="Arial"/>
                          <a:ea typeface="+mn-ea"/>
                          <a:cs typeface="Arial"/>
                        </a:rPr>
                        <a:t>Fig. 2. Outlined methodology for ITS stakeholder’s integration</a:t>
                      </a:r>
                      <a:endParaRPr lang="sk-SK" sz="28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022492454"/>
              </p:ext>
            </p:extLst>
          </p:nvPr>
        </p:nvGraphicFramePr>
        <p:xfrm>
          <a:off x="1317619" y="35390986"/>
          <a:ext cx="29764038" cy="467324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78889">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96005">
                <a:tc>
                  <a:txBody>
                    <a:bodyPr/>
                    <a:lstStyle/>
                    <a:p>
                      <a:pPr marL="0" algn="l" defTabSz="3239902" rtl="0" eaLnBrk="1" latinLnBrk="0" hangingPunct="1"/>
                      <a:r>
                        <a:rPr lang="en-GB" sz="3500" kern="1200" dirty="0">
                          <a:solidFill>
                            <a:srgbClr val="002060"/>
                          </a:solidFill>
                          <a:latin typeface="Arial" panose="020B0604020202020204" pitchFamily="34" charset="0"/>
                          <a:ea typeface="+mn-ea"/>
                          <a:cs typeface="Arial" panose="020B0604020202020204" pitchFamily="34" charset="0"/>
                        </a:rPr>
                        <a:t>This study presents an outline of a methodology that uses modern technologies and software solutions to meet the criteria of all stakeholders and ensure their interaction. The identification of stakeholder needs, the selection of appropriate technologies, the implementation of automated processes and the continuous monitoring of the system form the basis for building a successful ITS. These tools allow not only the collection and analysis of huge amounts of data, but also the continuous improvement of the system based on feedback from all stakeholders.</a:t>
                      </a:r>
                      <a:endParaRPr lang="sk-SK" sz="3500" kern="1200" dirty="0">
                        <a:solidFill>
                          <a:srgbClr val="002060"/>
                        </a:solidFill>
                        <a:latin typeface="Arial" panose="020B0604020202020204" pitchFamily="34" charset="0"/>
                        <a:ea typeface="+mn-ea"/>
                        <a:cs typeface="Arial" panose="020B0604020202020204" pitchFamily="34" charset="0"/>
                      </a:endParaRPr>
                    </a:p>
                    <a:p>
                      <a:pPr marL="0" algn="l" defTabSz="3239902" rtl="0" eaLnBrk="1" latinLnBrk="0" hangingPunct="1"/>
                      <a:r>
                        <a:rPr lang="en-GB" sz="3500" kern="1200" dirty="0">
                          <a:solidFill>
                            <a:srgbClr val="002060"/>
                          </a:solidFill>
                          <a:latin typeface="Arial" panose="020B0604020202020204" pitchFamily="34" charset="0"/>
                          <a:ea typeface="+mn-ea"/>
                          <a:cs typeface="Arial" panose="020B0604020202020204" pitchFamily="34" charset="0"/>
                        </a:rPr>
                        <a:t>The proposed methodology provides a practical framework for ITS implementation that can serve as a basis for further research and applications in this area. As technology advances, new opportunities will emerge that need to be exploited to improve mobility, enhance quality of life and promote sustainability in transport.</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468137742"/>
              </p:ext>
            </p:extLst>
          </p:nvPr>
        </p:nvGraphicFramePr>
        <p:xfrm>
          <a:off x="1287680" y="40286660"/>
          <a:ext cx="29764038" cy="260292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37741">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825689">
                <a:tc>
                  <a:txBody>
                    <a:bodyPr/>
                    <a:lstStyle/>
                    <a:p>
                      <a:r>
                        <a:rPr lang="en-US" sz="3500" kern="1200" dirty="0">
                          <a:solidFill>
                            <a:srgbClr val="002060"/>
                          </a:solidFill>
                          <a:latin typeface="Arial"/>
                          <a:ea typeface="+mn-ea"/>
                          <a:cs typeface="Arial"/>
                        </a:rPr>
                        <a:t>Funded by the EU </a:t>
                      </a:r>
                      <a:r>
                        <a:rPr lang="en-US" sz="3500" kern="1200" dirty="0" err="1">
                          <a:solidFill>
                            <a:srgbClr val="002060"/>
                          </a:solidFill>
                          <a:latin typeface="Arial"/>
                          <a:ea typeface="+mn-ea"/>
                          <a:cs typeface="Arial"/>
                        </a:rPr>
                        <a:t>NextGenerationEU</a:t>
                      </a:r>
                      <a:r>
                        <a:rPr lang="en-US" sz="3500" kern="1200" dirty="0">
                          <a:solidFill>
                            <a:srgbClr val="002060"/>
                          </a:solidFill>
                          <a:latin typeface="Arial"/>
                          <a:ea typeface="+mn-ea"/>
                          <a:cs typeface="Arial"/>
                        </a:rPr>
                        <a:t> </a:t>
                      </a:r>
                      <a:r>
                        <a:rPr lang="en-US" sz="3500" kern="1200" dirty="0" err="1">
                          <a:solidFill>
                            <a:srgbClr val="002060"/>
                          </a:solidFill>
                          <a:latin typeface="Arial"/>
                          <a:ea typeface="+mn-ea"/>
                          <a:cs typeface="Arial"/>
                        </a:rPr>
                        <a:t>throught</a:t>
                      </a:r>
                      <a:r>
                        <a:rPr lang="en-US" sz="3500" kern="1200" dirty="0">
                          <a:solidFill>
                            <a:srgbClr val="002060"/>
                          </a:solidFill>
                          <a:latin typeface="Arial"/>
                          <a:ea typeface="+mn-ea"/>
                          <a:cs typeface="Arial"/>
                        </a:rPr>
                        <a:t> the Recovery and Resilience Plan for Slovakia under the project No. 09I01-03-V04-00055.</a:t>
                      </a:r>
                      <a:endParaRPr lang="sk-SK" sz="3500" kern="1200" dirty="0">
                        <a:solidFill>
                          <a:srgbClr val="002060"/>
                        </a:solidFill>
                        <a:latin typeface="Arial"/>
                        <a:ea typeface="+mn-ea"/>
                        <a:cs typeface="Arial"/>
                      </a:endParaRPr>
                    </a:p>
                    <a:p>
                      <a:r>
                        <a:rPr lang="en-US" sz="3500" kern="1200" dirty="0">
                          <a:solidFill>
                            <a:srgbClr val="002060"/>
                          </a:solidFill>
                          <a:latin typeface="Arial"/>
                          <a:ea typeface="+mn-ea"/>
                          <a:cs typeface="Arial"/>
                        </a:rPr>
                        <a:t>The paper is supported by the VEGA Agency by Project 1/0640/23 "Elements of quality in competitive public tendering in railway passenger transport", that is solved at the Faculty of Operations and Economics of Transport and Communication, University of Žilina.</a:t>
                      </a:r>
                      <a:endParaRPr lang="sk-SK"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229464" y="-2989"/>
            <a:ext cx="6275936" cy="2640557"/>
          </a:xfrm>
          <a:prstGeom prst="rect">
            <a:avLst/>
          </a:prstGeom>
        </p:spPr>
      </p:pic>
      <p:pic>
        <p:nvPicPr>
          <p:cNvPr id="8" name="Obrázok 7" descr="Obrázok, na ktorom je text, snímka obrazovky, písmo, tlač&#10;&#10;Automaticky generovaný popis">
            <a:extLst>
              <a:ext uri="{FF2B5EF4-FFF2-40B4-BE49-F238E27FC236}">
                <a16:creationId xmlns:a16="http://schemas.microsoft.com/office/drawing/2014/main" id="{1A615556-7DE0-2F80-A4E0-25C01348D4A5}"/>
              </a:ext>
            </a:extLst>
          </p:cNvPr>
          <p:cNvPicPr>
            <a:picLocks noChangeAspect="1"/>
          </p:cNvPicPr>
          <p:nvPr/>
        </p:nvPicPr>
        <p:blipFill>
          <a:blip r:embed="rId4"/>
          <a:stretch>
            <a:fillRect/>
          </a:stretch>
        </p:blipFill>
        <p:spPr>
          <a:xfrm>
            <a:off x="13822139" y="22729156"/>
            <a:ext cx="17259518" cy="11718505"/>
          </a:xfrm>
          <a:prstGeom prst="rect">
            <a:avLst/>
          </a:prstGeom>
        </p:spPr>
      </p:pic>
      <p:pic>
        <p:nvPicPr>
          <p:cNvPr id="9" name="Obrázok 8" descr="Obrázok, na ktorom je text, snímka obrazovky, štvorec, rovnobežný&#10;&#10;Automaticky generovaný popis">
            <a:extLst>
              <a:ext uri="{FF2B5EF4-FFF2-40B4-BE49-F238E27FC236}">
                <a16:creationId xmlns:a16="http://schemas.microsoft.com/office/drawing/2014/main" id="{EB5C170A-844B-7390-8F2A-9196099CB0EC}"/>
              </a:ext>
            </a:extLst>
          </p:cNvPr>
          <p:cNvPicPr>
            <a:picLocks noChangeAspect="1"/>
          </p:cNvPicPr>
          <p:nvPr/>
        </p:nvPicPr>
        <p:blipFill rotWithShape="1">
          <a:blip r:embed="rId5">
            <a:extLst>
              <a:ext uri="{28A0092B-C50C-407E-A947-70E740481C1C}">
                <a14:useLocalDpi xmlns:a14="http://schemas.microsoft.com/office/drawing/2010/main" val="0"/>
              </a:ext>
            </a:extLst>
          </a:blip>
          <a:srcRect r="5078"/>
          <a:stretch/>
        </p:blipFill>
        <p:spPr bwMode="auto">
          <a:xfrm>
            <a:off x="1347570" y="22748703"/>
            <a:ext cx="10925503" cy="11718506"/>
          </a:xfrm>
          <a:prstGeom prst="rect">
            <a:avLst/>
          </a:prstGeom>
          <a:ln>
            <a:noFill/>
          </a:ln>
          <a:extLst>
            <a:ext uri="{53640926-AAD7-44D8-BBD7-CCE9431645EC}">
              <a14:shadowObscured xmlns:a14="http://schemas.microsoft.com/office/drawing/2010/main"/>
            </a:ext>
          </a:extLst>
        </p:spPr>
      </p:pic>
      <p:pic>
        <p:nvPicPr>
          <p:cNvPr id="11" name="Obrázok 10">
            <a:extLst>
              <a:ext uri="{FF2B5EF4-FFF2-40B4-BE49-F238E27FC236}">
                <a16:creationId xmlns:a16="http://schemas.microsoft.com/office/drawing/2014/main" id="{CC3F00A9-1CAE-E36D-2258-C838704D7726}"/>
              </a:ext>
            </a:extLst>
          </p:cNvPr>
          <p:cNvPicPr>
            <a:picLocks noChangeAspect="1"/>
          </p:cNvPicPr>
          <p:nvPr/>
        </p:nvPicPr>
        <p:blipFill>
          <a:blip r:embed="rId6"/>
          <a:srcRect t="1357" b="1976"/>
          <a:stretch/>
        </p:blipFill>
        <p:spPr>
          <a:xfrm>
            <a:off x="17886139" y="13060165"/>
            <a:ext cx="13195518" cy="5652370"/>
          </a:xfrm>
          <a:prstGeom prst="rect">
            <a:avLst/>
          </a:prstGeom>
        </p:spPr>
      </p:pic>
      <p:sp>
        <p:nvSpPr>
          <p:cNvPr id="12" name="BlokTextu 11">
            <a:extLst>
              <a:ext uri="{FF2B5EF4-FFF2-40B4-BE49-F238E27FC236}">
                <a16:creationId xmlns:a16="http://schemas.microsoft.com/office/drawing/2014/main" id="{F0DB65C3-5E51-3726-93C7-3F1CA2121D3E}"/>
              </a:ext>
            </a:extLst>
          </p:cNvPr>
          <p:cNvSpPr txBox="1"/>
          <p:nvPr/>
        </p:nvSpPr>
        <p:spPr>
          <a:xfrm>
            <a:off x="1347570" y="13147139"/>
            <a:ext cx="14154308" cy="4939814"/>
          </a:xfrm>
          <a:prstGeom prst="rect">
            <a:avLst/>
          </a:prstGeom>
          <a:noFill/>
        </p:spPr>
        <p:txBody>
          <a:bodyPr wrap="square" rtlCol="0">
            <a:spAutoFit/>
          </a:bodyPr>
          <a:lstStyle/>
          <a:p>
            <a:pPr defTabSz="3239902"/>
            <a:r>
              <a:rPr lang="en-GB" sz="3500" dirty="0">
                <a:solidFill>
                  <a:srgbClr val="002060"/>
                </a:solidFill>
                <a:latin typeface="Arial" panose="020B0604020202020204" pitchFamily="34" charset="0"/>
                <a:cs typeface="Arial" panose="020B0604020202020204" pitchFamily="34" charset="0"/>
              </a:rPr>
              <a:t>For an ITS to be successful, the elements must be integrated throughout the ITS.</a:t>
            </a:r>
            <a:r>
              <a:rPr lang="sk-SK" sz="3500" dirty="0">
                <a:solidFill>
                  <a:srgbClr val="002060"/>
                </a:solidFill>
                <a:latin typeface="Arial" panose="020B0604020202020204" pitchFamily="34" charset="0"/>
                <a:cs typeface="Arial" panose="020B0604020202020204" pitchFamily="34" charset="0"/>
              </a:rPr>
              <a:t> </a:t>
            </a:r>
            <a:r>
              <a:rPr lang="en-GB" sz="3500" dirty="0">
                <a:solidFill>
                  <a:srgbClr val="002060"/>
                </a:solidFill>
                <a:latin typeface="Arial" panose="020B0604020202020204" pitchFamily="34" charset="0"/>
                <a:cs typeface="Arial" panose="020B0604020202020204" pitchFamily="34" charset="0"/>
              </a:rPr>
              <a:t>A properly designed and implemented ITS, which meets the requirements of passengers and service providers and facilitates their needs, can significantly enhance connectivity and improve the quality and safety of transport across the region. Within stakeholders’ requirements, specific economic and non-economic evaluation criteria are established for each stakeholder. Without adhering to these criteria, it is impossible to create a functional ITS within a given area. Table 1 shows the criteria of ITS stakeholders.</a:t>
            </a:r>
            <a:endParaRPr lang="sk-SK" sz="35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67</TotalTime>
  <Words>665</Words>
  <Application>Microsoft Office PowerPoint</Application>
  <PresentationFormat>Vlastná</PresentationFormat>
  <Paragraphs>33</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Innovative Integrated Transport Systems: Digital Solutions for Stakeholder Collaboration and Sustainability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Zdenka Bulková</cp:lastModifiedBy>
  <cp:revision>6</cp:revision>
  <dcterms:created xsi:type="dcterms:W3CDTF">2024-08-16T05:44:32Z</dcterms:created>
  <dcterms:modified xsi:type="dcterms:W3CDTF">2025-04-04T08:37:50Z</dcterms:modified>
</cp:coreProperties>
</file>