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2" d="100"/>
          <a:sy n="42" d="100"/>
        </p:scale>
        <p:origin x="546" y="-423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10. 4. 2025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10. 4. 2025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10. 4. 2025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10. 4. 2025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47568" y="2695690"/>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just"/>
            <a:r>
              <a:rPr lang="en-US"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The traffic lights timer optimization model at frequented intersection in small urban area in Slovakia</a:t>
            </a:r>
            <a:endPar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fi-FI" sz="4400" dirty="0">
                <a:solidFill>
                  <a:srgbClr val="002060"/>
                </a:solidFill>
                <a:latin typeface="Arial" panose="020B0604020202020204" pitchFamily="34" charset="0"/>
                <a:cs typeface="Arial" panose="020B0604020202020204" pitchFamily="34" charset="0"/>
              </a:rPr>
              <a:t>Veronika Harantová</a:t>
            </a:r>
            <a:r>
              <a:rPr lang="sk-SK" sz="4400" baseline="30000" dirty="0">
                <a:solidFill>
                  <a:srgbClr val="002060"/>
                </a:solidFill>
                <a:latin typeface="Arial" panose="020B0604020202020204" pitchFamily="34" charset="0"/>
                <a:cs typeface="Arial" panose="020B0604020202020204" pitchFamily="34" charset="0"/>
              </a:rPr>
              <a:t>1</a:t>
            </a:r>
            <a:r>
              <a:rPr lang="fi-FI" sz="4400" dirty="0">
                <a:solidFill>
                  <a:srgbClr val="002060"/>
                </a:solidFill>
                <a:latin typeface="Arial" panose="020B0604020202020204" pitchFamily="34" charset="0"/>
                <a:cs typeface="Arial" panose="020B0604020202020204" pitchFamily="34" charset="0"/>
              </a:rPr>
              <a:t>, Kristína Ovary Bulková</a:t>
            </a:r>
            <a:r>
              <a:rPr lang="sk-SK" sz="4400" baseline="30000" dirty="0">
                <a:solidFill>
                  <a:srgbClr val="002060"/>
                </a:solidFill>
                <a:latin typeface="Arial" panose="020B0604020202020204" pitchFamily="34" charset="0"/>
                <a:cs typeface="Arial" panose="020B0604020202020204" pitchFamily="34" charset="0"/>
              </a:rPr>
              <a:t>1</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5848448"/>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200" i="1" dirty="0">
                <a:solidFill>
                  <a:srgbClr val="002060"/>
                </a:solidFill>
                <a:latin typeface="Arial" panose="020B0604020202020204" pitchFamily="34" charset="0"/>
                <a:cs typeface="Arial" panose="020B0604020202020204" pitchFamily="34" charset="0"/>
              </a:rPr>
              <a:t>1 </a:t>
            </a:r>
            <a:r>
              <a:rPr lang="en-US" sz="3200" i="1" dirty="0">
                <a:solidFill>
                  <a:srgbClr val="002060"/>
                </a:solidFill>
                <a:latin typeface="Arial" panose="020B0604020202020204" pitchFamily="34" charset="0"/>
                <a:cs typeface="Arial" panose="020B0604020202020204" pitchFamily="34" charset="0"/>
              </a:rPr>
              <a:t>University of Zilina, Faculty of Operation and Economic of Transport</a:t>
            </a:r>
            <a:r>
              <a:rPr lang="sk-SK" sz="3200" i="1" dirty="0">
                <a:solidFill>
                  <a:srgbClr val="002060"/>
                </a:solidFill>
                <a:latin typeface="Arial" panose="020B0604020202020204" pitchFamily="34" charset="0"/>
                <a:cs typeface="Arial" panose="020B0604020202020204" pitchFamily="34" charset="0"/>
              </a:rPr>
              <a:t> </a:t>
            </a:r>
            <a:r>
              <a:rPr lang="en-US" sz="3200" i="1" dirty="0">
                <a:solidFill>
                  <a:srgbClr val="002060"/>
                </a:solidFill>
                <a:latin typeface="Arial" panose="020B0604020202020204" pitchFamily="34" charset="0"/>
                <a:cs typeface="Arial" panose="020B0604020202020204" pitchFamily="34" charset="0"/>
              </a:rPr>
              <a:t>and Communications, </a:t>
            </a:r>
            <a:r>
              <a:rPr lang="en-US" sz="3200" i="1" dirty="0" err="1">
                <a:solidFill>
                  <a:srgbClr val="002060"/>
                </a:solidFill>
                <a:latin typeface="Arial" panose="020B0604020202020204" pitchFamily="34" charset="0"/>
                <a:cs typeface="Arial" panose="020B0604020202020204" pitchFamily="34" charset="0"/>
              </a:rPr>
              <a:t>Univerzitná</a:t>
            </a:r>
            <a:r>
              <a:rPr lang="en-US" sz="3200" i="1" dirty="0">
                <a:solidFill>
                  <a:srgbClr val="002060"/>
                </a:solidFill>
                <a:latin typeface="Arial" panose="020B0604020202020204" pitchFamily="34" charset="0"/>
                <a:cs typeface="Arial" panose="020B0604020202020204" pitchFamily="34" charset="0"/>
              </a:rPr>
              <a:t> 8215/1, 010 26 Žilina, Slovakia,</a:t>
            </a:r>
            <a:endParaRPr lang="sk-SK" sz="32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569641891"/>
              </p:ext>
            </p:extLst>
          </p:nvPr>
        </p:nvGraphicFramePr>
        <p:xfrm>
          <a:off x="1347570" y="7154898"/>
          <a:ext cx="29661555" cy="6507480"/>
        </p:xfrm>
        <a:graphic>
          <a:graphicData uri="http://schemas.openxmlformats.org/drawingml/2006/table">
            <a:tbl>
              <a:tblPr firstRow="1" bandRow="1">
                <a:tableStyleId>{5C22544A-7EE6-4342-B048-85BDC9FD1C3A}</a:tableStyleId>
              </a:tblPr>
              <a:tblGrid>
                <a:gridCol w="9887185">
                  <a:extLst>
                    <a:ext uri="{9D8B030D-6E8A-4147-A177-3AD203B41FA5}">
                      <a16:colId xmlns:a16="http://schemas.microsoft.com/office/drawing/2014/main" val="3004831674"/>
                    </a:ext>
                  </a:extLst>
                </a:gridCol>
                <a:gridCol w="9887185">
                  <a:extLst>
                    <a:ext uri="{9D8B030D-6E8A-4147-A177-3AD203B41FA5}">
                      <a16:colId xmlns:a16="http://schemas.microsoft.com/office/drawing/2014/main" val="1252346389"/>
                    </a:ext>
                  </a:extLst>
                </a:gridCol>
                <a:gridCol w="9887185">
                  <a:extLst>
                    <a:ext uri="{9D8B030D-6E8A-4147-A177-3AD203B41FA5}">
                      <a16:colId xmlns:a16="http://schemas.microsoft.com/office/drawing/2014/main" val="4221354044"/>
                    </a:ext>
                  </a:extLst>
                </a:gridCol>
              </a:tblGrid>
              <a:tr h="730588">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698683">
                <a:tc>
                  <a:txBody>
                    <a:bodyPr/>
                    <a:lstStyle/>
                    <a:p>
                      <a:r>
                        <a:rPr lang="sk-SK" sz="3500" dirty="0" err="1">
                          <a:solidFill>
                            <a:srgbClr val="002060"/>
                          </a:solidFill>
                          <a:latin typeface="+mn-lt"/>
                          <a:cs typeface="Arial" panose="020B0604020202020204" pitchFamily="34" charset="0"/>
                        </a:rPr>
                        <a:t>Backround</a:t>
                      </a:r>
                      <a:r>
                        <a:rPr lang="sk-SK" sz="3500" dirty="0">
                          <a:solidFill>
                            <a:srgbClr val="002060"/>
                          </a:solidFill>
                          <a:latin typeface="+mn-lt"/>
                          <a:cs typeface="Arial" panose="020B0604020202020204" pitchFamily="34" charset="0"/>
                        </a:rPr>
                        <a:t> </a:t>
                      </a:r>
                      <a:r>
                        <a:rPr lang="sk-SK" sz="3500" dirty="0" err="1">
                          <a:solidFill>
                            <a:srgbClr val="002060"/>
                          </a:solidFill>
                          <a:latin typeface="+mn-lt"/>
                          <a:cs typeface="Arial" panose="020B0604020202020204" pitchFamily="34" charset="0"/>
                        </a:rPr>
                        <a:t>information</a:t>
                      </a:r>
                      <a:r>
                        <a:rPr lang="sk-SK" sz="3500" dirty="0">
                          <a:solidFill>
                            <a:srgbClr val="002060"/>
                          </a:solidFill>
                          <a:latin typeface="+mn-lt"/>
                          <a:cs typeface="Arial" panose="020B0604020202020204" pitchFamily="34" charset="0"/>
                        </a:rPr>
                        <a:t> &amp; </a:t>
                      </a:r>
                      <a:r>
                        <a:rPr lang="sk-SK" sz="3500" dirty="0" err="1">
                          <a:solidFill>
                            <a:srgbClr val="002060"/>
                          </a:solidFill>
                          <a:latin typeface="+mn-lt"/>
                          <a:cs typeface="Arial" panose="020B0604020202020204" pitchFamily="34" charset="0"/>
                        </a:rPr>
                        <a:t>Market</a:t>
                      </a:r>
                      <a:r>
                        <a:rPr lang="sk-SK" sz="3500" dirty="0">
                          <a:solidFill>
                            <a:srgbClr val="002060"/>
                          </a:solidFill>
                          <a:latin typeface="+mn-lt"/>
                          <a:cs typeface="Arial" panose="020B0604020202020204" pitchFamily="34" charset="0"/>
                        </a:rPr>
                        <a:t> </a:t>
                      </a:r>
                      <a:r>
                        <a:rPr lang="sk-SK" sz="3500" dirty="0" err="1">
                          <a:solidFill>
                            <a:srgbClr val="002060"/>
                          </a:solidFill>
                          <a:latin typeface="+mn-lt"/>
                          <a:cs typeface="Arial" panose="020B0604020202020204" pitchFamily="34" charset="0"/>
                        </a:rPr>
                        <a:t>Context</a:t>
                      </a:r>
                      <a:endParaRPr lang="sk-SK" sz="3500" dirty="0">
                        <a:solidFill>
                          <a:srgbClr val="002060"/>
                        </a:solidFill>
                        <a:latin typeface="+mn-lt"/>
                        <a:cs typeface="Arial" panose="020B0604020202020204" pitchFamily="34" charset="0"/>
                      </a:endParaRPr>
                    </a:p>
                    <a:p>
                      <a:endParaRPr lang="sk-SK" sz="3500" dirty="0">
                        <a:solidFill>
                          <a:srgbClr val="002060"/>
                        </a:solidFill>
                        <a:latin typeface="+mn-lt"/>
                        <a:cs typeface="Arial" panose="020B0604020202020204" pitchFamily="34" charset="0"/>
                      </a:endParaRPr>
                    </a:p>
                    <a:p>
                      <a:pPr marL="457200" indent="-457200" algn="l">
                        <a:buFont typeface="Arial" panose="020B0604020202020204" pitchFamily="34" charset="0"/>
                        <a:buChar char="•"/>
                      </a:pPr>
                      <a:r>
                        <a:rPr lang="en-US" sz="3000" dirty="0">
                          <a:solidFill>
                            <a:schemeClr val="tx1"/>
                          </a:solidFill>
                          <a:latin typeface="+mn-lt"/>
                          <a:cs typeface="Arial" panose="020B0604020202020204" pitchFamily="34" charset="0"/>
                        </a:rPr>
                        <a:t>Optimizing light control systems is crucial for alleviating traffic congestion in Intelligent Transport Systems</a:t>
                      </a:r>
                      <a:r>
                        <a:rPr lang="sk-SK" sz="3000" dirty="0">
                          <a:solidFill>
                            <a:schemeClr val="tx1"/>
                          </a:solidFill>
                          <a:latin typeface="+mn-lt"/>
                          <a:cs typeface="Arial" panose="020B0604020202020204" pitchFamily="34" charset="0"/>
                        </a:rPr>
                        <a:t>.</a:t>
                      </a:r>
                    </a:p>
                    <a:p>
                      <a:pPr marL="457200" indent="-457200" algn="l">
                        <a:buFont typeface="Arial" panose="020B0604020202020204" pitchFamily="34" charset="0"/>
                        <a:buChar char="•"/>
                      </a:pPr>
                      <a:r>
                        <a:rPr lang="en-US" sz="3000" dirty="0">
                          <a:solidFill>
                            <a:schemeClr val="tx1"/>
                          </a:solidFill>
                          <a:latin typeface="+mn-lt"/>
                          <a:cs typeface="Arial" panose="020B0604020202020204" pitchFamily="34" charset="0"/>
                        </a:rPr>
                        <a:t>Previous research has focused on traffic light optimization as well as simulation-based methods that have led to significant reductions in delays and waiting times.</a:t>
                      </a:r>
                      <a:endParaRPr lang="sk-SK" sz="3000" dirty="0">
                        <a:solidFill>
                          <a:schemeClr val="tx1"/>
                        </a:solidFill>
                        <a:latin typeface="+mn-lt"/>
                        <a:cs typeface="Arial" panose="020B0604020202020204" pitchFamily="34" charset="0"/>
                      </a:endParaRPr>
                    </a:p>
                    <a:p>
                      <a:pPr marL="457200" indent="-457200" algn="l">
                        <a:buFont typeface="Arial" panose="020B0604020202020204" pitchFamily="34" charset="0"/>
                        <a:buChar char="•"/>
                      </a:pPr>
                      <a:r>
                        <a:rPr lang="en-US" sz="3000" dirty="0">
                          <a:solidFill>
                            <a:schemeClr val="tx1"/>
                          </a:solidFill>
                          <a:latin typeface="+mn-lt"/>
                          <a:cs typeface="Arial" panose="020B0604020202020204" pitchFamily="34" charset="0"/>
                        </a:rPr>
                        <a:t>This paper contributes to this field by implementing traffic light timing optimization at an intersection using a mathematical model simulated in AIMSUN software to explore different control scenarios.</a:t>
                      </a:r>
                      <a:endParaRPr lang="sk-SK" sz="3000" dirty="0">
                        <a:latin typeface="+mn-lt"/>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dirty="0" err="1">
                          <a:solidFill>
                            <a:srgbClr val="002060"/>
                          </a:solidFill>
                          <a:latin typeface="+mn-lt"/>
                          <a:cs typeface="Arial" panose="020B0604020202020204" pitchFamily="34" charset="0"/>
                        </a:rPr>
                        <a:t>Problem</a:t>
                      </a:r>
                      <a:r>
                        <a:rPr lang="sk-SK" sz="3500" dirty="0">
                          <a:solidFill>
                            <a:srgbClr val="002060"/>
                          </a:solidFill>
                          <a:latin typeface="+mn-lt"/>
                          <a:cs typeface="Arial" panose="020B0604020202020204" pitchFamily="34" charset="0"/>
                        </a:rPr>
                        <a:t> </a:t>
                      </a:r>
                      <a:r>
                        <a:rPr lang="sk-SK" sz="3500" dirty="0" err="1">
                          <a:solidFill>
                            <a:srgbClr val="002060"/>
                          </a:solidFill>
                          <a:latin typeface="+mn-lt"/>
                          <a:cs typeface="Arial" panose="020B0604020202020204" pitchFamily="34" charset="0"/>
                        </a:rPr>
                        <a:t>Statement</a:t>
                      </a:r>
                      <a:r>
                        <a:rPr lang="sk-SK" sz="3500" dirty="0">
                          <a:solidFill>
                            <a:srgbClr val="002060"/>
                          </a:solidFill>
                          <a:latin typeface="+mn-lt"/>
                          <a:cs typeface="Arial" panose="020B0604020202020204" pitchFamily="34" charset="0"/>
                        </a:rPr>
                        <a:t> &amp; </a:t>
                      </a:r>
                      <a:r>
                        <a:rPr lang="sk-SK" sz="3500" dirty="0" err="1">
                          <a:solidFill>
                            <a:srgbClr val="002060"/>
                          </a:solidFill>
                          <a:latin typeface="+mn-lt"/>
                          <a:cs typeface="Arial" panose="020B0604020202020204" pitchFamily="34" charset="0"/>
                        </a:rPr>
                        <a:t>Stakeholders</a:t>
                      </a:r>
                      <a:r>
                        <a:rPr lang="sk-SK" sz="3500" dirty="0">
                          <a:solidFill>
                            <a:srgbClr val="002060"/>
                          </a:solidFill>
                          <a:latin typeface="+mn-lt"/>
                          <a:cs typeface="Arial" panose="020B0604020202020204" pitchFamily="34" charset="0"/>
                        </a:rPr>
                        <a:t> </a:t>
                      </a: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dirty="0">
                        <a:solidFill>
                          <a:srgbClr val="002060"/>
                        </a:solidFill>
                        <a:latin typeface="+mn-lt"/>
                        <a:cs typeface="Arial" panose="020B0604020202020204" pitchFamily="34" charset="0"/>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dirty="0">
                          <a:solidFill>
                            <a:schemeClr val="tx1"/>
                          </a:solidFill>
                          <a:latin typeface="+mn-lt"/>
                          <a:cs typeface="Arial" panose="020B0604020202020204" pitchFamily="34" charset="0"/>
                        </a:rPr>
                        <a:t>The intersection suffers from significant traffic congestion and long vehicle queues, which highlights the need to optimize the traffic light control system at this intersection.</a:t>
                      </a:r>
                      <a:endParaRPr lang="sk-SK" sz="3000" dirty="0">
                        <a:solidFill>
                          <a:schemeClr val="tx1"/>
                        </a:solidFill>
                        <a:latin typeface="+mn-lt"/>
                        <a:cs typeface="Arial" panose="020B0604020202020204" pitchFamily="34" charset="0"/>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dirty="0">
                          <a:solidFill>
                            <a:schemeClr val="tx1"/>
                          </a:solidFill>
                          <a:latin typeface="+mn-lt"/>
                          <a:cs typeface="Arial" panose="020B0604020202020204" pitchFamily="34" charset="0"/>
                        </a:rPr>
                        <a:t>Optimized traffic light timing can significantly reduce average waiting times</a:t>
                      </a:r>
                      <a:r>
                        <a:rPr lang="sk-SK" sz="3000" dirty="0">
                          <a:solidFill>
                            <a:schemeClr val="tx1"/>
                          </a:solidFill>
                          <a:latin typeface="+mn-lt"/>
                          <a:cs typeface="Arial" panose="020B0604020202020204" pitchFamily="34" charset="0"/>
                        </a:rPr>
                        <a:t>.</a:t>
                      </a: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3000" dirty="0">
                          <a:solidFill>
                            <a:schemeClr val="tx1"/>
                          </a:solidFill>
                          <a:latin typeface="+mn-lt"/>
                          <a:cs typeface="Arial" panose="020B0604020202020204" pitchFamily="34" charset="0"/>
                        </a:rPr>
                        <a:t>R</a:t>
                      </a:r>
                      <a:r>
                        <a:rPr lang="en-US" sz="3000" dirty="0">
                          <a:solidFill>
                            <a:schemeClr val="tx1"/>
                          </a:solidFill>
                          <a:latin typeface="+mn-lt"/>
                          <a:cs typeface="Arial" panose="020B0604020202020204" pitchFamily="34" charset="0"/>
                        </a:rPr>
                        <a:t>educed waiting times could benefit </a:t>
                      </a:r>
                      <a:r>
                        <a:rPr lang="sk-SK" sz="3000" dirty="0" err="1">
                          <a:solidFill>
                            <a:schemeClr val="tx1"/>
                          </a:solidFill>
                          <a:latin typeface="+mn-lt"/>
                          <a:cs typeface="Arial" panose="020B0604020202020204" pitchFamily="34" charset="0"/>
                        </a:rPr>
                        <a:t>for</a:t>
                      </a:r>
                      <a:r>
                        <a:rPr lang="sk-SK" sz="3000" dirty="0">
                          <a:solidFill>
                            <a:schemeClr val="tx1"/>
                          </a:solidFill>
                          <a:latin typeface="+mn-lt"/>
                          <a:cs typeface="Arial" panose="020B0604020202020204" pitchFamily="34" charset="0"/>
                        </a:rPr>
                        <a:t> </a:t>
                      </a:r>
                      <a:r>
                        <a:rPr lang="en-US" sz="3000" dirty="0">
                          <a:solidFill>
                            <a:schemeClr val="tx1"/>
                          </a:solidFill>
                          <a:latin typeface="+mn-lt"/>
                          <a:cs typeface="Arial" panose="020B0604020202020204" pitchFamily="34" charset="0"/>
                        </a:rPr>
                        <a:t>drivers, public transport users, pedestrians</a:t>
                      </a:r>
                      <a:r>
                        <a:rPr lang="sk-SK" sz="3000" dirty="0">
                          <a:solidFill>
                            <a:schemeClr val="tx1"/>
                          </a:solidFill>
                          <a:latin typeface="+mn-lt"/>
                          <a:cs typeface="Arial" panose="020B0604020202020204" pitchFamily="34" charset="0"/>
                        </a:rPr>
                        <a:t>.</a:t>
                      </a: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dirty="0">
                          <a:solidFill>
                            <a:schemeClr val="tx1"/>
                          </a:solidFill>
                          <a:latin typeface="+mn-lt"/>
                          <a:cs typeface="Arial" panose="020B0604020202020204" pitchFamily="34" charset="0"/>
                        </a:rPr>
                        <a:t>This p</a:t>
                      </a:r>
                      <a:r>
                        <a:rPr lang="sk-SK" sz="3000" dirty="0" err="1">
                          <a:solidFill>
                            <a:schemeClr val="tx1"/>
                          </a:solidFill>
                          <a:latin typeface="+mn-lt"/>
                          <a:cs typeface="Arial" panose="020B0604020202020204" pitchFamily="34" charset="0"/>
                        </a:rPr>
                        <a:t>aper</a:t>
                      </a:r>
                      <a:r>
                        <a:rPr lang="en-US" sz="3000" dirty="0">
                          <a:solidFill>
                            <a:schemeClr val="tx1"/>
                          </a:solidFill>
                          <a:latin typeface="+mn-lt"/>
                          <a:cs typeface="Arial" panose="020B0604020202020204" pitchFamily="34" charset="0"/>
                        </a:rPr>
                        <a:t> provides valuable data for improving traffic signal control</a:t>
                      </a:r>
                      <a:r>
                        <a:rPr lang="sk-SK" sz="3000" dirty="0">
                          <a:solidFill>
                            <a:schemeClr val="tx1"/>
                          </a:solidFill>
                          <a:latin typeface="+mn-lt"/>
                          <a:cs typeface="Arial" panose="020B0604020202020204" pitchFamily="34" charset="0"/>
                        </a:rPr>
                        <a:t> </a:t>
                      </a:r>
                      <a:r>
                        <a:rPr lang="sk-SK" sz="3000" dirty="0" err="1">
                          <a:solidFill>
                            <a:schemeClr val="tx1"/>
                          </a:solidFill>
                          <a:latin typeface="+mn-lt"/>
                          <a:cs typeface="Arial" panose="020B0604020202020204" pitchFamily="34" charset="0"/>
                        </a:rPr>
                        <a:t>for</a:t>
                      </a:r>
                      <a:r>
                        <a:rPr lang="en-US" sz="3000" dirty="0">
                          <a:solidFill>
                            <a:schemeClr val="tx1"/>
                          </a:solidFill>
                          <a:latin typeface="+mn-lt"/>
                          <a:cs typeface="Arial" panose="020B0604020202020204" pitchFamily="34" charset="0"/>
                        </a:rPr>
                        <a:t> Traffic Engineers/Planners</a:t>
                      </a:r>
                      <a:r>
                        <a:rPr lang="sk-SK" sz="3000" dirty="0">
                          <a:solidFill>
                            <a:schemeClr val="tx1"/>
                          </a:solidFill>
                          <a:latin typeface="+mn-lt"/>
                          <a:cs typeface="Arial" panose="020B0604020202020204" pitchFamily="34" charset="0"/>
                        </a:rPr>
                        <a:t>.</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200" dirty="0" err="1">
                          <a:solidFill>
                            <a:srgbClr val="002060"/>
                          </a:solidFill>
                          <a:latin typeface="+mn-lt"/>
                          <a:cs typeface="Arial" panose="020B0604020202020204" pitchFamily="34" charset="0"/>
                        </a:rPr>
                        <a:t>Research</a:t>
                      </a:r>
                      <a:r>
                        <a:rPr lang="sk-SK" sz="3200" dirty="0">
                          <a:solidFill>
                            <a:srgbClr val="002060"/>
                          </a:solidFill>
                          <a:latin typeface="+mn-lt"/>
                          <a:cs typeface="Arial" panose="020B0604020202020204" pitchFamily="34" charset="0"/>
                        </a:rPr>
                        <a:t> </a:t>
                      </a:r>
                      <a:r>
                        <a:rPr lang="sk-SK" sz="3200" dirty="0" err="1">
                          <a:solidFill>
                            <a:srgbClr val="002060"/>
                          </a:solidFill>
                          <a:latin typeface="+mn-lt"/>
                          <a:cs typeface="Arial" panose="020B0604020202020204" pitchFamily="34" charset="0"/>
                        </a:rPr>
                        <a:t>Objectives</a:t>
                      </a:r>
                      <a:r>
                        <a:rPr lang="sk-SK" sz="3200" dirty="0">
                          <a:solidFill>
                            <a:srgbClr val="002060"/>
                          </a:solidFill>
                          <a:latin typeface="+mn-lt"/>
                          <a:cs typeface="Arial" panose="020B0604020202020204" pitchFamily="34" charset="0"/>
                        </a:rPr>
                        <a:t> &amp; </a:t>
                      </a:r>
                      <a:r>
                        <a:rPr lang="sk-SK" sz="3200" dirty="0" err="1">
                          <a:solidFill>
                            <a:srgbClr val="002060"/>
                          </a:solidFill>
                          <a:latin typeface="+mn-lt"/>
                          <a:cs typeface="Arial" panose="020B0604020202020204" pitchFamily="34" charset="0"/>
                        </a:rPr>
                        <a:t>Expected</a:t>
                      </a:r>
                      <a:r>
                        <a:rPr lang="sk-SK" sz="3200" dirty="0">
                          <a:solidFill>
                            <a:srgbClr val="002060"/>
                          </a:solidFill>
                          <a:latin typeface="+mn-lt"/>
                          <a:cs typeface="Arial" panose="020B0604020202020204" pitchFamily="34" charset="0"/>
                        </a:rPr>
                        <a:t> </a:t>
                      </a:r>
                      <a:r>
                        <a:rPr lang="sk-SK" sz="3200" dirty="0" err="1">
                          <a:solidFill>
                            <a:srgbClr val="002060"/>
                          </a:solidFill>
                          <a:latin typeface="+mn-lt"/>
                          <a:cs typeface="Arial" panose="020B0604020202020204" pitchFamily="34" charset="0"/>
                        </a:rPr>
                        <a:t>Impact</a:t>
                      </a:r>
                      <a:endParaRPr lang="sk-SK" sz="3200" dirty="0">
                        <a:solidFill>
                          <a:srgbClr val="002060"/>
                        </a:solidFill>
                        <a:latin typeface="+mn-lt"/>
                        <a:cs typeface="Arial" panose="020B0604020202020204" pitchFamily="34" charset="0"/>
                      </a:endParaRPr>
                    </a:p>
                    <a:p>
                      <a:pPr marL="457200" indent="-457200">
                        <a:buFont typeface="Arial" panose="020B0604020202020204" pitchFamily="34" charset="0"/>
                        <a:buChar char="•"/>
                      </a:pPr>
                      <a:endParaRPr lang="sk-SK" sz="2800" dirty="0">
                        <a:latin typeface="+mn-lt"/>
                        <a:cs typeface="Arial" panose="020B0604020202020204" pitchFamily="34" charset="0"/>
                      </a:endParaRPr>
                    </a:p>
                    <a:p>
                      <a:pPr marL="457200" indent="-457200">
                        <a:buFont typeface="Arial" panose="020B0604020202020204" pitchFamily="34" charset="0"/>
                        <a:buChar char="•"/>
                      </a:pPr>
                      <a:r>
                        <a:rPr lang="sk-SK" sz="3000" dirty="0" err="1">
                          <a:latin typeface="+mn-lt"/>
                          <a:cs typeface="Arial" panose="020B0604020202020204" pitchFamily="34" charset="0"/>
                        </a:rPr>
                        <a:t>Objectives</a:t>
                      </a:r>
                      <a:r>
                        <a:rPr lang="sk-SK" sz="3000" dirty="0">
                          <a:latin typeface="+mn-lt"/>
                          <a:cs typeface="Arial" panose="020B0604020202020204" pitchFamily="34" charset="0"/>
                        </a:rPr>
                        <a:t>: </a:t>
                      </a:r>
                      <a:r>
                        <a:rPr lang="en-US" sz="3000" dirty="0">
                          <a:latin typeface="+mn-lt"/>
                          <a:cs typeface="Arial" panose="020B0604020202020204" pitchFamily="34" charset="0"/>
                        </a:rPr>
                        <a:t>Creating a mathematical model</a:t>
                      </a:r>
                      <a:r>
                        <a:rPr lang="sk-SK" sz="3000" dirty="0">
                          <a:latin typeface="+mn-lt"/>
                          <a:cs typeface="Arial" panose="020B0604020202020204" pitchFamily="34" charset="0"/>
                        </a:rPr>
                        <a:t> and </a:t>
                      </a:r>
                      <a:r>
                        <a:rPr lang="en-US" sz="3000" dirty="0">
                          <a:latin typeface="+mn-lt"/>
                          <a:cs typeface="Arial" panose="020B0604020202020204" pitchFamily="34" charset="0"/>
                        </a:rPr>
                        <a:t>Simulating various traffic control scenarios in AIMSUN software:</a:t>
                      </a:r>
                    </a:p>
                    <a:p>
                      <a:pPr marL="2077151" lvl="1" indent="-457200">
                        <a:buFont typeface="Arial" panose="020B0604020202020204" pitchFamily="34" charset="0"/>
                        <a:buChar char="•"/>
                      </a:pPr>
                      <a:r>
                        <a:rPr lang="sk-SK" sz="2600" dirty="0">
                          <a:latin typeface="+mn-lt"/>
                          <a:cs typeface="Arial" panose="020B0604020202020204" pitchFamily="34" charset="0"/>
                        </a:rPr>
                        <a:t>I. </a:t>
                      </a:r>
                      <a:r>
                        <a:rPr lang="en-US" sz="2600" dirty="0">
                          <a:latin typeface="+mn-lt"/>
                          <a:cs typeface="Arial" panose="020B0604020202020204" pitchFamily="34" charset="0"/>
                        </a:rPr>
                        <a:t>Minimizing the sum of mean vehicle waiting times.</a:t>
                      </a:r>
                    </a:p>
                    <a:p>
                      <a:pPr marL="2077151" lvl="1" indent="-457200">
                        <a:buFont typeface="Arial" panose="020B0604020202020204" pitchFamily="34" charset="0"/>
                        <a:buChar char="•"/>
                      </a:pPr>
                      <a:r>
                        <a:rPr lang="sk-SK" sz="2600" dirty="0">
                          <a:latin typeface="+mn-lt"/>
                          <a:cs typeface="Arial" panose="020B0604020202020204" pitchFamily="34" charset="0"/>
                        </a:rPr>
                        <a:t>II. </a:t>
                      </a:r>
                      <a:r>
                        <a:rPr lang="en-US" sz="2600" dirty="0">
                          <a:latin typeface="+mn-lt"/>
                          <a:cs typeface="Arial" panose="020B0604020202020204" pitchFamily="34" charset="0"/>
                        </a:rPr>
                        <a:t>Minimizing the sum of mean vehicle waiting times and total unused green light time.</a:t>
                      </a:r>
                    </a:p>
                    <a:p>
                      <a:pPr marL="2077151" lvl="1" indent="-457200">
                        <a:buFont typeface="Arial" panose="020B0604020202020204" pitchFamily="34" charset="0"/>
                        <a:buChar char="•"/>
                      </a:pPr>
                      <a:r>
                        <a:rPr lang="sk-SK" sz="2600" dirty="0">
                          <a:latin typeface="+mn-lt"/>
                          <a:cs typeface="Arial" panose="020B0604020202020204" pitchFamily="34" charset="0"/>
                        </a:rPr>
                        <a:t>III. </a:t>
                      </a:r>
                      <a:r>
                        <a:rPr lang="en-US" sz="2600" dirty="0">
                          <a:latin typeface="+mn-lt"/>
                          <a:cs typeface="Arial" panose="020B0604020202020204" pitchFamily="34" charset="0"/>
                        </a:rPr>
                        <a:t>Minimizing the maximum of mean vehicle waiting time and total unused green light time.</a:t>
                      </a:r>
                      <a:endParaRPr lang="sk-SK" sz="2600" dirty="0">
                        <a:latin typeface="+mn-lt"/>
                        <a:cs typeface="Arial" panose="020B0604020202020204" pitchFamily="34" charset="0"/>
                      </a:endParaRPr>
                    </a:p>
                    <a:p>
                      <a:pPr marL="457200" lvl="0" indent="-457200">
                        <a:buFont typeface="Arial" panose="020B0604020202020204" pitchFamily="34" charset="0"/>
                        <a:buChar char="•"/>
                      </a:pPr>
                      <a:r>
                        <a:rPr lang="sk-SK" sz="3000" dirty="0" err="1">
                          <a:latin typeface="+mn-lt"/>
                          <a:cs typeface="Arial" panose="020B0604020202020204" pitchFamily="34" charset="0"/>
                        </a:rPr>
                        <a:t>Impact</a:t>
                      </a:r>
                      <a:r>
                        <a:rPr lang="sk-SK" sz="3000" dirty="0">
                          <a:latin typeface="+mn-lt"/>
                          <a:cs typeface="Arial" panose="020B0604020202020204" pitchFamily="34" charset="0"/>
                        </a:rPr>
                        <a:t>: </a:t>
                      </a:r>
                      <a:r>
                        <a:rPr lang="en-US" sz="3000" dirty="0">
                          <a:latin typeface="+mn-lt"/>
                          <a:cs typeface="Arial" panose="020B0604020202020204" pitchFamily="34" charset="0"/>
                        </a:rPr>
                        <a:t>Reduced Traffic Congestion</a:t>
                      </a:r>
                      <a:r>
                        <a:rPr lang="sk-SK" sz="3000" dirty="0">
                          <a:latin typeface="+mn-lt"/>
                          <a:cs typeface="Arial" panose="020B0604020202020204" pitchFamily="34" charset="0"/>
                        </a:rPr>
                        <a:t>, </a:t>
                      </a:r>
                      <a:r>
                        <a:rPr lang="en-US" sz="3000" dirty="0">
                          <a:latin typeface="+mn-lt"/>
                          <a:cs typeface="Arial" panose="020B0604020202020204" pitchFamily="34" charset="0"/>
                        </a:rPr>
                        <a:t>Increased Intersection Capacity</a:t>
                      </a:r>
                      <a:r>
                        <a:rPr lang="sk-SK" sz="3000" dirty="0">
                          <a:latin typeface="+mn-lt"/>
                          <a:cs typeface="Arial" panose="020B0604020202020204" pitchFamily="34" charset="0"/>
                        </a:rPr>
                        <a:t>, </a:t>
                      </a:r>
                      <a:r>
                        <a:rPr lang="en-US" sz="3000" dirty="0">
                          <a:latin typeface="+mn-lt"/>
                          <a:cs typeface="Arial" panose="020B0604020202020204" pitchFamily="34" charset="0"/>
                        </a:rPr>
                        <a:t>Improved Travel Time</a:t>
                      </a:r>
                      <a:r>
                        <a:rPr lang="sk-SK" sz="3000" dirty="0">
                          <a:latin typeface="+mn-lt"/>
                          <a:cs typeface="Arial" panose="020B0604020202020204" pitchFamily="34" charset="0"/>
                        </a:rPr>
                        <a:t>, </a:t>
                      </a:r>
                      <a:r>
                        <a:rPr lang="en-US" sz="3000" dirty="0">
                          <a:latin typeface="+mn-lt"/>
                          <a:cs typeface="Arial" panose="020B0604020202020204" pitchFamily="34" charset="0"/>
                        </a:rPr>
                        <a:t>Enhanced Urban Mobility</a:t>
                      </a:r>
                      <a:r>
                        <a:rPr lang="sk-SK" sz="3000" dirty="0">
                          <a:latin typeface="+mn-lt"/>
                          <a:cs typeface="Arial" panose="020B0604020202020204" pitchFamily="34" charset="0"/>
                        </a:rPr>
                        <a:t>,...</a:t>
                      </a: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mc:AlternateContent xmlns:mc="http://schemas.openxmlformats.org/markup-compatibility/2006">
        <mc:Choice xmlns:a14="http://schemas.microsoft.com/office/drawing/2010/main" Requires="a14">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193180191"/>
                  </p:ext>
                </p:extLst>
              </p:nvPr>
            </p:nvGraphicFramePr>
            <p:xfrm>
              <a:off x="1347570" y="13898558"/>
              <a:ext cx="29661555" cy="10695525"/>
            </p:xfrm>
            <a:graphic>
              <a:graphicData uri="http://schemas.openxmlformats.org/drawingml/2006/table">
                <a:tbl>
                  <a:tblPr firstRow="1" bandRow="1">
                    <a:tableStyleId>{5C22544A-7EE6-4342-B048-85BDC9FD1C3A}</a:tableStyleId>
                  </a:tblPr>
                  <a:tblGrid>
                    <a:gridCol w="29661555">
                      <a:extLst>
                        <a:ext uri="{9D8B030D-6E8A-4147-A177-3AD203B41FA5}">
                          <a16:colId xmlns:a16="http://schemas.microsoft.com/office/drawing/2014/main" val="3004831674"/>
                        </a:ext>
                      </a:extLst>
                    </a:gridCol>
                  </a:tblGrid>
                  <a:tr h="1656718">
                    <a:tc>
                      <a:txBody>
                        <a:bodyPr/>
                        <a:lstStyle/>
                        <a:p>
                          <a:pPr algn="ctr"/>
                          <a:r>
                            <a:rPr lang="sk-SK" sz="4500" cap="small" baseline="0" dirty="0" err="1">
                              <a:latin typeface="+mn-lt"/>
                              <a:cs typeface="Arial"/>
                            </a:rPr>
                            <a:t>materials</a:t>
                          </a:r>
                          <a:r>
                            <a:rPr lang="sk-SK" sz="4500" cap="small" baseline="0" dirty="0">
                              <a:latin typeface="+mn-lt"/>
                              <a:cs typeface="Arial"/>
                            </a:rPr>
                            <a:t>,  </a:t>
                          </a:r>
                          <a:r>
                            <a:rPr lang="sk-SK" sz="4500" cap="small" baseline="0" dirty="0" err="1">
                              <a:latin typeface="+mn-lt"/>
                              <a:cs typeface="Arial"/>
                            </a:rPr>
                            <a:t>methods</a:t>
                          </a:r>
                          <a:r>
                            <a:rPr lang="sk-SK" sz="4500" cap="small" baseline="0" dirty="0">
                              <a:latin typeface="+mn-lt"/>
                              <a:cs typeface="Arial"/>
                            </a:rPr>
                            <a:t> &amp; </a:t>
                          </a:r>
                          <a:r>
                            <a:rPr lang="sk-SK" sz="4500" cap="small" baseline="0" dirty="0" err="1">
                              <a:latin typeface="+mn-lt"/>
                              <a:cs typeface="Arial"/>
                            </a:rPr>
                            <a:t>implementation</a:t>
                          </a:r>
                          <a:endParaRPr lang="sk-SK" sz="4500" cap="small" baseline="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9038807">
                    <a:tc>
                      <a:txBody>
                        <a:bodyPr/>
                        <a:lstStyle/>
                        <a:p>
                          <a:pPr>
                            <a:lnSpc>
                              <a:spcPct val="100000"/>
                            </a:lnSpc>
                            <a:spcBef>
                              <a:spcPts val="0"/>
                            </a:spcBef>
                            <a:spcAft>
                              <a:spcPts val="0"/>
                            </a:spcAft>
                          </a:pPr>
                          <a:r>
                            <a:rPr lang="sk-SK" sz="3500" dirty="0">
                              <a:solidFill>
                                <a:srgbClr val="002060"/>
                              </a:solidFill>
                              <a:latin typeface="+mn-lt"/>
                              <a:cs typeface="Arial"/>
                            </a:rPr>
                            <a:t>D</a:t>
                          </a:r>
                          <a:r>
                            <a:rPr lang="en-US" sz="3500" dirty="0" err="1">
                              <a:solidFill>
                                <a:srgbClr val="002060"/>
                              </a:solidFill>
                              <a:latin typeface="+mn-lt"/>
                              <a:cs typeface="Arial"/>
                            </a:rPr>
                            <a:t>escription</a:t>
                          </a:r>
                          <a:r>
                            <a:rPr lang="en-US" sz="3500" dirty="0">
                              <a:solidFill>
                                <a:srgbClr val="002060"/>
                              </a:solidFill>
                              <a:latin typeface="+mn-lt"/>
                              <a:cs typeface="Arial"/>
                            </a:rPr>
                            <a:t> of research methods and materials</a:t>
                          </a:r>
                          <a:endParaRPr lang="sk-SK" sz="3500" dirty="0">
                            <a:solidFill>
                              <a:srgbClr val="002060"/>
                            </a:solidFill>
                            <a:latin typeface="+mn-lt"/>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2800" baseline="0" dirty="0">
                              <a:latin typeface="+mn-lt"/>
                              <a:cs typeface="Arial" panose="020B0604020202020204" pitchFamily="34" charset="0"/>
                            </a:rPr>
                            <a:t>Mathematical model for traffic lights timing optimization</a:t>
                          </a:r>
                          <a:r>
                            <a:rPr lang="sk-SK" sz="2800" baseline="0" dirty="0">
                              <a:latin typeface="+mn-lt"/>
                              <a:cs typeface="Arial" panose="020B0604020202020204" pitchFamily="34" charset="0"/>
                            </a:rPr>
                            <a:t>:</a:t>
                          </a: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aseline="0" dirty="0">
                              <a:latin typeface="+mn-lt"/>
                              <a:cs typeface="Arial" panose="020B0604020202020204" pitchFamily="34" charset="0"/>
                            </a:rPr>
                            <a:t>Mean values of total vehicles waiting time for green lights turned on</a:t>
                          </a:r>
                          <a:r>
                            <a:rPr lang="sk-SK" sz="2800" baseline="0" dirty="0">
                              <a:latin typeface="+mn-lt"/>
                              <a:cs typeface="Arial" panose="020B0604020202020204" pitchFamily="34" charset="0"/>
                            </a:rPr>
                            <a:t>:</a:t>
                          </a:r>
                          <a14:m>
                            <m:oMath xmlns:m="http://schemas.openxmlformats.org/officeDocument/2006/math">
                              <m:r>
                                <a:rPr lang="sk-SK" sz="2800" b="0" i="0" kern="1200" smtClean="0">
                                  <a:solidFill>
                                    <a:schemeClr val="dk1"/>
                                  </a:solidFill>
                                  <a:effectLst/>
                                  <a:latin typeface="Cambria Math" panose="02040503050406030204" pitchFamily="18" charset="0"/>
                                  <a:ea typeface="+mn-ea"/>
                                  <a:cs typeface="+mn-cs"/>
                                </a:rPr>
                                <m:t> </m:t>
                              </m:r>
                              <m:r>
                                <a:rPr lang="en-GB" sz="2800" i="1" kern="1200" smtClean="0">
                                  <a:solidFill>
                                    <a:schemeClr val="dk1"/>
                                  </a:solidFill>
                                  <a:effectLst/>
                                  <a:latin typeface="Cambria Math" panose="02040503050406030204" pitchFamily="18" charset="0"/>
                                  <a:ea typeface="+mn-ea"/>
                                  <a:cs typeface="+mn-cs"/>
                                </a:rPr>
                                <m:t>𝐸</m:t>
                              </m:r>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𝑍</m:t>
                                  </m:r>
                                </m:e>
                              </m:d>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𝜆</m:t>
                                      </m:r>
                                      <m:r>
                                        <a:rPr lang="en-GB" sz="2800" i="1" kern="1200">
                                          <a:solidFill>
                                            <a:schemeClr val="dk1"/>
                                          </a:solidFill>
                                          <a:effectLst/>
                                          <a:latin typeface="Cambria Math" panose="02040503050406030204" pitchFamily="18" charset="0"/>
                                          <a:ea typeface="+mn-ea"/>
                                          <a:cs typeface="+mn-cs"/>
                                        </a:rPr>
                                        <m:t>𝑡</m:t>
                                      </m:r>
                                    </m:e>
                                    <m:sup>
                                      <m:r>
                                        <a:rPr lang="en-GB" sz="2800" i="1" kern="1200">
                                          <a:solidFill>
                                            <a:schemeClr val="dk1"/>
                                          </a:solidFill>
                                          <a:effectLst/>
                                          <a:latin typeface="Cambria Math" panose="02040503050406030204" pitchFamily="18" charset="0"/>
                                          <a:ea typeface="+mn-ea"/>
                                          <a:cs typeface="+mn-cs"/>
                                        </a:rPr>
                                        <m:t>2</m:t>
                                      </m:r>
                                    </m:sup>
                                  </m:sSup>
                                </m:num>
                                <m:den>
                                  <m:r>
                                    <a:rPr lang="en-GB" sz="2800" i="1" kern="1200">
                                      <a:solidFill>
                                        <a:schemeClr val="dk1"/>
                                      </a:solidFill>
                                      <a:effectLst/>
                                      <a:latin typeface="Cambria Math" panose="02040503050406030204" pitchFamily="18" charset="0"/>
                                      <a:ea typeface="+mn-ea"/>
                                      <a:cs typeface="+mn-cs"/>
                                    </a:rPr>
                                    <m:t>2</m:t>
                                  </m:r>
                                </m:den>
                              </m:f>
                            </m:oMath>
                          </a14:m>
                          <a:r>
                            <a:rPr lang="en-GB" sz="2400" kern="1200" dirty="0">
                              <a:solidFill>
                                <a:schemeClr val="dk1"/>
                              </a:solidFill>
                              <a:effectLst/>
                              <a:latin typeface="+mn-lt"/>
                              <a:ea typeface="+mn-ea"/>
                              <a:cs typeface="+mn-cs"/>
                            </a:rPr>
                            <a:t>,</a:t>
                          </a:r>
                          <a:r>
                            <a:rPr lang="sk-SK" sz="2400" kern="1200" dirty="0">
                              <a:solidFill>
                                <a:schemeClr val="dk1"/>
                              </a:solidFill>
                              <a:effectLst/>
                              <a:latin typeface="+mn-lt"/>
                              <a:ea typeface="+mn-ea"/>
                              <a:cs typeface="+mn-cs"/>
                            </a:rPr>
                            <a:t> </a:t>
                          </a: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2800" kern="1200" dirty="0">
                              <a:solidFill>
                                <a:schemeClr val="dk1"/>
                              </a:solidFill>
                              <a:effectLst/>
                              <a:latin typeface="+mn-lt"/>
                              <a:ea typeface="+mn-ea"/>
                              <a:cs typeface="+mn-cs"/>
                            </a:rPr>
                            <a:t>T</a:t>
                          </a:r>
                          <a:r>
                            <a:rPr lang="en-US" sz="2800" kern="1200" dirty="0" err="1">
                              <a:solidFill>
                                <a:schemeClr val="dk1"/>
                              </a:solidFill>
                              <a:effectLst/>
                              <a:latin typeface="+mn-lt"/>
                              <a:ea typeface="+mn-ea"/>
                              <a:cs typeface="+mn-cs"/>
                            </a:rPr>
                            <a:t>otal</a:t>
                          </a:r>
                          <a:r>
                            <a:rPr lang="en-US" sz="2800" kern="1200" dirty="0">
                              <a:solidFill>
                                <a:schemeClr val="dk1"/>
                              </a:solidFill>
                              <a:effectLst/>
                              <a:latin typeface="+mn-lt"/>
                              <a:ea typeface="+mn-ea"/>
                              <a:cs typeface="+mn-cs"/>
                            </a:rPr>
                            <a:t> unused green light time</a:t>
                          </a:r>
                          <a:r>
                            <a:rPr lang="sk-SK" sz="2800" kern="1200" dirty="0">
                              <a:solidFill>
                                <a:schemeClr val="dk1"/>
                              </a:solidFill>
                              <a:effectLst/>
                              <a:latin typeface="+mn-lt"/>
                              <a:ea typeface="+mn-ea"/>
                              <a:cs typeface="+mn-cs"/>
                            </a:rPr>
                            <a:t>: </a:t>
                          </a:r>
                          <a14:m>
                            <m:oMath xmlns:m="http://schemas.openxmlformats.org/officeDocument/2006/math">
                              <m:r>
                                <a:rPr lang="en-GB" sz="2800" i="1" kern="1200" smtClean="0">
                                  <a:solidFill>
                                    <a:schemeClr val="dk1"/>
                                  </a:solidFill>
                                  <a:effectLst/>
                                  <a:latin typeface="Cambria Math" panose="02040503050406030204" pitchFamily="18" charset="0"/>
                                  <a:ea typeface="+mn-ea"/>
                                  <a:cs typeface="+mn-cs"/>
                                </a:rPr>
                                <m:t>𝐸</m:t>
                              </m:r>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𝑉</m:t>
                                  </m:r>
                                </m:e>
                              </m:d>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r>
                                    <a:rPr lang="en-GB" sz="2800" i="1" kern="1200">
                                      <a:solidFill>
                                        <a:schemeClr val="dk1"/>
                                      </a:solidFill>
                                      <a:effectLst/>
                                      <a:latin typeface="Cambria Math" panose="02040503050406030204" pitchFamily="18" charset="0"/>
                                      <a:ea typeface="+mn-ea"/>
                                      <a:cs typeface="+mn-cs"/>
                                    </a:rPr>
                                    <m:t>𝜆</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(1−</m:t>
                                  </m:r>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𝜆</m:t>
                                  </m:r>
                                  <m:r>
                                    <a:rPr lang="en-GB" sz="2800" i="1" kern="1200">
                                      <a:solidFill>
                                        <a:schemeClr val="dk1"/>
                                      </a:solidFill>
                                      <a:effectLst/>
                                      <a:latin typeface="Cambria Math" panose="02040503050406030204" pitchFamily="18" charset="0"/>
                                      <a:ea typeface="+mn-ea"/>
                                      <a:cs typeface="+mn-cs"/>
                                    </a:rPr>
                                    <m:t>𝑡</m:t>
                                  </m:r>
                                </m:sup>
                              </m:sSup>
                              <m:r>
                                <a:rPr lang="en-GB" sz="2800" i="1" kern="1200">
                                  <a:solidFill>
                                    <a:schemeClr val="dk1"/>
                                  </a:solidFill>
                                  <a:effectLst/>
                                  <a:latin typeface="Cambria Math" panose="02040503050406030204" pitchFamily="18" charset="0"/>
                                  <a:ea typeface="+mn-ea"/>
                                  <a:cs typeface="+mn-cs"/>
                                </a:rPr>
                                <m:t>)</m:t>
                              </m:r>
                            </m:oMath>
                          </a14:m>
                          <a:r>
                            <a:rPr lang="en-GB" sz="2800" kern="1200" dirty="0">
                              <a:solidFill>
                                <a:schemeClr val="dk1"/>
                              </a:solidFill>
                              <a:effectLst/>
                              <a:latin typeface="+mn-lt"/>
                              <a:ea typeface="+mn-ea"/>
                              <a:cs typeface="+mn-cs"/>
                            </a:rPr>
                            <a:t>, </a:t>
                          </a:r>
                          <a:endParaRPr lang="sk-SK" sz="2800" kern="1200" dirty="0">
                            <a:solidFill>
                              <a:schemeClr val="dk1"/>
                            </a:solidFill>
                            <a:effectLst/>
                            <a:latin typeface="+mn-lt"/>
                            <a:ea typeface="+mn-ea"/>
                            <a:cs typeface="+mn-cs"/>
                          </a:endParaRPr>
                        </a:p>
                        <a:p>
                          <a:pPr marL="342900" marR="0" lvl="0" indent="-3429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2600" baseline="0" dirty="0">
                              <a:latin typeface="+mn-lt"/>
                              <a:cs typeface="Arial" panose="020B0604020202020204" pitchFamily="34" charset="0"/>
                            </a:rPr>
                            <a:t>W</a:t>
                          </a:r>
                          <a:r>
                            <a:rPr lang="en-US" sz="2600" baseline="0" dirty="0">
                              <a:latin typeface="+mn-lt"/>
                              <a:cs typeface="Arial" panose="020B0604020202020204" pitchFamily="34" charset="0"/>
                            </a:rPr>
                            <a:t>here</a:t>
                          </a:r>
                          <a:r>
                            <a:rPr lang="en-US" sz="2600" i="1" baseline="0" dirty="0">
                              <a:latin typeface="+mn-lt"/>
                              <a:cs typeface="Arial" panose="020B0604020202020204" pitchFamily="34" charset="0"/>
                            </a:rPr>
                            <a:t> Z </a:t>
                          </a:r>
                          <a:r>
                            <a:rPr lang="en-US" sz="2600" baseline="0" dirty="0">
                              <a:latin typeface="+mn-lt"/>
                              <a:cs typeface="Arial" panose="020B0604020202020204" pitchFamily="34" charset="0"/>
                            </a:rPr>
                            <a:t>– total vehicles waiting time for green lights turned on [</a:t>
                          </a:r>
                          <a:r>
                            <a:rPr lang="sk-SK" sz="2600" baseline="0" dirty="0">
                              <a:latin typeface="+mn-lt"/>
                              <a:cs typeface="Arial" panose="020B0604020202020204" pitchFamily="34" charset="0"/>
                            </a:rPr>
                            <a:t>s</a:t>
                          </a:r>
                          <a:r>
                            <a:rPr lang="en-US" sz="2600" baseline="0" dirty="0">
                              <a:latin typeface="+mn-lt"/>
                              <a:cs typeface="Arial" panose="020B0604020202020204" pitchFamily="34" charset="0"/>
                            </a:rPr>
                            <a:t>],</a:t>
                          </a:r>
                          <a:r>
                            <a:rPr lang="en-US" sz="2600" i="1" baseline="0" dirty="0">
                              <a:latin typeface="+mn-lt"/>
                              <a:cs typeface="Arial" panose="020B0604020202020204" pitchFamily="34" charset="0"/>
                            </a:rPr>
                            <a:t> t </a:t>
                          </a:r>
                          <a:r>
                            <a:rPr lang="en-US" sz="2600" baseline="0" dirty="0">
                              <a:latin typeface="+mn-lt"/>
                              <a:cs typeface="Arial" panose="020B0604020202020204" pitchFamily="34" charset="0"/>
                            </a:rPr>
                            <a:t>– duration of the red lights [</a:t>
                          </a:r>
                          <a:r>
                            <a:rPr lang="sk-SK" sz="2600" baseline="0" dirty="0">
                              <a:latin typeface="+mn-lt"/>
                              <a:cs typeface="Arial" panose="020B0604020202020204" pitchFamily="34" charset="0"/>
                            </a:rPr>
                            <a:t>s</a:t>
                          </a:r>
                          <a:r>
                            <a:rPr lang="en-US" sz="2600" baseline="0" dirty="0">
                              <a:latin typeface="+mn-lt"/>
                              <a:cs typeface="Arial" panose="020B0604020202020204" pitchFamily="34" charset="0"/>
                            </a:rPr>
                            <a:t>], </a:t>
                          </a:r>
                          <a:r>
                            <a:rPr lang="en-US" sz="2600" i="1" baseline="0" dirty="0">
                              <a:latin typeface="+mn-lt"/>
                              <a:cs typeface="Arial" panose="020B0604020202020204" pitchFamily="34" charset="0"/>
                            </a:rPr>
                            <a:t>λ</a:t>
                          </a:r>
                          <a:r>
                            <a:rPr lang="en-US" sz="2600" baseline="0" dirty="0">
                              <a:latin typeface="+mn-lt"/>
                              <a:cs typeface="Arial" panose="020B0604020202020204" pitchFamily="34" charset="0"/>
                            </a:rPr>
                            <a:t> – the intensity of the incoming vehicles at the intersection [-].</a:t>
                          </a:r>
                          <a:r>
                            <a:rPr lang="sk-SK" sz="2600" baseline="0" dirty="0">
                              <a:latin typeface="+mn-lt"/>
                              <a:cs typeface="Arial" panose="020B0604020202020204" pitchFamily="34" charset="0"/>
                            </a:rPr>
                            <a:t> </a:t>
                          </a:r>
                          <a:r>
                            <a:rPr lang="en-US" sz="2600" baseline="0" dirty="0">
                              <a:latin typeface="+mn-lt"/>
                              <a:cs typeface="Arial" panose="020B0604020202020204" pitchFamily="34" charset="0"/>
                            </a:rPr>
                            <a:t>V – total unused green lights time</a:t>
                          </a:r>
                          <a:r>
                            <a:rPr lang="sk-SK" sz="2600" baseline="0" dirty="0">
                              <a:latin typeface="+mn-lt"/>
                              <a:cs typeface="Arial" panose="020B0604020202020204" pitchFamily="34" charset="0"/>
                            </a:rPr>
                            <a:t> </a:t>
                          </a:r>
                          <a:r>
                            <a:rPr lang="en-US" sz="2600" baseline="0" dirty="0">
                              <a:latin typeface="+mn-lt"/>
                              <a:cs typeface="Arial" panose="020B0604020202020204" pitchFamily="34" charset="0"/>
                            </a:rPr>
                            <a:t>[</a:t>
                          </a:r>
                          <a:r>
                            <a:rPr lang="sk-SK" sz="2600" baseline="0" dirty="0">
                              <a:latin typeface="+mn-lt"/>
                              <a:cs typeface="Arial" panose="020B0604020202020204" pitchFamily="34" charset="0"/>
                            </a:rPr>
                            <a:t>s</a:t>
                          </a:r>
                          <a:r>
                            <a:rPr lang="en-US" sz="2600" baseline="0" dirty="0">
                              <a:latin typeface="+mn-lt"/>
                              <a:cs typeface="Arial" panose="020B0604020202020204" pitchFamily="34" charset="0"/>
                            </a:rPr>
                            <a:t>]</a:t>
                          </a:r>
                          <a:r>
                            <a:rPr lang="sk-SK" sz="2600" baseline="0" dirty="0">
                              <a:latin typeface="+mn-lt"/>
                              <a:cs typeface="Arial" panose="020B0604020202020204" pitchFamily="34" charset="0"/>
                            </a:rPr>
                            <a:t>.</a:t>
                          </a:r>
                          <a:endParaRPr lang="en-US" sz="2600" baseline="0" dirty="0">
                            <a:latin typeface="+mn-lt"/>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sk-SK" sz="2800" u="sng" baseline="0" dirty="0">
                              <a:latin typeface="+mn-lt"/>
                              <a:cs typeface="Arial" panose="020B0604020202020204" pitchFamily="34" charset="0"/>
                            </a:rPr>
                            <a:t>I.</a:t>
                          </a:r>
                          <a:r>
                            <a:rPr lang="en-US" sz="2800" u="sng" dirty="0">
                              <a:solidFill>
                                <a:schemeClr val="tx1"/>
                              </a:solidFill>
                              <a:latin typeface="+mn-lt"/>
                              <a:cs typeface="Arial"/>
                            </a:rPr>
                            <a:t>the sum of the mean values of the waiting time for the green lights turned on E(Z) was minimal</a:t>
                          </a:r>
                          <a:r>
                            <a:rPr lang="sk-SK" sz="2800" u="sng" dirty="0">
                              <a:solidFill>
                                <a:schemeClr val="tx1"/>
                              </a:solidFill>
                              <a:latin typeface="+mn-lt"/>
                              <a:cs typeface="Arial"/>
                            </a:rPr>
                            <a:t>:</a:t>
                          </a:r>
                          <a:r>
                            <a:rPr lang="en-GB" sz="2800" b="1" u="sng" kern="1200" dirty="0">
                              <a:solidFill>
                                <a:schemeClr val="dk1"/>
                              </a:solidFill>
                              <a:effectLst/>
                              <a:latin typeface="+mn-lt"/>
                              <a:ea typeface="+mn-ea"/>
                              <a:cs typeface="+mn-cs"/>
                            </a:rPr>
                            <a:t> </a:t>
                          </a:r>
                          <a:endParaRPr lang="sk-SK" sz="2800" b="1" i="1" u="sng" kern="1200" dirty="0">
                            <a:solidFill>
                              <a:schemeClr val="dk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400"/>
                            </a:spcAft>
                            <a:buClrTx/>
                            <a:buSzTx/>
                            <a:buFontTx/>
                            <a:buNone/>
                            <a:tabLst/>
                            <a:defRPr/>
                          </a:pPr>
                          <a14:m>
                            <m:oMath xmlns:m="http://schemas.openxmlformats.org/officeDocument/2006/math">
                              <m:r>
                                <a:rPr lang="en-GB" sz="2800" b="1" i="1" kern="1200">
                                  <a:solidFill>
                                    <a:schemeClr val="dk1"/>
                                  </a:solidFill>
                                  <a:effectLst/>
                                  <a:latin typeface="Cambria Math" panose="02040503050406030204" pitchFamily="18" charset="0"/>
                                  <a:ea typeface="+mn-ea"/>
                                  <a:cs typeface="+mn-cs"/>
                                </a:rPr>
                                <m:t>𝑬</m:t>
                              </m:r>
                              <m:r>
                                <a:rPr lang="en-GB" sz="2800" b="1" i="1" kern="1200">
                                  <a:solidFill>
                                    <a:schemeClr val="dk1"/>
                                  </a:solidFill>
                                  <a:effectLst/>
                                  <a:latin typeface="Cambria Math" panose="02040503050406030204" pitchFamily="18" charset="0"/>
                                  <a:ea typeface="+mn-ea"/>
                                  <a:cs typeface="+mn-cs"/>
                                </a:rPr>
                                <m:t>(</m:t>
                              </m:r>
                              <m:r>
                                <a:rPr lang="en-GB" sz="2800" b="1" i="1" kern="1200">
                                  <a:solidFill>
                                    <a:schemeClr val="dk1"/>
                                  </a:solidFill>
                                  <a:effectLst/>
                                  <a:latin typeface="Cambria Math" panose="02040503050406030204" pitchFamily="18" charset="0"/>
                                  <a:ea typeface="+mn-ea"/>
                                  <a:cs typeface="+mn-cs"/>
                                </a:rPr>
                                <m:t>𝒁</m:t>
                              </m:r>
                              <m:r>
                                <a:rPr lang="en-GB" sz="2800" b="1" i="1" kern="1200">
                                  <a:solidFill>
                                    <a:schemeClr val="dk1"/>
                                  </a:solidFill>
                                  <a:effectLst/>
                                  <a:latin typeface="Cambria Math" panose="02040503050406030204" pitchFamily="18" charset="0"/>
                                  <a:ea typeface="+mn-ea"/>
                                  <a:cs typeface="+mn-cs"/>
                                </a:rPr>
                                <m:t>𝟏</m:t>
                              </m:r>
                              <m:r>
                                <a:rPr lang="en-GB" sz="2800" b="1" i="1" kern="1200">
                                  <a:solidFill>
                                    <a:schemeClr val="dk1"/>
                                  </a:solidFill>
                                  <a:effectLst/>
                                  <a:latin typeface="Cambria Math" panose="02040503050406030204" pitchFamily="18" charset="0"/>
                                  <a:ea typeface="+mn-ea"/>
                                  <a:cs typeface="+mn-cs"/>
                                </a:rPr>
                                <m:t>) + ....+ </m:t>
                              </m:r>
                              <m:r>
                                <a:rPr lang="en-GB" sz="2800" b="1" i="1" kern="1200">
                                  <a:solidFill>
                                    <a:schemeClr val="dk1"/>
                                  </a:solidFill>
                                  <a:effectLst/>
                                  <a:latin typeface="Cambria Math" panose="02040503050406030204" pitchFamily="18" charset="0"/>
                                  <a:ea typeface="+mn-ea"/>
                                  <a:cs typeface="+mn-cs"/>
                                </a:rPr>
                                <m:t>𝑬</m:t>
                              </m:r>
                              <m:r>
                                <a:rPr lang="en-GB" sz="2800" b="1" i="1" kern="1200">
                                  <a:solidFill>
                                    <a:schemeClr val="dk1"/>
                                  </a:solidFill>
                                  <a:effectLst/>
                                  <a:latin typeface="Cambria Math" panose="02040503050406030204" pitchFamily="18" charset="0"/>
                                  <a:ea typeface="+mn-ea"/>
                                  <a:cs typeface="+mn-cs"/>
                                </a:rPr>
                                <m:t>(</m:t>
                              </m:r>
                              <m:r>
                                <a:rPr lang="en-GB" sz="2800" b="1" i="1" kern="1200">
                                  <a:solidFill>
                                    <a:schemeClr val="dk1"/>
                                  </a:solidFill>
                                  <a:effectLst/>
                                  <a:latin typeface="Cambria Math" panose="02040503050406030204" pitchFamily="18" charset="0"/>
                                  <a:ea typeface="+mn-ea"/>
                                  <a:cs typeface="+mn-cs"/>
                                </a:rPr>
                                <m:t>𝒁</m:t>
                              </m:r>
                              <m:r>
                                <a:rPr lang="en-GB" sz="2800" b="1" i="1" kern="1200">
                                  <a:solidFill>
                                    <a:schemeClr val="dk1"/>
                                  </a:solidFill>
                                  <a:effectLst/>
                                  <a:latin typeface="Cambria Math" panose="02040503050406030204" pitchFamily="18" charset="0"/>
                                  <a:ea typeface="+mn-ea"/>
                                  <a:cs typeface="+mn-cs"/>
                                </a:rPr>
                                <m:t>𝟔</m:t>
                              </m:r>
                              <m:r>
                                <a:rPr lang="en-GB" sz="2800" b="1" i="1" kern="1200">
                                  <a:solidFill>
                                    <a:schemeClr val="dk1"/>
                                  </a:solidFill>
                                  <a:effectLst/>
                                  <a:latin typeface="Cambria Math" panose="02040503050406030204" pitchFamily="18" charset="0"/>
                                  <a:ea typeface="+mn-ea"/>
                                  <a:cs typeface="+mn-cs"/>
                                </a:rPr>
                                <m:t>) → </m:t>
                              </m:r>
                              <m:r>
                                <a:rPr lang="en-GB" sz="2800" b="1" i="1" kern="1200">
                                  <a:solidFill>
                                    <a:schemeClr val="dk1"/>
                                  </a:solidFill>
                                  <a:effectLst/>
                                  <a:latin typeface="Cambria Math" panose="02040503050406030204" pitchFamily="18" charset="0"/>
                                  <a:ea typeface="+mn-ea"/>
                                  <a:cs typeface="+mn-cs"/>
                                </a:rPr>
                                <m:t>𝒎𝒊𝒏</m:t>
                              </m:r>
                            </m:oMath>
                          </a14:m>
                          <a:r>
                            <a:rPr lang="en-GB" sz="2800" i="1" kern="1200" dirty="0">
                              <a:solidFill>
                                <a:schemeClr val="dk1"/>
                              </a:solidFill>
                              <a:effectLst/>
                              <a:latin typeface="+mn-lt"/>
                              <a:ea typeface="+mn-ea"/>
                              <a:cs typeface="+mn-cs"/>
                            </a:rPr>
                            <a:t> : </a:t>
                          </a:r>
                          <a14:m>
                            <m:oMath xmlns:m="http://schemas.openxmlformats.org/officeDocument/2006/math">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1</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2</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3</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4</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6</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 </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5</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m:t>
                                  </m:r>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r>
                                        <a:rPr lang="en-GB" sz="2800" i="1" kern="1200">
                                          <a:solidFill>
                                            <a:schemeClr val="dk1"/>
                                          </a:solidFill>
                                          <a:effectLst/>
                                          <a:latin typeface="Cambria Math" panose="02040503050406030204" pitchFamily="18" charset="0"/>
                                          <a:ea typeface="+mn-ea"/>
                                          <a:cs typeface="+mn-cs"/>
                                        </a:rPr>
                                        <m:t>)</m:t>
                                      </m:r>
                                    </m:e>
                                  </m:d>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  </m:t>
                              </m:r>
                              <m:r>
                                <a:rPr lang="en-GB" sz="2800" i="1" kern="1200">
                                  <a:solidFill>
                                    <a:schemeClr val="dk1"/>
                                  </a:solidFill>
                                  <a:effectLst/>
                                  <a:latin typeface="Cambria Math" panose="02040503050406030204" pitchFamily="18" charset="0"/>
                                  <a:ea typeface="+mn-ea"/>
                                  <a:cs typeface="+mn-cs"/>
                                </a:rPr>
                                <m:t>𝑚𝑖𝑛</m:t>
                              </m:r>
                            </m:oMath>
                          </a14:m>
                          <a:r>
                            <a:rPr lang="sk-SK" sz="2800" dirty="0">
                              <a:solidFill>
                                <a:schemeClr val="tx1"/>
                              </a:solidFill>
                              <a:latin typeface="+mn-lt"/>
                              <a:cs typeface="Arial"/>
                            </a:rPr>
                            <a:t>,</a:t>
                          </a:r>
                        </a:p>
                        <a:p>
                          <a:pPr marL="0" marR="0" lvl="0" indent="0" algn="l" defTabSz="3239902" rtl="0" eaLnBrk="1" fontAlgn="auto" latinLnBrk="0" hangingPunct="1">
                            <a:lnSpc>
                              <a:spcPct val="100000"/>
                            </a:lnSpc>
                            <a:spcBef>
                              <a:spcPts val="0"/>
                            </a:spcBef>
                            <a:spcAft>
                              <a:spcPts val="0"/>
                            </a:spcAft>
                            <a:buClrTx/>
                            <a:buSzTx/>
                            <a:buFontTx/>
                            <a:buNone/>
                            <a:tabLst/>
                            <a:defRPr/>
                          </a:pPr>
                          <a:r>
                            <a:rPr lang="en-US" sz="2800" u="sng" dirty="0" err="1">
                              <a:solidFill>
                                <a:schemeClr val="tx1"/>
                              </a:solidFill>
                              <a:latin typeface="+mn-lt"/>
                              <a:cs typeface="Arial"/>
                            </a:rPr>
                            <a:t>II.the</a:t>
                          </a:r>
                          <a:r>
                            <a:rPr lang="en-US" sz="2800" u="sng" dirty="0">
                              <a:solidFill>
                                <a:schemeClr val="tx1"/>
                              </a:solidFill>
                              <a:latin typeface="+mn-lt"/>
                              <a:cs typeface="Arial"/>
                            </a:rPr>
                            <a:t> sum of the mean values of the waiting time was minimal and the sum of the mean values of the total unused green lights time should be minimal:</a:t>
                          </a:r>
                          <a:endParaRPr lang="sk-SK" sz="2800" u="sng" dirty="0">
                            <a:solidFill>
                              <a:schemeClr val="tx1"/>
                            </a:solidFill>
                            <a:latin typeface="+mn-lt"/>
                            <a:cs typeface="Arial"/>
                          </a:endParaRPr>
                        </a:p>
                        <a:p>
                          <a:pPr marL="0" marR="0" lvl="0" indent="0" algn="l" defTabSz="3239902" rtl="0" eaLnBrk="1" fontAlgn="auto" latinLnBrk="0" hangingPunct="1">
                            <a:lnSpc>
                              <a:spcPct val="100000"/>
                            </a:lnSpc>
                            <a:spcBef>
                              <a:spcPts val="0"/>
                            </a:spcBef>
                            <a:spcAft>
                              <a:spcPts val="400"/>
                            </a:spcAft>
                            <a:buClrTx/>
                            <a:buSzTx/>
                            <a:buFontTx/>
                            <a:buNone/>
                            <a:tabLst/>
                            <a:defRPr/>
                          </a:pPr>
                          <a14:m>
                            <m:oMath xmlns:m="http://schemas.openxmlformats.org/officeDocument/2006/math">
                              <m:r>
                                <a:rPr lang="en-GB" sz="2800" b="1" i="1" kern="1200" smtClean="0">
                                  <a:solidFill>
                                    <a:schemeClr val="dk1"/>
                                  </a:solidFill>
                                  <a:effectLst/>
                                  <a:latin typeface="Cambria Math" panose="02040503050406030204" pitchFamily="18" charset="0"/>
                                  <a:ea typeface="+mn-ea"/>
                                  <a:cs typeface="+mn-cs"/>
                                </a:rPr>
                                <m:t>𝑬</m:t>
                              </m:r>
                              <m:d>
                                <m:dPr>
                                  <m:ctrlPr>
                                    <a:rPr lang="sk-SK" sz="2800" b="1" i="1" kern="1200">
                                      <a:solidFill>
                                        <a:schemeClr val="dk1"/>
                                      </a:solidFill>
                                      <a:effectLst/>
                                      <a:latin typeface="Cambria Math" panose="02040503050406030204" pitchFamily="18" charset="0"/>
                                      <a:ea typeface="+mn-ea"/>
                                      <a:cs typeface="+mn-cs"/>
                                    </a:rPr>
                                  </m:ctrlPr>
                                </m:dPr>
                                <m:e>
                                  <m:r>
                                    <a:rPr lang="en-GB" sz="2800" b="1" i="1" kern="1200">
                                      <a:solidFill>
                                        <a:schemeClr val="dk1"/>
                                      </a:solidFill>
                                      <a:effectLst/>
                                      <a:latin typeface="Cambria Math" panose="02040503050406030204" pitchFamily="18" charset="0"/>
                                      <a:ea typeface="+mn-ea"/>
                                      <a:cs typeface="+mn-cs"/>
                                    </a:rPr>
                                    <m:t>𝒁</m:t>
                                  </m:r>
                                  <m:r>
                                    <a:rPr lang="en-GB" sz="2800" b="1" i="1" kern="1200">
                                      <a:solidFill>
                                        <a:schemeClr val="dk1"/>
                                      </a:solidFill>
                                      <a:effectLst/>
                                      <a:latin typeface="Cambria Math" panose="02040503050406030204" pitchFamily="18" charset="0"/>
                                      <a:ea typeface="+mn-ea"/>
                                      <a:cs typeface="+mn-cs"/>
                                    </a:rPr>
                                    <m:t>𝟏</m:t>
                                  </m:r>
                                </m:e>
                              </m:d>
                              <m:r>
                                <a:rPr lang="en-GB" sz="2800" b="1" i="1" kern="1200">
                                  <a:solidFill>
                                    <a:schemeClr val="dk1"/>
                                  </a:solidFill>
                                  <a:effectLst/>
                                  <a:latin typeface="Cambria Math" panose="02040503050406030204" pitchFamily="18" charset="0"/>
                                  <a:ea typeface="+mn-ea"/>
                                  <a:cs typeface="+mn-cs"/>
                                </a:rPr>
                                <m:t>+ ....+ </m:t>
                              </m:r>
                              <m:r>
                                <a:rPr lang="en-GB" sz="2800" b="1" i="1" kern="1200">
                                  <a:solidFill>
                                    <a:schemeClr val="dk1"/>
                                  </a:solidFill>
                                  <a:effectLst/>
                                  <a:latin typeface="Cambria Math" panose="02040503050406030204" pitchFamily="18" charset="0"/>
                                  <a:ea typeface="+mn-ea"/>
                                  <a:cs typeface="+mn-cs"/>
                                </a:rPr>
                                <m:t>𝑬</m:t>
                              </m:r>
                              <m:d>
                                <m:dPr>
                                  <m:ctrlPr>
                                    <a:rPr lang="sk-SK" sz="2800" b="1" i="1" kern="1200">
                                      <a:solidFill>
                                        <a:schemeClr val="dk1"/>
                                      </a:solidFill>
                                      <a:effectLst/>
                                      <a:latin typeface="Cambria Math" panose="02040503050406030204" pitchFamily="18" charset="0"/>
                                      <a:ea typeface="+mn-ea"/>
                                      <a:cs typeface="+mn-cs"/>
                                    </a:rPr>
                                  </m:ctrlPr>
                                </m:dPr>
                                <m:e>
                                  <m:r>
                                    <a:rPr lang="en-GB" sz="2800" b="1" i="1" kern="1200">
                                      <a:solidFill>
                                        <a:schemeClr val="dk1"/>
                                      </a:solidFill>
                                      <a:effectLst/>
                                      <a:latin typeface="Cambria Math" panose="02040503050406030204" pitchFamily="18" charset="0"/>
                                      <a:ea typeface="+mn-ea"/>
                                      <a:cs typeface="+mn-cs"/>
                                    </a:rPr>
                                    <m:t>𝒁</m:t>
                                  </m:r>
                                  <m:r>
                                    <a:rPr lang="en-GB" sz="2800" b="1" i="1" kern="1200">
                                      <a:solidFill>
                                        <a:schemeClr val="dk1"/>
                                      </a:solidFill>
                                      <a:effectLst/>
                                      <a:latin typeface="Cambria Math" panose="02040503050406030204" pitchFamily="18" charset="0"/>
                                      <a:ea typeface="+mn-ea"/>
                                      <a:cs typeface="+mn-cs"/>
                                    </a:rPr>
                                    <m:t>𝟔</m:t>
                                  </m:r>
                                </m:e>
                              </m:d>
                              <m:r>
                                <a:rPr lang="en-GB" sz="2800" b="1" i="1" kern="1200">
                                  <a:solidFill>
                                    <a:schemeClr val="dk1"/>
                                  </a:solidFill>
                                  <a:effectLst/>
                                  <a:latin typeface="Cambria Math" panose="02040503050406030204" pitchFamily="18" charset="0"/>
                                  <a:ea typeface="+mn-ea"/>
                                  <a:cs typeface="+mn-cs"/>
                                </a:rPr>
                                <m:t> +  </m:t>
                              </m:r>
                              <m:r>
                                <a:rPr lang="en-GB" sz="2800" b="1" i="1" kern="1200">
                                  <a:solidFill>
                                    <a:schemeClr val="dk1"/>
                                  </a:solidFill>
                                  <a:effectLst/>
                                  <a:latin typeface="Cambria Math" panose="02040503050406030204" pitchFamily="18" charset="0"/>
                                  <a:ea typeface="+mn-ea"/>
                                  <a:cs typeface="+mn-cs"/>
                                </a:rPr>
                                <m:t>𝑬</m:t>
                              </m:r>
                              <m:d>
                                <m:dPr>
                                  <m:ctrlPr>
                                    <a:rPr lang="sk-SK" sz="2800" b="1" i="1" kern="1200">
                                      <a:solidFill>
                                        <a:schemeClr val="dk1"/>
                                      </a:solidFill>
                                      <a:effectLst/>
                                      <a:latin typeface="Cambria Math" panose="02040503050406030204" pitchFamily="18" charset="0"/>
                                      <a:ea typeface="+mn-ea"/>
                                      <a:cs typeface="+mn-cs"/>
                                    </a:rPr>
                                  </m:ctrlPr>
                                </m:dPr>
                                <m:e>
                                  <m:r>
                                    <a:rPr lang="en-GB" sz="2800" b="1" i="1" kern="1200">
                                      <a:solidFill>
                                        <a:schemeClr val="dk1"/>
                                      </a:solidFill>
                                      <a:effectLst/>
                                      <a:latin typeface="Cambria Math" panose="02040503050406030204" pitchFamily="18" charset="0"/>
                                      <a:ea typeface="+mn-ea"/>
                                      <a:cs typeface="+mn-cs"/>
                                    </a:rPr>
                                    <m:t>𝑽</m:t>
                                  </m:r>
                                  <m:r>
                                    <a:rPr lang="en-GB" sz="2800" b="1" i="1" kern="1200">
                                      <a:solidFill>
                                        <a:schemeClr val="dk1"/>
                                      </a:solidFill>
                                      <a:effectLst/>
                                      <a:latin typeface="Cambria Math" panose="02040503050406030204" pitchFamily="18" charset="0"/>
                                      <a:ea typeface="+mn-ea"/>
                                      <a:cs typeface="+mn-cs"/>
                                    </a:rPr>
                                    <m:t>𝟏</m:t>
                                  </m:r>
                                </m:e>
                              </m:d>
                              <m:r>
                                <a:rPr lang="en-GB" sz="2800" b="1" i="1" kern="1200">
                                  <a:solidFill>
                                    <a:schemeClr val="dk1"/>
                                  </a:solidFill>
                                  <a:effectLst/>
                                  <a:latin typeface="Cambria Math" panose="02040503050406030204" pitchFamily="18" charset="0"/>
                                  <a:ea typeface="+mn-ea"/>
                                  <a:cs typeface="+mn-cs"/>
                                </a:rPr>
                                <m:t>+ ....+ </m:t>
                              </m:r>
                              <m:r>
                                <a:rPr lang="en-GB" sz="2800" b="1" i="1" kern="1200">
                                  <a:solidFill>
                                    <a:schemeClr val="dk1"/>
                                  </a:solidFill>
                                  <a:effectLst/>
                                  <a:latin typeface="Cambria Math" panose="02040503050406030204" pitchFamily="18" charset="0"/>
                                  <a:ea typeface="+mn-ea"/>
                                  <a:cs typeface="+mn-cs"/>
                                </a:rPr>
                                <m:t>𝑬</m:t>
                              </m:r>
                              <m:d>
                                <m:dPr>
                                  <m:ctrlPr>
                                    <a:rPr lang="sk-SK" sz="2800" b="1" i="1" kern="1200">
                                      <a:solidFill>
                                        <a:schemeClr val="dk1"/>
                                      </a:solidFill>
                                      <a:effectLst/>
                                      <a:latin typeface="Cambria Math" panose="02040503050406030204" pitchFamily="18" charset="0"/>
                                      <a:ea typeface="+mn-ea"/>
                                      <a:cs typeface="+mn-cs"/>
                                    </a:rPr>
                                  </m:ctrlPr>
                                </m:dPr>
                                <m:e>
                                  <m:r>
                                    <a:rPr lang="en-GB" sz="2800" b="1" i="1" kern="1200">
                                      <a:solidFill>
                                        <a:schemeClr val="dk1"/>
                                      </a:solidFill>
                                      <a:effectLst/>
                                      <a:latin typeface="Cambria Math" panose="02040503050406030204" pitchFamily="18" charset="0"/>
                                      <a:ea typeface="+mn-ea"/>
                                      <a:cs typeface="+mn-cs"/>
                                    </a:rPr>
                                    <m:t>𝑽</m:t>
                                  </m:r>
                                  <m:r>
                                    <a:rPr lang="en-GB" sz="2800" b="1" i="1" kern="1200">
                                      <a:solidFill>
                                        <a:schemeClr val="dk1"/>
                                      </a:solidFill>
                                      <a:effectLst/>
                                      <a:latin typeface="Cambria Math" panose="02040503050406030204" pitchFamily="18" charset="0"/>
                                      <a:ea typeface="+mn-ea"/>
                                      <a:cs typeface="+mn-cs"/>
                                    </a:rPr>
                                    <m:t>𝟔</m:t>
                                  </m:r>
                                </m:e>
                              </m:d>
                              <m:r>
                                <a:rPr lang="en-GB" sz="2800" b="1" i="1" kern="1200">
                                  <a:solidFill>
                                    <a:schemeClr val="dk1"/>
                                  </a:solidFill>
                                  <a:effectLst/>
                                  <a:latin typeface="Cambria Math" panose="02040503050406030204" pitchFamily="18" charset="0"/>
                                  <a:ea typeface="+mn-ea"/>
                                  <a:cs typeface="+mn-cs"/>
                                </a:rPr>
                                <m:t> → </m:t>
                              </m:r>
                              <m:r>
                                <a:rPr lang="en-GB" sz="2800" b="1" i="1" kern="1200">
                                  <a:solidFill>
                                    <a:schemeClr val="dk1"/>
                                  </a:solidFill>
                                  <a:effectLst/>
                                  <a:latin typeface="Cambria Math" panose="02040503050406030204" pitchFamily="18" charset="0"/>
                                  <a:ea typeface="+mn-ea"/>
                                  <a:cs typeface="+mn-cs"/>
                                </a:rPr>
                                <m:t>𝒎𝒊𝒏</m:t>
                              </m:r>
                            </m:oMath>
                          </a14:m>
                          <a:r>
                            <a:rPr lang="en-GB" sz="2800" b="1" kern="1200" dirty="0">
                              <a:solidFill>
                                <a:schemeClr val="dk1"/>
                              </a:solidFill>
                              <a:effectLst/>
                              <a:latin typeface="+mn-lt"/>
                              <a:ea typeface="+mn-ea"/>
                              <a:cs typeface="+mn-cs"/>
                            </a:rPr>
                            <a:t> </a:t>
                          </a:r>
                          <a:r>
                            <a:rPr lang="en-GB" sz="2800" kern="1200" dirty="0">
                              <a:solidFill>
                                <a:schemeClr val="dk1"/>
                              </a:solidFill>
                              <a:effectLst/>
                              <a:latin typeface="+mn-lt"/>
                              <a:ea typeface="+mn-ea"/>
                              <a:cs typeface="+mn-cs"/>
                            </a:rPr>
                            <a:t>: </a:t>
                          </a:r>
                          <a14:m>
                            <m:oMath xmlns:m="http://schemas.openxmlformats.org/officeDocument/2006/math">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1</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2</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3</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4</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6</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5</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m:t>
                                  </m:r>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r>
                                        <a:rPr lang="en-GB" sz="2800" i="1" kern="1200">
                                          <a:solidFill>
                                            <a:schemeClr val="dk1"/>
                                          </a:solidFill>
                                          <a:effectLst/>
                                          <a:latin typeface="Cambria Math" panose="02040503050406030204" pitchFamily="18" charset="0"/>
                                          <a:ea typeface="+mn-ea"/>
                                          <a:cs typeface="+mn-cs"/>
                                        </a:rPr>
                                        <m:t>)</m:t>
                                      </m:r>
                                    </m:e>
                                  </m:d>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1</m:t>
                                      </m:r>
                                    </m:sub>
                                  </m:sSub>
                                </m:den>
                              </m:f>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1</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sup>
                                  </m:sSup>
                                </m:e>
                              </m:d>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2</m:t>
                                      </m:r>
                                    </m:sub>
                                  </m:sSub>
                                </m:den>
                              </m:f>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2</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3</m:t>
                                      </m:r>
                                    </m:sub>
                                  </m:sSub>
                                </m:den>
                              </m:f>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3</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4</m:t>
                                      </m:r>
                                    </m:sub>
                                  </m:sSub>
                                </m:den>
                              </m:f>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4</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6</m:t>
                                      </m:r>
                                    </m:sub>
                                  </m:sSub>
                                </m:den>
                              </m:f>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6</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sup>
                              </m:sSup>
                              <m:r>
                                <a:rPr lang="en-GB" sz="2800" i="1" kern="1200">
                                  <a:solidFill>
                                    <a:schemeClr val="dk1"/>
                                  </a:solidFill>
                                  <a:effectLst/>
                                  <a:latin typeface="Cambria Math" panose="02040503050406030204" pitchFamily="18" charset="0"/>
                                  <a:ea typeface="+mn-ea"/>
                                  <a:cs typeface="+mn-cs"/>
                                </a:rPr>
                                <m:t>)+</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5</m:t>
                                      </m:r>
                                    </m:sub>
                                  </m:sSub>
                                </m:den>
                              </m:f>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5</m:t>
                                      </m:r>
                                    </m:sub>
                                  </m:sSub>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r>
                                    <a:rPr lang="en-GB" sz="2800" i="1" kern="1200">
                                      <a:solidFill>
                                        <a:schemeClr val="dk1"/>
                                      </a:solidFill>
                                      <a:effectLst/>
                                      <a:latin typeface="Cambria Math" panose="02040503050406030204" pitchFamily="18" charset="0"/>
                                      <a:ea typeface="+mn-ea"/>
                                      <a:cs typeface="+mn-cs"/>
                                    </a:rPr>
                                    <m:t>)</m:t>
                                  </m:r>
                                </m:sup>
                              </m:sSup>
                              <m:r>
                                <a:rPr lang="en-GB" sz="2800" i="1" kern="1200">
                                  <a:solidFill>
                                    <a:schemeClr val="dk1"/>
                                  </a:solidFill>
                                  <a:effectLst/>
                                  <a:latin typeface="Cambria Math" panose="02040503050406030204" pitchFamily="18" charset="0"/>
                                  <a:ea typeface="+mn-ea"/>
                                  <a:cs typeface="+mn-cs"/>
                                </a:rPr>
                                <m:t>)→ </m:t>
                              </m:r>
                              <m:r>
                                <a:rPr lang="en-GB" sz="2800" i="1" kern="1200">
                                  <a:solidFill>
                                    <a:schemeClr val="dk1"/>
                                  </a:solidFill>
                                  <a:effectLst/>
                                  <a:latin typeface="Cambria Math" panose="02040503050406030204" pitchFamily="18" charset="0"/>
                                  <a:ea typeface="+mn-ea"/>
                                  <a:cs typeface="+mn-cs"/>
                                </a:rPr>
                                <m:t>𝑚𝑖𝑛</m:t>
                              </m:r>
                            </m:oMath>
                          </a14:m>
                          <a:r>
                            <a:rPr lang="sk-SK" sz="2800" dirty="0">
                              <a:solidFill>
                                <a:schemeClr val="tx1"/>
                              </a:solidFill>
                              <a:latin typeface="+mn-lt"/>
                              <a:cs typeface="Arial"/>
                            </a:rPr>
                            <a:t>,</a:t>
                          </a:r>
                        </a:p>
                        <a:p>
                          <a:pPr marL="0" marR="0" lvl="0" indent="0" algn="l" defTabSz="3239902" rtl="0" eaLnBrk="1" fontAlgn="auto" latinLnBrk="0" hangingPunct="1">
                            <a:lnSpc>
                              <a:spcPct val="100000"/>
                            </a:lnSpc>
                            <a:spcBef>
                              <a:spcPts val="0"/>
                            </a:spcBef>
                            <a:spcAft>
                              <a:spcPts val="0"/>
                            </a:spcAft>
                            <a:buClrTx/>
                            <a:buSzTx/>
                            <a:buFontTx/>
                            <a:buNone/>
                            <a:tabLst/>
                            <a:defRPr/>
                          </a:pPr>
                          <a:r>
                            <a:rPr lang="en-US" sz="2800" u="sng" dirty="0" err="1">
                              <a:solidFill>
                                <a:schemeClr val="tx1"/>
                              </a:solidFill>
                              <a:latin typeface="+mn-lt"/>
                              <a:cs typeface="Arial"/>
                            </a:rPr>
                            <a:t>III.the</a:t>
                          </a:r>
                          <a:r>
                            <a:rPr lang="en-US" sz="2800" u="sng" dirty="0">
                              <a:solidFill>
                                <a:schemeClr val="tx1"/>
                              </a:solidFill>
                              <a:latin typeface="+mn-lt"/>
                              <a:cs typeface="Arial"/>
                            </a:rPr>
                            <a:t> maximal value from the mean vehicles waiting time for the green lights turned on and the sum of the mean values of the total unused green lights time should be minimal:</a:t>
                          </a:r>
                          <a:endParaRPr lang="sk-SK" sz="2800" u="sng" dirty="0">
                            <a:solidFill>
                              <a:schemeClr val="tx1"/>
                            </a:solidFill>
                            <a:latin typeface="+mn-lt"/>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GB" sz="2800" b="1" i="1" kern="1200" smtClean="0">
                                  <a:solidFill>
                                    <a:schemeClr val="dk1"/>
                                  </a:solidFill>
                                  <a:effectLst/>
                                  <a:latin typeface="Cambria Math" panose="02040503050406030204" pitchFamily="18" charset="0"/>
                                  <a:ea typeface="+mn-ea"/>
                                  <a:cs typeface="+mn-cs"/>
                                </a:rPr>
                                <m:t>𝒎𝒂𝒙</m:t>
                              </m:r>
                              <m:d>
                                <m:dPr>
                                  <m:begChr m:val="{"/>
                                  <m:endChr m:val="}"/>
                                  <m:ctrlPr>
                                    <a:rPr lang="sk-SK" sz="2800" b="1" i="1" kern="1200">
                                      <a:solidFill>
                                        <a:schemeClr val="dk1"/>
                                      </a:solidFill>
                                      <a:effectLst/>
                                      <a:latin typeface="Cambria Math" panose="02040503050406030204" pitchFamily="18" charset="0"/>
                                      <a:ea typeface="+mn-ea"/>
                                      <a:cs typeface="+mn-cs"/>
                                    </a:rPr>
                                  </m:ctrlPr>
                                </m:dPr>
                                <m:e>
                                  <m:r>
                                    <a:rPr lang="en-GB" sz="2800" b="1" i="1" kern="1200">
                                      <a:solidFill>
                                        <a:schemeClr val="dk1"/>
                                      </a:solidFill>
                                      <a:effectLst/>
                                      <a:latin typeface="Cambria Math" panose="02040503050406030204" pitchFamily="18" charset="0"/>
                                      <a:ea typeface="+mn-ea"/>
                                      <a:cs typeface="+mn-cs"/>
                                    </a:rPr>
                                    <m:t>𝑬</m:t>
                                  </m:r>
                                  <m:d>
                                    <m:dPr>
                                      <m:ctrlPr>
                                        <a:rPr lang="sk-SK" sz="2800" b="1" i="1" kern="1200">
                                          <a:solidFill>
                                            <a:schemeClr val="dk1"/>
                                          </a:solidFill>
                                          <a:effectLst/>
                                          <a:latin typeface="Cambria Math" panose="02040503050406030204" pitchFamily="18" charset="0"/>
                                          <a:ea typeface="+mn-ea"/>
                                          <a:cs typeface="+mn-cs"/>
                                        </a:rPr>
                                      </m:ctrlPr>
                                    </m:dPr>
                                    <m:e>
                                      <m:r>
                                        <a:rPr lang="en-GB" sz="2800" b="1" i="1" kern="1200">
                                          <a:solidFill>
                                            <a:schemeClr val="dk1"/>
                                          </a:solidFill>
                                          <a:effectLst/>
                                          <a:latin typeface="Cambria Math" panose="02040503050406030204" pitchFamily="18" charset="0"/>
                                          <a:ea typeface="+mn-ea"/>
                                          <a:cs typeface="+mn-cs"/>
                                        </a:rPr>
                                        <m:t>𝒁</m:t>
                                      </m:r>
                                      <m:r>
                                        <a:rPr lang="en-GB" sz="2800" b="1" i="1" kern="1200">
                                          <a:solidFill>
                                            <a:schemeClr val="dk1"/>
                                          </a:solidFill>
                                          <a:effectLst/>
                                          <a:latin typeface="Cambria Math" panose="02040503050406030204" pitchFamily="18" charset="0"/>
                                          <a:ea typeface="+mn-ea"/>
                                          <a:cs typeface="+mn-cs"/>
                                        </a:rPr>
                                        <m:t>𝟏</m:t>
                                      </m:r>
                                    </m:e>
                                  </m:d>
                                  <m:r>
                                    <a:rPr lang="en-GB" sz="2800" b="1" i="1" kern="1200">
                                      <a:solidFill>
                                        <a:schemeClr val="dk1"/>
                                      </a:solidFill>
                                      <a:effectLst/>
                                      <a:latin typeface="Cambria Math" panose="02040503050406030204" pitchFamily="18" charset="0"/>
                                      <a:ea typeface="+mn-ea"/>
                                      <a:cs typeface="+mn-cs"/>
                                    </a:rPr>
                                    <m:t>, </m:t>
                                  </m:r>
                                  <m:r>
                                    <a:rPr lang="en-GB" sz="2800" b="1" i="1" kern="1200">
                                      <a:solidFill>
                                        <a:schemeClr val="dk1"/>
                                      </a:solidFill>
                                      <a:effectLst/>
                                      <a:latin typeface="Cambria Math" panose="02040503050406030204" pitchFamily="18" charset="0"/>
                                      <a:ea typeface="+mn-ea"/>
                                      <a:cs typeface="+mn-cs"/>
                                    </a:rPr>
                                    <m:t>𝑬</m:t>
                                  </m:r>
                                  <m:d>
                                    <m:dPr>
                                      <m:ctrlPr>
                                        <a:rPr lang="sk-SK" sz="2800" b="1" i="1" kern="1200">
                                          <a:solidFill>
                                            <a:schemeClr val="dk1"/>
                                          </a:solidFill>
                                          <a:effectLst/>
                                          <a:latin typeface="Cambria Math" panose="02040503050406030204" pitchFamily="18" charset="0"/>
                                          <a:ea typeface="+mn-ea"/>
                                          <a:cs typeface="+mn-cs"/>
                                        </a:rPr>
                                      </m:ctrlPr>
                                    </m:dPr>
                                    <m:e>
                                      <m:r>
                                        <a:rPr lang="en-GB" sz="2800" b="1" i="1" kern="1200">
                                          <a:solidFill>
                                            <a:schemeClr val="dk1"/>
                                          </a:solidFill>
                                          <a:effectLst/>
                                          <a:latin typeface="Cambria Math" panose="02040503050406030204" pitchFamily="18" charset="0"/>
                                          <a:ea typeface="+mn-ea"/>
                                          <a:cs typeface="+mn-cs"/>
                                        </a:rPr>
                                        <m:t>𝒁</m:t>
                                      </m:r>
                                      <m:r>
                                        <a:rPr lang="en-GB" sz="2800" b="1" i="1" kern="1200">
                                          <a:solidFill>
                                            <a:schemeClr val="dk1"/>
                                          </a:solidFill>
                                          <a:effectLst/>
                                          <a:latin typeface="Cambria Math" panose="02040503050406030204" pitchFamily="18" charset="0"/>
                                          <a:ea typeface="+mn-ea"/>
                                          <a:cs typeface="+mn-cs"/>
                                        </a:rPr>
                                        <m:t>𝟔</m:t>
                                      </m:r>
                                    </m:e>
                                  </m:d>
                                  <m:r>
                                    <a:rPr lang="en-GB" sz="2800" b="1" i="1" kern="1200">
                                      <a:solidFill>
                                        <a:schemeClr val="dk1"/>
                                      </a:solidFill>
                                      <a:effectLst/>
                                      <a:latin typeface="Cambria Math" panose="02040503050406030204" pitchFamily="18" charset="0"/>
                                      <a:ea typeface="+mn-ea"/>
                                      <a:cs typeface="+mn-cs"/>
                                    </a:rPr>
                                    <m:t>, </m:t>
                                  </m:r>
                                  <m:r>
                                    <a:rPr lang="en-GB" sz="2800" b="1" i="1" kern="1200">
                                      <a:solidFill>
                                        <a:schemeClr val="dk1"/>
                                      </a:solidFill>
                                      <a:effectLst/>
                                      <a:latin typeface="Cambria Math" panose="02040503050406030204" pitchFamily="18" charset="0"/>
                                      <a:ea typeface="+mn-ea"/>
                                      <a:cs typeface="+mn-cs"/>
                                    </a:rPr>
                                    <m:t>𝑬</m:t>
                                  </m:r>
                                  <m:d>
                                    <m:dPr>
                                      <m:ctrlPr>
                                        <a:rPr lang="sk-SK" sz="2800" b="1" i="1" kern="1200">
                                          <a:solidFill>
                                            <a:schemeClr val="dk1"/>
                                          </a:solidFill>
                                          <a:effectLst/>
                                          <a:latin typeface="Cambria Math" panose="02040503050406030204" pitchFamily="18" charset="0"/>
                                          <a:ea typeface="+mn-ea"/>
                                          <a:cs typeface="+mn-cs"/>
                                        </a:rPr>
                                      </m:ctrlPr>
                                    </m:dPr>
                                    <m:e>
                                      <m:r>
                                        <a:rPr lang="en-GB" sz="2800" b="1" i="1" kern="1200">
                                          <a:solidFill>
                                            <a:schemeClr val="dk1"/>
                                          </a:solidFill>
                                          <a:effectLst/>
                                          <a:latin typeface="Cambria Math" panose="02040503050406030204" pitchFamily="18" charset="0"/>
                                          <a:ea typeface="+mn-ea"/>
                                          <a:cs typeface="+mn-cs"/>
                                        </a:rPr>
                                        <m:t>𝑽</m:t>
                                      </m:r>
                                      <m:r>
                                        <a:rPr lang="en-GB" sz="2800" b="1" i="1" kern="1200">
                                          <a:solidFill>
                                            <a:schemeClr val="dk1"/>
                                          </a:solidFill>
                                          <a:effectLst/>
                                          <a:latin typeface="Cambria Math" panose="02040503050406030204" pitchFamily="18" charset="0"/>
                                          <a:ea typeface="+mn-ea"/>
                                          <a:cs typeface="+mn-cs"/>
                                        </a:rPr>
                                        <m:t>𝟏</m:t>
                                      </m:r>
                                    </m:e>
                                  </m:d>
                                  <m:r>
                                    <a:rPr lang="en-GB" sz="2800" b="1" i="1" kern="1200">
                                      <a:solidFill>
                                        <a:schemeClr val="dk1"/>
                                      </a:solidFill>
                                      <a:effectLst/>
                                      <a:latin typeface="Cambria Math" panose="02040503050406030204" pitchFamily="18" charset="0"/>
                                      <a:ea typeface="+mn-ea"/>
                                      <a:cs typeface="+mn-cs"/>
                                    </a:rPr>
                                    <m:t>, </m:t>
                                  </m:r>
                                  <m:r>
                                    <a:rPr lang="en-GB" sz="2800" b="1" i="1" kern="1200">
                                      <a:solidFill>
                                        <a:schemeClr val="dk1"/>
                                      </a:solidFill>
                                      <a:effectLst/>
                                      <a:latin typeface="Cambria Math" panose="02040503050406030204" pitchFamily="18" charset="0"/>
                                      <a:ea typeface="+mn-ea"/>
                                      <a:cs typeface="+mn-cs"/>
                                    </a:rPr>
                                    <m:t>𝑬</m:t>
                                  </m:r>
                                  <m:d>
                                    <m:dPr>
                                      <m:ctrlPr>
                                        <a:rPr lang="sk-SK" sz="2800" b="1" i="1" kern="1200">
                                          <a:solidFill>
                                            <a:schemeClr val="dk1"/>
                                          </a:solidFill>
                                          <a:effectLst/>
                                          <a:latin typeface="Cambria Math" panose="02040503050406030204" pitchFamily="18" charset="0"/>
                                          <a:ea typeface="+mn-ea"/>
                                          <a:cs typeface="+mn-cs"/>
                                        </a:rPr>
                                      </m:ctrlPr>
                                    </m:dPr>
                                    <m:e>
                                      <m:r>
                                        <a:rPr lang="en-GB" sz="2800" b="1" i="1" kern="1200">
                                          <a:solidFill>
                                            <a:schemeClr val="dk1"/>
                                          </a:solidFill>
                                          <a:effectLst/>
                                          <a:latin typeface="Cambria Math" panose="02040503050406030204" pitchFamily="18" charset="0"/>
                                          <a:ea typeface="+mn-ea"/>
                                          <a:cs typeface="+mn-cs"/>
                                        </a:rPr>
                                        <m:t>𝑽</m:t>
                                      </m:r>
                                      <m:r>
                                        <a:rPr lang="en-GB" sz="2800" b="1" i="1" kern="1200">
                                          <a:solidFill>
                                            <a:schemeClr val="dk1"/>
                                          </a:solidFill>
                                          <a:effectLst/>
                                          <a:latin typeface="Cambria Math" panose="02040503050406030204" pitchFamily="18" charset="0"/>
                                          <a:ea typeface="+mn-ea"/>
                                          <a:cs typeface="+mn-cs"/>
                                        </a:rPr>
                                        <m:t>𝟔</m:t>
                                      </m:r>
                                    </m:e>
                                  </m:d>
                                </m:e>
                              </m:d>
                              <m:r>
                                <a:rPr lang="en-GB" sz="2800" b="1" i="1" kern="1200">
                                  <a:solidFill>
                                    <a:schemeClr val="dk1"/>
                                  </a:solidFill>
                                  <a:effectLst/>
                                  <a:latin typeface="Cambria Math" panose="02040503050406030204" pitchFamily="18" charset="0"/>
                                  <a:ea typeface="+mn-ea"/>
                                  <a:cs typeface="+mn-cs"/>
                                </a:rPr>
                                <m:t> → </m:t>
                              </m:r>
                              <m:r>
                                <a:rPr lang="en-GB" sz="2800" b="1" i="1" kern="1200">
                                  <a:solidFill>
                                    <a:schemeClr val="dk1"/>
                                  </a:solidFill>
                                  <a:effectLst/>
                                  <a:latin typeface="Cambria Math" panose="02040503050406030204" pitchFamily="18" charset="0"/>
                                  <a:ea typeface="+mn-ea"/>
                                  <a:cs typeface="+mn-cs"/>
                                </a:rPr>
                                <m:t>𝒎𝒊𝒏</m:t>
                              </m:r>
                            </m:oMath>
                          </a14:m>
                          <a:r>
                            <a:rPr lang="en-GB" sz="2800" kern="1200" dirty="0">
                              <a:solidFill>
                                <a:schemeClr val="dk1"/>
                              </a:solidFill>
                              <a:effectLst/>
                              <a:latin typeface="+mn-lt"/>
                              <a:ea typeface="+mn-ea"/>
                              <a:cs typeface="+mn-cs"/>
                            </a:rPr>
                            <a:t>: </a:t>
                          </a:r>
                          <a14:m>
                            <m:oMath xmlns:m="http://schemas.openxmlformats.org/officeDocument/2006/math">
                              <m:r>
                                <a:rPr lang="en-GB" sz="2800" i="1" kern="1200">
                                  <a:solidFill>
                                    <a:schemeClr val="dk1"/>
                                  </a:solidFill>
                                  <a:effectLst/>
                                  <a:latin typeface="Cambria Math" panose="02040503050406030204" pitchFamily="18" charset="0"/>
                                  <a:ea typeface="+mn-ea"/>
                                  <a:cs typeface="+mn-cs"/>
                                </a:rPr>
                                <m:t>𝑚𝑎𝑥</m:t>
                              </m:r>
                              <m:d>
                                <m:dPr>
                                  <m:begChr m:val="{"/>
                                  <m:endChr m:val="}"/>
                                  <m:ctrlPr>
                                    <a:rPr lang="sk-SK" sz="2800" i="1" kern="1200">
                                      <a:solidFill>
                                        <a:schemeClr val="dk1"/>
                                      </a:solidFill>
                                      <a:effectLst/>
                                      <a:latin typeface="Cambria Math" panose="02040503050406030204" pitchFamily="18" charset="0"/>
                                      <a:ea typeface="+mn-ea"/>
                                      <a:cs typeface="+mn-cs"/>
                                    </a:rPr>
                                  </m:ctrlPr>
                                </m:dPr>
                                <m:e>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1</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2</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3</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4</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6</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r>
                                        <a:rPr lang="en-GB" sz="2800" i="1" kern="1200">
                                          <a:solidFill>
                                            <a:schemeClr val="dk1"/>
                                          </a:solidFill>
                                          <a:effectLst/>
                                          <a:latin typeface="Cambria Math" panose="02040503050406030204" pitchFamily="18" charset="0"/>
                                          <a:ea typeface="+mn-ea"/>
                                          <a:cs typeface="+mn-cs"/>
                                        </a:rPr>
                                        <m:t>)</m:t>
                                      </m:r>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5</m:t>
                                          </m:r>
                                        </m:sub>
                                      </m:sSub>
                                    </m:num>
                                    <m:den>
                                      <m:r>
                                        <a:rPr lang="en-GB" sz="2800" i="1" kern="1200">
                                          <a:solidFill>
                                            <a:schemeClr val="dk1"/>
                                          </a:solidFill>
                                          <a:effectLst/>
                                          <a:latin typeface="Cambria Math" panose="02040503050406030204" pitchFamily="18" charset="0"/>
                                          <a:ea typeface="+mn-ea"/>
                                          <a:cs typeface="+mn-cs"/>
                                        </a:rPr>
                                        <m:t>2</m:t>
                                      </m:r>
                                    </m:den>
                                  </m:f>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m:t>
                                      </m:r>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r>
                                            <a:rPr lang="en-GB" sz="2800" i="1" kern="1200">
                                              <a:solidFill>
                                                <a:schemeClr val="dk1"/>
                                              </a:solidFill>
                                              <a:effectLst/>
                                              <a:latin typeface="Cambria Math" panose="02040503050406030204" pitchFamily="18" charset="0"/>
                                              <a:ea typeface="+mn-ea"/>
                                              <a:cs typeface="+mn-cs"/>
                                            </a:rPr>
                                            <m:t>)</m:t>
                                          </m:r>
                                        </m:e>
                                      </m:d>
                                    </m:e>
                                    <m:sup>
                                      <m:r>
                                        <a:rPr lang="en-GB" sz="2800" i="1" kern="1200">
                                          <a:solidFill>
                                            <a:schemeClr val="dk1"/>
                                          </a:solidFill>
                                          <a:effectLst/>
                                          <a:latin typeface="Cambria Math" panose="02040503050406030204" pitchFamily="18" charset="0"/>
                                          <a:ea typeface="+mn-ea"/>
                                          <a:cs typeface="+mn-cs"/>
                                        </a:rPr>
                                        <m:t>2</m:t>
                                      </m:r>
                                    </m:sup>
                                  </m:sSup>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1</m:t>
                                          </m:r>
                                        </m:sub>
                                      </m:sSub>
                                    </m:den>
                                  </m:f>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1</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sup>
                                      </m:sSup>
                                    </m:e>
                                  </m:d>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2</m:t>
                                          </m:r>
                                        </m:sub>
                                      </m:sSub>
                                    </m:den>
                                  </m:f>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2</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sup>
                                      </m:sSup>
                                    </m:e>
                                  </m:d>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3</m:t>
                                          </m:r>
                                        </m:sub>
                                      </m:sSub>
                                    </m:den>
                                  </m:f>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3</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sup>
                                      </m:sSup>
                                    </m:e>
                                  </m:d>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4</m:t>
                                          </m:r>
                                        </m:sub>
                                      </m:sSub>
                                    </m:den>
                                  </m:f>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4</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sup>
                                      </m:sSup>
                                    </m:e>
                                  </m:d>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6</m:t>
                                          </m:r>
                                        </m:sub>
                                      </m:sSub>
                                    </m:den>
                                  </m:f>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6</m:t>
                                              </m:r>
                                            </m:sub>
                                          </m:sSub>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sup>
                                      </m:sSup>
                                    </m:e>
                                  </m:d>
                                  <m:r>
                                    <a:rPr lang="en-GB" sz="2800" i="1" kern="1200">
                                      <a:solidFill>
                                        <a:schemeClr val="dk1"/>
                                      </a:solidFill>
                                      <a:effectLst/>
                                      <a:latin typeface="Cambria Math" panose="02040503050406030204" pitchFamily="18" charset="0"/>
                                      <a:ea typeface="+mn-ea"/>
                                      <a:cs typeface="+mn-cs"/>
                                    </a:rPr>
                                    <m:t>, </m:t>
                                  </m:r>
                                  <m:f>
                                    <m:fPr>
                                      <m:ctrlPr>
                                        <a:rPr lang="sk-SK" sz="2800" i="1" kern="1200">
                                          <a:solidFill>
                                            <a:schemeClr val="dk1"/>
                                          </a:solidFill>
                                          <a:effectLst/>
                                          <a:latin typeface="Cambria Math" panose="02040503050406030204" pitchFamily="18" charset="0"/>
                                          <a:ea typeface="+mn-ea"/>
                                          <a:cs typeface="+mn-cs"/>
                                        </a:rPr>
                                      </m:ctrlPr>
                                    </m:fPr>
                                    <m:num>
                                      <m:r>
                                        <a:rPr lang="en-GB" sz="2800" i="1" kern="1200">
                                          <a:solidFill>
                                            <a:schemeClr val="dk1"/>
                                          </a:solidFill>
                                          <a:effectLst/>
                                          <a:latin typeface="Cambria Math" panose="02040503050406030204" pitchFamily="18" charset="0"/>
                                          <a:ea typeface="+mn-ea"/>
                                          <a:cs typeface="+mn-cs"/>
                                        </a:rPr>
                                        <m:t>1</m:t>
                                      </m:r>
                                    </m:num>
                                    <m:den>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5</m:t>
                                          </m:r>
                                        </m:sub>
                                      </m:sSub>
                                    </m:den>
                                  </m:f>
                                  <m:r>
                                    <a:rPr lang="en-GB" sz="2800" i="1" kern="1200">
                                      <a:solidFill>
                                        <a:schemeClr val="dk1"/>
                                      </a:solidFill>
                                      <a:effectLst/>
                                      <a:latin typeface="Cambria Math" panose="02040503050406030204" pitchFamily="18" charset="0"/>
                                      <a:ea typeface="+mn-ea"/>
                                      <a:cs typeface="+mn-cs"/>
                                    </a:rPr>
                                    <m:t>(1− </m:t>
                                  </m:r>
                                  <m:sSup>
                                    <m:sSupPr>
                                      <m:ctrlPr>
                                        <a:rPr lang="sk-SK" sz="2800" i="1" kern="1200">
                                          <a:solidFill>
                                            <a:schemeClr val="dk1"/>
                                          </a:solidFill>
                                          <a:effectLst/>
                                          <a:latin typeface="Cambria Math" panose="02040503050406030204" pitchFamily="18" charset="0"/>
                                          <a:ea typeface="+mn-ea"/>
                                          <a:cs typeface="+mn-cs"/>
                                        </a:rPr>
                                      </m:ctrlPr>
                                    </m:sSupPr>
                                    <m:e>
                                      <m:r>
                                        <a:rPr lang="en-GB" sz="2800" i="1" kern="1200">
                                          <a:solidFill>
                                            <a:schemeClr val="dk1"/>
                                          </a:solidFill>
                                          <a:effectLst/>
                                          <a:latin typeface="Cambria Math" panose="02040503050406030204" pitchFamily="18" charset="0"/>
                                          <a:ea typeface="+mn-ea"/>
                                          <a:cs typeface="+mn-cs"/>
                                        </a:rPr>
                                        <m:t>𝑒</m:t>
                                      </m:r>
                                    </m:e>
                                    <m:sup>
                                      <m:r>
                                        <a:rPr lang="en-GB" sz="2800" i="1" kern="1200">
                                          <a:solidFill>
                                            <a:schemeClr val="dk1"/>
                                          </a:solidFill>
                                          <a:effectLst/>
                                          <a:latin typeface="Cambria Math" panose="02040503050406030204" pitchFamily="18" charset="0"/>
                                          <a:ea typeface="+mn-ea"/>
                                          <a:cs typeface="+mn-cs"/>
                                        </a:rPr>
                                        <m:t>−</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i="1" kern="1200">
                                              <a:solidFill>
                                                <a:schemeClr val="dk1"/>
                                              </a:solidFill>
                                              <a:effectLst/>
                                              <a:latin typeface="Cambria Math" panose="02040503050406030204" pitchFamily="18" charset="0"/>
                                              <a:ea typeface="+mn-ea"/>
                                              <a:cs typeface="+mn-cs"/>
                                            </a:rPr>
                                            <m:t>5</m:t>
                                          </m:r>
                                        </m:sub>
                                      </m:sSub>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𝑌</m:t>
                                      </m:r>
                                      <m:r>
                                        <a:rPr lang="en-GB" sz="2800" i="1"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i="1" kern="1200">
                                              <a:solidFill>
                                                <a:schemeClr val="dk1"/>
                                              </a:solidFill>
                                              <a:effectLst/>
                                              <a:latin typeface="Cambria Math" panose="02040503050406030204" pitchFamily="18" charset="0"/>
                                              <a:ea typeface="+mn-ea"/>
                                              <a:cs typeface="+mn-cs"/>
                                            </a:rPr>
                                            <m:t>2</m:t>
                                          </m:r>
                                        </m:sub>
                                      </m:sSub>
                                      <m:r>
                                        <a:rPr lang="en-GB" sz="2800" i="1" kern="1200">
                                          <a:solidFill>
                                            <a:schemeClr val="dk1"/>
                                          </a:solidFill>
                                          <a:effectLst/>
                                          <a:latin typeface="Cambria Math" panose="02040503050406030204" pitchFamily="18" charset="0"/>
                                          <a:ea typeface="+mn-ea"/>
                                          <a:cs typeface="+mn-cs"/>
                                        </a:rPr>
                                        <m:t>)</m:t>
                                      </m:r>
                                    </m:sup>
                                  </m:sSup>
                                  <m:r>
                                    <a:rPr lang="en-GB" sz="2800" i="1" kern="1200">
                                      <a:solidFill>
                                        <a:schemeClr val="dk1"/>
                                      </a:solidFill>
                                      <a:effectLst/>
                                      <a:latin typeface="Cambria Math" panose="02040503050406030204" pitchFamily="18" charset="0"/>
                                      <a:ea typeface="+mn-ea"/>
                                      <a:cs typeface="+mn-cs"/>
                                    </a:rPr>
                                    <m:t>) </m:t>
                                  </m:r>
                                </m:e>
                              </m:d>
                              <m:r>
                                <a:rPr lang="en-GB" sz="2800" i="1"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𝑚𝑖𝑛</m:t>
                              </m:r>
                            </m:oMath>
                          </a14:m>
                          <a:r>
                            <a:rPr lang="sk-SK" sz="2800" dirty="0">
                              <a:solidFill>
                                <a:schemeClr val="tx1"/>
                              </a:solidFill>
                              <a:latin typeface="+mn-lt"/>
                              <a:cs typeface="Arial"/>
                            </a:rPr>
                            <a:t>,</a:t>
                          </a:r>
                        </a:p>
                        <a:p>
                          <a:pPr marL="342900" marR="0" lvl="0" indent="-342900" algn="l" defTabSz="3239902" rtl="0" eaLnBrk="1" fontAlgn="auto" latinLnBrk="0" hangingPunct="1">
                            <a:lnSpc>
                              <a:spcPct val="100000"/>
                            </a:lnSpc>
                            <a:spcBef>
                              <a:spcPts val="0"/>
                            </a:spcBef>
                            <a:spcAft>
                              <a:spcPts val="400"/>
                            </a:spcAft>
                            <a:buClrTx/>
                            <a:buSzTx/>
                            <a:buFont typeface="Arial" panose="020B0604020202020204" pitchFamily="34" charset="0"/>
                            <a:buChar char="•"/>
                            <a:tabLst/>
                            <a:defRPr/>
                          </a:pPr>
                          <a:r>
                            <a:rPr lang="sk-SK" sz="2400" dirty="0" err="1">
                              <a:solidFill>
                                <a:schemeClr val="tx1"/>
                              </a:solidFill>
                              <a:latin typeface="+mn-lt"/>
                              <a:cs typeface="Arial"/>
                            </a:rPr>
                            <a:t>with</a:t>
                          </a:r>
                          <a:r>
                            <a:rPr lang="sk-SK" sz="2400" dirty="0">
                              <a:solidFill>
                                <a:schemeClr val="tx1"/>
                              </a:solidFill>
                              <a:latin typeface="+mn-lt"/>
                              <a:cs typeface="Arial"/>
                            </a:rPr>
                            <a:t> </a:t>
                          </a:r>
                          <a:r>
                            <a:rPr lang="sk-SK" sz="2400" dirty="0" err="1">
                              <a:solidFill>
                                <a:schemeClr val="tx1"/>
                              </a:solidFill>
                              <a:latin typeface="+mn-lt"/>
                              <a:cs typeface="Arial"/>
                            </a:rPr>
                            <a:t>conditions</a:t>
                          </a:r>
                          <a:r>
                            <a:rPr lang="sk-SK" sz="2400" dirty="0">
                              <a:solidFill>
                                <a:schemeClr val="tx1"/>
                              </a:solidFill>
                              <a:latin typeface="+mn-lt"/>
                              <a:cs typeface="Arial"/>
                            </a:rPr>
                            <a:t>: </a:t>
                          </a:r>
                          <a14:m>
                            <m:oMath xmlns:m="http://schemas.openxmlformats.org/officeDocument/2006/math">
                              <m:sSub>
                                <m:sSubPr>
                                  <m:ctrlPr>
                                    <a:rPr lang="sk-SK" sz="2800" i="1" kern="1200" smtClean="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kern="1200">
                                      <a:solidFill>
                                        <a:schemeClr val="dk1"/>
                                      </a:solidFill>
                                      <a:effectLst/>
                                      <a:latin typeface="Cambria Math" panose="02040503050406030204" pitchFamily="18" charset="0"/>
                                      <a:ea typeface="+mn-ea"/>
                                      <a:cs typeface="+mn-cs"/>
                                    </a:rPr>
                                    <m:t>1</m:t>
                                  </m:r>
                                </m:sub>
                              </m:sSub>
                              <m:r>
                                <a:rPr lang="en-GB" sz="2800"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𝑚𝑎𝑥</m:t>
                              </m:r>
                              <m:d>
                                <m:dPr>
                                  <m:begChr m:val="{"/>
                                  <m:endChr m:val="}"/>
                                  <m:ctrlPr>
                                    <a:rPr lang="sk-SK" sz="2800" i="1" kern="1200">
                                      <a:solidFill>
                                        <a:schemeClr val="dk1"/>
                                      </a:solidFill>
                                      <a:effectLst/>
                                      <a:latin typeface="Cambria Math" panose="02040503050406030204" pitchFamily="18" charset="0"/>
                                      <a:ea typeface="+mn-ea"/>
                                      <a:cs typeface="+mn-cs"/>
                                    </a:rPr>
                                  </m:ctrlPr>
                                </m:dPr>
                                <m:e>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kern="1200">
                                          <a:solidFill>
                                            <a:schemeClr val="dk1"/>
                                          </a:solidFill>
                                          <a:effectLst/>
                                          <a:latin typeface="Cambria Math" panose="02040503050406030204" pitchFamily="18" charset="0"/>
                                          <a:ea typeface="+mn-ea"/>
                                          <a:cs typeface="+mn-cs"/>
                                        </a:rPr>
                                        <m:t>1</m:t>
                                      </m:r>
                                    </m:sub>
                                  </m:sSub>
                                  <m:r>
                                    <a:rPr lang="en-GB" sz="2800"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kern="1200">
                                          <a:solidFill>
                                            <a:schemeClr val="dk1"/>
                                          </a:solidFill>
                                          <a:effectLst/>
                                          <a:latin typeface="Cambria Math" panose="02040503050406030204" pitchFamily="18" charset="0"/>
                                          <a:ea typeface="+mn-ea"/>
                                          <a:cs typeface="+mn-cs"/>
                                        </a:rPr>
                                        <m:t>2</m:t>
                                      </m:r>
                                    </m:sub>
                                  </m:sSub>
                                  <m:r>
                                    <a:rPr lang="en-GB" sz="2800"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kern="1200">
                                          <a:solidFill>
                                            <a:schemeClr val="dk1"/>
                                          </a:solidFill>
                                          <a:effectLst/>
                                          <a:latin typeface="Cambria Math" panose="02040503050406030204" pitchFamily="18" charset="0"/>
                                          <a:ea typeface="+mn-ea"/>
                                          <a:cs typeface="+mn-cs"/>
                                        </a:rPr>
                                        <m:t>3</m:t>
                                      </m:r>
                                    </m:sub>
                                  </m:sSub>
                                  <m:r>
                                    <a:rPr lang="en-GB" sz="2800"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kern="1200">
                                          <a:solidFill>
                                            <a:schemeClr val="dk1"/>
                                          </a:solidFill>
                                          <a:effectLst/>
                                          <a:latin typeface="Cambria Math" panose="02040503050406030204" pitchFamily="18" charset="0"/>
                                          <a:ea typeface="+mn-ea"/>
                                          <a:cs typeface="+mn-cs"/>
                                        </a:rPr>
                                        <m:t>4</m:t>
                                      </m:r>
                                    </m:sub>
                                  </m:sSub>
                                </m:e>
                              </m:d>
                              <m:r>
                                <a:rPr lang="en-GB" sz="2800" i="1" kern="1200">
                                  <a:solidFill>
                                    <a:schemeClr val="dk1"/>
                                  </a:solidFill>
                                  <a:effectLst/>
                                  <a:latin typeface="Cambria Math" panose="02040503050406030204" pitchFamily="18" charset="0"/>
                                  <a:ea typeface="+mn-ea"/>
                                  <a:cs typeface="+mn-cs"/>
                                </a:rPr>
                                <m:t>𝑌</m:t>
                              </m:r>
                              <m:f>
                                <m:fPr>
                                  <m:ctrlPr>
                                    <a:rPr lang="sk-SK" sz="2800" i="1" kern="1200">
                                      <a:solidFill>
                                        <a:schemeClr val="dk1"/>
                                      </a:solidFill>
                                      <a:effectLst/>
                                      <a:latin typeface="Cambria Math" panose="02040503050406030204" pitchFamily="18" charset="0"/>
                                      <a:ea typeface="+mn-ea"/>
                                      <a:cs typeface="+mn-cs"/>
                                    </a:rPr>
                                  </m:ctrlPr>
                                </m:fPr>
                                <m:num>
                                  <m:r>
                                    <a:rPr lang="en-GB" sz="2800" kern="1200">
                                      <a:solidFill>
                                        <a:schemeClr val="dk1"/>
                                      </a:solidFill>
                                      <a:effectLst/>
                                      <a:latin typeface="Cambria Math" panose="02040503050406030204" pitchFamily="18" charset="0"/>
                                      <a:ea typeface="+mn-ea"/>
                                      <a:cs typeface="+mn-cs"/>
                                    </a:rPr>
                                    <m:t>6</m:t>
                                  </m:r>
                                </m:num>
                                <m:den>
                                  <m:r>
                                    <a:rPr lang="en-GB" sz="2800" kern="1200">
                                      <a:solidFill>
                                        <a:schemeClr val="dk1"/>
                                      </a:solidFill>
                                      <a:effectLst/>
                                      <a:latin typeface="Cambria Math" panose="02040503050406030204" pitchFamily="18" charset="0"/>
                                      <a:ea typeface="+mn-ea"/>
                                      <a:cs typeface="+mn-cs"/>
                                    </a:rPr>
                                    <m:t>11</m:t>
                                  </m:r>
                                </m:den>
                              </m:f>
                              <m:r>
                                <a:rPr lang="en-GB" sz="2800" kern="1200">
                                  <a:solidFill>
                                    <a:schemeClr val="dk1"/>
                                  </a:solidFill>
                                  <a:effectLst/>
                                  <a:latin typeface="Cambria Math" panose="02040503050406030204" pitchFamily="18" charset="0"/>
                                  <a:ea typeface="+mn-ea"/>
                                  <a:cs typeface="+mn-cs"/>
                                </a:rPr>
                                <m:t> ;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kern="1200">
                                      <a:solidFill>
                                        <a:schemeClr val="dk1"/>
                                      </a:solidFill>
                                      <a:effectLst/>
                                      <a:latin typeface="Cambria Math" panose="02040503050406030204" pitchFamily="18" charset="0"/>
                                      <a:ea typeface="+mn-ea"/>
                                      <a:cs typeface="+mn-cs"/>
                                    </a:rPr>
                                    <m:t>2</m:t>
                                  </m:r>
                                </m:sub>
                              </m:sSub>
                              <m:r>
                                <a:rPr lang="en-GB" sz="2800"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𝑚𝑎𝑥</m:t>
                              </m:r>
                              <m:d>
                                <m:dPr>
                                  <m:begChr m:val="{"/>
                                  <m:endChr m:val="}"/>
                                  <m:ctrlPr>
                                    <a:rPr lang="sk-SK" sz="2800" i="1" kern="1200">
                                      <a:solidFill>
                                        <a:schemeClr val="dk1"/>
                                      </a:solidFill>
                                      <a:effectLst/>
                                      <a:latin typeface="Cambria Math" panose="02040503050406030204" pitchFamily="18" charset="0"/>
                                      <a:ea typeface="+mn-ea"/>
                                      <a:cs typeface="+mn-cs"/>
                                    </a:rPr>
                                  </m:ctrlPr>
                                </m:dPr>
                                <m:e>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kern="1200">
                                          <a:solidFill>
                                            <a:schemeClr val="dk1"/>
                                          </a:solidFill>
                                          <a:effectLst/>
                                          <a:latin typeface="Cambria Math" panose="02040503050406030204" pitchFamily="18" charset="0"/>
                                          <a:ea typeface="+mn-ea"/>
                                          <a:cs typeface="+mn-cs"/>
                                        </a:rPr>
                                        <m:t>6</m:t>
                                      </m:r>
                                    </m:sub>
                                  </m:sSub>
                                </m:e>
                              </m:d>
                              <m:r>
                                <a:rPr lang="en-GB" sz="2800" i="1" kern="1200">
                                  <a:solidFill>
                                    <a:schemeClr val="dk1"/>
                                  </a:solidFill>
                                  <a:effectLst/>
                                  <a:latin typeface="Cambria Math" panose="02040503050406030204" pitchFamily="18" charset="0"/>
                                  <a:ea typeface="+mn-ea"/>
                                  <a:cs typeface="+mn-cs"/>
                                </a:rPr>
                                <m:t>𝑌</m:t>
                              </m:r>
                              <m:f>
                                <m:fPr>
                                  <m:ctrlPr>
                                    <a:rPr lang="sk-SK" sz="2800" i="1" kern="1200">
                                      <a:solidFill>
                                        <a:schemeClr val="dk1"/>
                                      </a:solidFill>
                                      <a:effectLst/>
                                      <a:latin typeface="Cambria Math" panose="02040503050406030204" pitchFamily="18" charset="0"/>
                                      <a:ea typeface="+mn-ea"/>
                                      <a:cs typeface="+mn-cs"/>
                                    </a:rPr>
                                  </m:ctrlPr>
                                </m:fPr>
                                <m:num>
                                  <m:r>
                                    <a:rPr lang="en-GB" sz="2800" kern="1200">
                                      <a:solidFill>
                                        <a:schemeClr val="dk1"/>
                                      </a:solidFill>
                                      <a:effectLst/>
                                      <a:latin typeface="Cambria Math" panose="02040503050406030204" pitchFamily="18" charset="0"/>
                                      <a:ea typeface="+mn-ea"/>
                                      <a:cs typeface="+mn-cs"/>
                                    </a:rPr>
                                    <m:t>6</m:t>
                                  </m:r>
                                </m:num>
                                <m:den>
                                  <m:r>
                                    <a:rPr lang="en-GB" sz="2800" kern="1200">
                                      <a:solidFill>
                                        <a:schemeClr val="dk1"/>
                                      </a:solidFill>
                                      <a:effectLst/>
                                      <a:latin typeface="Cambria Math" panose="02040503050406030204" pitchFamily="18" charset="0"/>
                                      <a:ea typeface="+mn-ea"/>
                                      <a:cs typeface="+mn-cs"/>
                                    </a:rPr>
                                    <m:t>11</m:t>
                                  </m:r>
                                </m:den>
                              </m:f>
                              <m:r>
                                <a:rPr lang="en-GB" sz="2800" kern="1200">
                                  <a:solidFill>
                                    <a:schemeClr val="dk1"/>
                                  </a:solidFill>
                                  <a:effectLst/>
                                  <a:latin typeface="Cambria Math" panose="02040503050406030204" pitchFamily="18" charset="0"/>
                                  <a:ea typeface="+mn-ea"/>
                                  <a:cs typeface="+mn-cs"/>
                                </a:rPr>
                                <m:t>; </m:t>
                              </m:r>
                              <m:d>
                                <m:dPr>
                                  <m:ctrlPr>
                                    <a:rPr lang="sk-SK" sz="2800" i="1" kern="1200">
                                      <a:solidFill>
                                        <a:schemeClr val="dk1"/>
                                      </a:solidFill>
                                      <a:effectLst/>
                                      <a:latin typeface="Cambria Math" panose="02040503050406030204" pitchFamily="18" charset="0"/>
                                      <a:ea typeface="+mn-ea"/>
                                      <a:cs typeface="+mn-cs"/>
                                    </a:rPr>
                                  </m:ctrlPr>
                                </m:dPr>
                                <m:e>
                                  <m:r>
                                    <a:rPr lang="en-GB" sz="2800" i="1" kern="1200">
                                      <a:solidFill>
                                        <a:schemeClr val="dk1"/>
                                      </a:solidFill>
                                      <a:effectLst/>
                                      <a:latin typeface="Cambria Math" panose="02040503050406030204" pitchFamily="18" charset="0"/>
                                      <a:ea typeface="+mn-ea"/>
                                      <a:cs typeface="+mn-cs"/>
                                    </a:rPr>
                                    <m:t>𝑌</m:t>
                                  </m:r>
                                  <m:r>
                                    <a:rPr lang="en-GB" sz="2800" kern="1200">
                                      <a:solidFill>
                                        <a:schemeClr val="dk1"/>
                                      </a:solidFill>
                                      <a:effectLst/>
                                      <a:latin typeface="Cambria Math" panose="02040503050406030204" pitchFamily="18" charset="0"/>
                                      <a:ea typeface="+mn-ea"/>
                                      <a:cs typeface="+mn-cs"/>
                                    </a:rPr>
                                    <m:t> </m:t>
                                  </m:r>
                                  <m:r>
                                    <a:rPr lang="en-GB" sz="2800" i="1" kern="1200">
                                      <a:solidFill>
                                        <a:schemeClr val="dk1"/>
                                      </a:solidFill>
                                      <a:effectLst/>
                                      <a:latin typeface="Cambria Math" panose="02040503050406030204" pitchFamily="18" charset="0"/>
                                      <a:ea typeface="+mn-ea"/>
                                      <a:cs typeface="+mn-cs"/>
                                    </a:rPr>
                                    <m:t>−</m:t>
                                  </m:r>
                                  <m:r>
                                    <a:rPr lang="en-GB" sz="2800"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kern="1200">
                                          <a:solidFill>
                                            <a:schemeClr val="dk1"/>
                                          </a:solidFill>
                                          <a:effectLst/>
                                          <a:latin typeface="Cambria Math" panose="02040503050406030204" pitchFamily="18" charset="0"/>
                                          <a:ea typeface="+mn-ea"/>
                                          <a:cs typeface="+mn-cs"/>
                                        </a:rPr>
                                        <m:t>1</m:t>
                                      </m:r>
                                    </m:sub>
                                  </m:sSub>
                                  <m:r>
                                    <a:rPr lang="en-GB" sz="2800" i="1" kern="1200">
                                      <a:solidFill>
                                        <a:schemeClr val="dk1"/>
                                      </a:solidFill>
                                      <a:effectLst/>
                                      <a:latin typeface="Cambria Math" panose="02040503050406030204" pitchFamily="18" charset="0"/>
                                      <a:ea typeface="+mn-ea"/>
                                      <a:cs typeface="+mn-cs"/>
                                    </a:rPr>
                                    <m:t>−</m:t>
                                  </m:r>
                                  <m:r>
                                    <a:rPr lang="en-GB" sz="2800" kern="1200">
                                      <a:solidFill>
                                        <a:schemeClr val="dk1"/>
                                      </a:solidFill>
                                      <a:effectLst/>
                                      <a:latin typeface="Cambria Math" panose="02040503050406030204" pitchFamily="18" charset="0"/>
                                      <a:ea typeface="+mn-ea"/>
                                      <a:cs typeface="+mn-cs"/>
                                    </a:rPr>
                                    <m:t> </m:t>
                                  </m:r>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𝑥</m:t>
                                      </m:r>
                                    </m:e>
                                    <m:sub>
                                      <m:r>
                                        <a:rPr lang="en-GB" sz="2800" kern="1200">
                                          <a:solidFill>
                                            <a:schemeClr val="dk1"/>
                                          </a:solidFill>
                                          <a:effectLst/>
                                          <a:latin typeface="Cambria Math" panose="02040503050406030204" pitchFamily="18" charset="0"/>
                                          <a:ea typeface="+mn-ea"/>
                                          <a:cs typeface="+mn-cs"/>
                                        </a:rPr>
                                        <m:t>2</m:t>
                                      </m:r>
                                    </m:sub>
                                  </m:sSub>
                                </m:e>
                              </m:d>
                              <m:r>
                                <a:rPr lang="en-GB" sz="2800" kern="1200">
                                  <a:solidFill>
                                    <a:schemeClr val="dk1"/>
                                  </a:solidFill>
                                  <a:effectLst/>
                                  <a:latin typeface="Cambria Math" panose="02040503050406030204" pitchFamily="18" charset="0"/>
                                  <a:ea typeface="+mn-ea"/>
                                  <a:cs typeface="+mn-cs"/>
                                </a:rPr>
                                <m:t>≥</m:t>
                              </m:r>
                              <m:r>
                                <a:rPr lang="en-GB" sz="2800" i="1" kern="1200">
                                  <a:solidFill>
                                    <a:schemeClr val="dk1"/>
                                  </a:solidFill>
                                  <a:effectLst/>
                                  <a:latin typeface="Cambria Math" panose="02040503050406030204" pitchFamily="18" charset="0"/>
                                  <a:ea typeface="+mn-ea"/>
                                  <a:cs typeface="+mn-cs"/>
                                </a:rPr>
                                <m:t>𝑚𝑎𝑥</m:t>
                              </m:r>
                              <m:d>
                                <m:dPr>
                                  <m:begChr m:val="{"/>
                                  <m:endChr m:val="}"/>
                                  <m:ctrlPr>
                                    <a:rPr lang="sk-SK" sz="2800" i="1" kern="1200">
                                      <a:solidFill>
                                        <a:schemeClr val="dk1"/>
                                      </a:solidFill>
                                      <a:effectLst/>
                                      <a:latin typeface="Cambria Math" panose="02040503050406030204" pitchFamily="18" charset="0"/>
                                      <a:ea typeface="+mn-ea"/>
                                      <a:cs typeface="+mn-cs"/>
                                    </a:rPr>
                                  </m:ctrlPr>
                                </m:dPr>
                                <m:e>
                                  <m:sSub>
                                    <m:sSubPr>
                                      <m:ctrlPr>
                                        <a:rPr lang="sk-SK" sz="2800" i="1" kern="1200">
                                          <a:solidFill>
                                            <a:schemeClr val="dk1"/>
                                          </a:solidFill>
                                          <a:effectLst/>
                                          <a:latin typeface="Cambria Math" panose="02040503050406030204" pitchFamily="18" charset="0"/>
                                          <a:ea typeface="+mn-ea"/>
                                          <a:cs typeface="+mn-cs"/>
                                        </a:rPr>
                                      </m:ctrlPr>
                                    </m:sSubPr>
                                    <m:e>
                                      <m:r>
                                        <a:rPr lang="en-GB" sz="2800" i="1" kern="1200">
                                          <a:solidFill>
                                            <a:schemeClr val="dk1"/>
                                          </a:solidFill>
                                          <a:effectLst/>
                                          <a:latin typeface="Cambria Math" panose="02040503050406030204" pitchFamily="18" charset="0"/>
                                          <a:ea typeface="+mn-ea"/>
                                          <a:cs typeface="+mn-cs"/>
                                        </a:rPr>
                                        <m:t>𝜆</m:t>
                                      </m:r>
                                    </m:e>
                                    <m:sub>
                                      <m:r>
                                        <a:rPr lang="en-GB" sz="2800" kern="1200">
                                          <a:solidFill>
                                            <a:schemeClr val="dk1"/>
                                          </a:solidFill>
                                          <a:effectLst/>
                                          <a:latin typeface="Cambria Math" panose="02040503050406030204" pitchFamily="18" charset="0"/>
                                          <a:ea typeface="+mn-ea"/>
                                          <a:cs typeface="+mn-cs"/>
                                        </a:rPr>
                                        <m:t>5</m:t>
                                      </m:r>
                                    </m:sub>
                                  </m:sSub>
                                </m:e>
                              </m:d>
                              <m:r>
                                <a:rPr lang="en-GB" sz="2800" i="1" kern="1200">
                                  <a:solidFill>
                                    <a:schemeClr val="dk1"/>
                                  </a:solidFill>
                                  <a:effectLst/>
                                  <a:latin typeface="Cambria Math" panose="02040503050406030204" pitchFamily="18" charset="0"/>
                                  <a:ea typeface="+mn-ea"/>
                                  <a:cs typeface="+mn-cs"/>
                                </a:rPr>
                                <m:t>𝑌</m:t>
                              </m:r>
                              <m:f>
                                <m:fPr>
                                  <m:ctrlPr>
                                    <a:rPr lang="sk-SK" sz="2800" i="1" kern="1200">
                                      <a:solidFill>
                                        <a:schemeClr val="dk1"/>
                                      </a:solidFill>
                                      <a:effectLst/>
                                      <a:latin typeface="Cambria Math" panose="02040503050406030204" pitchFamily="18" charset="0"/>
                                      <a:ea typeface="+mn-ea"/>
                                      <a:cs typeface="+mn-cs"/>
                                    </a:rPr>
                                  </m:ctrlPr>
                                </m:fPr>
                                <m:num>
                                  <m:r>
                                    <a:rPr lang="en-GB" sz="2800" kern="1200">
                                      <a:solidFill>
                                        <a:schemeClr val="dk1"/>
                                      </a:solidFill>
                                      <a:effectLst/>
                                      <a:latin typeface="Cambria Math" panose="02040503050406030204" pitchFamily="18" charset="0"/>
                                      <a:ea typeface="+mn-ea"/>
                                      <a:cs typeface="+mn-cs"/>
                                    </a:rPr>
                                    <m:t>6</m:t>
                                  </m:r>
                                </m:num>
                                <m:den>
                                  <m:r>
                                    <a:rPr lang="en-GB" sz="2800" kern="1200">
                                      <a:solidFill>
                                        <a:schemeClr val="dk1"/>
                                      </a:solidFill>
                                      <a:effectLst/>
                                      <a:latin typeface="Cambria Math" panose="02040503050406030204" pitchFamily="18" charset="0"/>
                                      <a:ea typeface="+mn-ea"/>
                                      <a:cs typeface="+mn-cs"/>
                                    </a:rPr>
                                    <m:t>11</m:t>
                                  </m:r>
                                </m:den>
                              </m:f>
                            </m:oMath>
                          </a14:m>
                          <a:endParaRPr lang="sk-SK" sz="2800" dirty="0">
                            <a:solidFill>
                              <a:schemeClr val="tx1"/>
                            </a:solidFill>
                            <a:latin typeface="+mn-lt"/>
                            <a:cs typeface="Arial"/>
                          </a:endParaRPr>
                        </a:p>
                        <a:p>
                          <a:pPr marL="0" marR="0" lvl="0" indent="0" algn="l" defTabSz="323990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800" dirty="0">
                              <a:solidFill>
                                <a:schemeClr val="tx1"/>
                              </a:solidFill>
                              <a:latin typeface="+mn-lt"/>
                              <a:cs typeface="Arial"/>
                            </a:rPr>
                            <a:t>The variable Y represents the duration of the green lights determined on 59 s, because the amber lights take 11 s</a:t>
                          </a:r>
                          <a:r>
                            <a:rPr lang="sk-SK" sz="2800" dirty="0">
                              <a:solidFill>
                                <a:schemeClr val="tx1"/>
                              </a:solidFill>
                              <a:latin typeface="+mn-lt"/>
                              <a:cs typeface="Arial"/>
                            </a:rPr>
                            <a:t> (</a:t>
                          </a:r>
                          <a:r>
                            <a:rPr lang="sk-SK" sz="2800" dirty="0" err="1">
                              <a:solidFill>
                                <a:schemeClr val="tx1"/>
                              </a:solidFill>
                              <a:latin typeface="+mn-lt"/>
                              <a:cs typeface="Arial"/>
                            </a:rPr>
                            <a:t>cycle</a:t>
                          </a:r>
                          <a:r>
                            <a:rPr lang="sk-SK" sz="2800" dirty="0">
                              <a:solidFill>
                                <a:schemeClr val="tx1"/>
                              </a:solidFill>
                              <a:latin typeface="+mn-lt"/>
                              <a:cs typeface="Arial"/>
                            </a:rPr>
                            <a:t> </a:t>
                          </a:r>
                          <a:r>
                            <a:rPr lang="sk-SK" sz="2800" dirty="0" err="1">
                              <a:solidFill>
                                <a:schemeClr val="tx1"/>
                              </a:solidFill>
                              <a:latin typeface="+mn-lt"/>
                              <a:cs typeface="Arial"/>
                            </a:rPr>
                            <a:t>is</a:t>
                          </a:r>
                          <a:r>
                            <a:rPr lang="sk-SK" sz="2800" dirty="0">
                              <a:solidFill>
                                <a:schemeClr val="tx1"/>
                              </a:solidFill>
                              <a:latin typeface="+mn-lt"/>
                              <a:cs typeface="Arial"/>
                            </a:rPr>
                            <a:t> 70 s) </a:t>
                          </a:r>
                          <a:r>
                            <a:rPr lang="en-US" sz="2800" dirty="0">
                              <a:solidFill>
                                <a:schemeClr val="tx1"/>
                              </a:solidFill>
                              <a:latin typeface="+mn-lt"/>
                              <a:cs typeface="Arial"/>
                            </a:rPr>
                            <a:t>and the minimum green</a:t>
                          </a:r>
                          <a:r>
                            <a:rPr lang="sk-SK" sz="2800" dirty="0">
                              <a:solidFill>
                                <a:schemeClr val="tx1"/>
                              </a:solidFill>
                              <a:latin typeface="+mn-lt"/>
                              <a:cs typeface="Arial"/>
                            </a:rPr>
                            <a:t> light</a:t>
                          </a:r>
                          <a:r>
                            <a:rPr lang="en-US" sz="2800" dirty="0">
                              <a:solidFill>
                                <a:schemeClr val="tx1"/>
                              </a:solidFill>
                              <a:latin typeface="+mn-lt"/>
                              <a:cs typeface="Arial"/>
                            </a:rPr>
                            <a:t> is 5 s</a:t>
                          </a:r>
                          <a:r>
                            <a:rPr lang="sk-SK" sz="2800" dirty="0">
                              <a:solidFill>
                                <a:schemeClr val="tx1"/>
                              </a:solidFill>
                              <a:latin typeface="+mn-lt"/>
                              <a:cs typeface="Aria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mc:Choice>
        <mc:Fallback>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193180191"/>
                  </p:ext>
                </p:extLst>
              </p:nvPr>
            </p:nvGraphicFramePr>
            <p:xfrm>
              <a:off x="1347570" y="13898558"/>
              <a:ext cx="29661555" cy="10695525"/>
            </p:xfrm>
            <a:graphic>
              <a:graphicData uri="http://schemas.openxmlformats.org/drawingml/2006/table">
                <a:tbl>
                  <a:tblPr firstRow="1" bandRow="1">
                    <a:tableStyleId>{5C22544A-7EE6-4342-B048-85BDC9FD1C3A}</a:tableStyleId>
                  </a:tblPr>
                  <a:tblGrid>
                    <a:gridCol w="29661555">
                      <a:extLst>
                        <a:ext uri="{9D8B030D-6E8A-4147-A177-3AD203B41FA5}">
                          <a16:colId xmlns:a16="http://schemas.microsoft.com/office/drawing/2014/main" val="3004831674"/>
                        </a:ext>
                      </a:extLst>
                    </a:gridCol>
                  </a:tblGrid>
                  <a:tr h="1656718">
                    <a:tc>
                      <a:txBody>
                        <a:bodyPr/>
                        <a:lstStyle/>
                        <a:p>
                          <a:pPr algn="ctr"/>
                          <a:r>
                            <a:rPr lang="sk-SK" sz="4500" cap="small" baseline="0" dirty="0" err="1">
                              <a:latin typeface="+mn-lt"/>
                              <a:cs typeface="Arial"/>
                            </a:rPr>
                            <a:t>materials</a:t>
                          </a:r>
                          <a:r>
                            <a:rPr lang="sk-SK" sz="4500" cap="small" baseline="0" dirty="0">
                              <a:latin typeface="+mn-lt"/>
                              <a:cs typeface="Arial"/>
                            </a:rPr>
                            <a:t>,  </a:t>
                          </a:r>
                          <a:r>
                            <a:rPr lang="sk-SK" sz="4500" cap="small" baseline="0" dirty="0" err="1">
                              <a:latin typeface="+mn-lt"/>
                              <a:cs typeface="Arial"/>
                            </a:rPr>
                            <a:t>methods</a:t>
                          </a:r>
                          <a:r>
                            <a:rPr lang="sk-SK" sz="4500" cap="small" baseline="0" dirty="0">
                              <a:latin typeface="+mn-lt"/>
                              <a:cs typeface="Arial"/>
                            </a:rPr>
                            <a:t> &amp; </a:t>
                          </a:r>
                          <a:r>
                            <a:rPr lang="sk-SK" sz="4500" cap="small" baseline="0" dirty="0" err="1">
                              <a:latin typeface="+mn-lt"/>
                              <a:cs typeface="Arial"/>
                            </a:rPr>
                            <a:t>implementation</a:t>
                          </a:r>
                          <a:endParaRPr lang="sk-SK" sz="4500" cap="small" baseline="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9038807">
                    <a:tc>
                      <a:txBody>
                        <a:bodyPr/>
                        <a:lstStyle/>
                        <a:p>
                          <a:endParaRPr lang="sk-SK"/>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9677"/>
                          </a:stretch>
                        </a:blipFill>
                      </a:tcPr>
                    </a:tc>
                    <a:extLst>
                      <a:ext uri="{0D108BD9-81ED-4DB2-BD59-A6C34878D82A}">
                        <a16:rowId xmlns:a16="http://schemas.microsoft.com/office/drawing/2014/main" val="2408792212"/>
                      </a:ext>
                    </a:extLst>
                  </a:tr>
                </a:tbl>
              </a:graphicData>
            </a:graphic>
          </p:graphicFrame>
        </mc:Fallback>
      </mc:AlternateContent>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945331621"/>
              </p:ext>
            </p:extLst>
          </p:nvPr>
        </p:nvGraphicFramePr>
        <p:xfrm>
          <a:off x="1347570" y="24882500"/>
          <a:ext cx="29661555" cy="10220323"/>
        </p:xfrm>
        <a:graphic>
          <a:graphicData uri="http://schemas.openxmlformats.org/drawingml/2006/table">
            <a:tbl>
              <a:tblPr firstRow="1" bandRow="1">
                <a:tableStyleId>{5C22544A-7EE6-4342-B048-85BDC9FD1C3A}</a:tableStyleId>
              </a:tblPr>
              <a:tblGrid>
                <a:gridCol w="29661555">
                  <a:extLst>
                    <a:ext uri="{9D8B030D-6E8A-4147-A177-3AD203B41FA5}">
                      <a16:colId xmlns:a16="http://schemas.microsoft.com/office/drawing/2014/main" val="3004831674"/>
                    </a:ext>
                  </a:extLst>
                </a:gridCol>
              </a:tblGrid>
              <a:tr h="1056469">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699852">
                <a:tc>
                  <a:txBody>
                    <a:bodyPr/>
                    <a:lstStyle/>
                    <a:p>
                      <a:r>
                        <a:rPr lang="sk-SK" sz="3500" dirty="0" err="1">
                          <a:solidFill>
                            <a:srgbClr val="002060"/>
                          </a:solidFill>
                          <a:latin typeface="Arial"/>
                          <a:cs typeface="Arial"/>
                        </a:rPr>
                        <a:t>Academic</a:t>
                      </a:r>
                      <a:r>
                        <a:rPr lang="sk-SK" sz="3500" dirty="0">
                          <a:solidFill>
                            <a:srgbClr val="002060"/>
                          </a:solidFill>
                          <a:latin typeface="Arial"/>
                          <a:cs typeface="Arial"/>
                        </a:rPr>
                        <a:t> </a:t>
                      </a:r>
                      <a:r>
                        <a:rPr lang="sk-SK" sz="3500" dirty="0" err="1">
                          <a:solidFill>
                            <a:srgbClr val="002060"/>
                          </a:solidFill>
                          <a:latin typeface="Arial"/>
                          <a:cs typeface="Arial"/>
                        </a:rPr>
                        <a:t>Findings</a:t>
                      </a:r>
                      <a:r>
                        <a:rPr lang="sk-SK" sz="3500" dirty="0">
                          <a:solidFill>
                            <a:srgbClr val="002060"/>
                          </a:solidFill>
                          <a:latin typeface="Arial"/>
                          <a:cs typeface="Arial"/>
                        </a:rPr>
                        <a:t> &amp; </a:t>
                      </a:r>
                      <a:r>
                        <a:rPr lang="sk-SK" sz="3500" dirty="0" err="1">
                          <a:solidFill>
                            <a:srgbClr val="002060"/>
                          </a:solidFill>
                          <a:latin typeface="Arial"/>
                          <a:cs typeface="Arial"/>
                        </a:rPr>
                        <a:t>Innovation</a:t>
                      </a:r>
                      <a:r>
                        <a:rPr lang="sk-SK" sz="3500" dirty="0">
                          <a:solidFill>
                            <a:srgbClr val="002060"/>
                          </a:solidFill>
                          <a:latin typeface="Arial"/>
                          <a:cs typeface="Arial"/>
                        </a:rPr>
                        <a:t>, </a:t>
                      </a:r>
                      <a:r>
                        <a:rPr lang="sk-SK" sz="3500" dirty="0" err="1">
                          <a:solidFill>
                            <a:srgbClr val="002060"/>
                          </a:solidFill>
                          <a:latin typeface="Arial"/>
                          <a:cs typeface="Arial"/>
                        </a:rPr>
                        <a:t>Practical</a:t>
                      </a:r>
                      <a:r>
                        <a:rPr lang="sk-SK" sz="3500" dirty="0">
                          <a:solidFill>
                            <a:srgbClr val="002060"/>
                          </a:solidFill>
                          <a:latin typeface="Arial"/>
                          <a:cs typeface="Arial"/>
                        </a:rPr>
                        <a:t> </a:t>
                      </a:r>
                      <a:r>
                        <a:rPr lang="sk-SK" sz="3500" dirty="0" err="1">
                          <a:solidFill>
                            <a:srgbClr val="002060"/>
                          </a:solidFill>
                          <a:latin typeface="Arial"/>
                          <a:cs typeface="Arial"/>
                        </a:rPr>
                        <a:t>Applications</a:t>
                      </a:r>
                      <a:r>
                        <a:rPr lang="sk-SK" sz="3500" dirty="0">
                          <a:solidFill>
                            <a:srgbClr val="002060"/>
                          </a:solidFill>
                          <a:latin typeface="Arial"/>
                          <a:cs typeface="Arial"/>
                        </a:rPr>
                        <a:t> </a:t>
                      </a:r>
                    </a:p>
                    <a:p>
                      <a:endParaRPr lang="sk-SK" sz="35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000" b="0" i="0" kern="1200" dirty="0">
                          <a:solidFill>
                            <a:schemeClr val="tx1"/>
                          </a:solidFill>
                          <a:effectLst/>
                          <a:latin typeface="+mn-lt"/>
                          <a:ea typeface="+mn-ea"/>
                          <a:cs typeface="+mn-cs"/>
                        </a:rPr>
                        <a:t>The optimization of the green lights duration considering expressed concepts (I), (II), (III) was </a:t>
                      </a:r>
                      <a:r>
                        <a:rPr lang="en-US" sz="3000" b="0" i="0" kern="1200" dirty="0" err="1">
                          <a:solidFill>
                            <a:schemeClr val="tx1"/>
                          </a:solidFill>
                          <a:effectLst/>
                          <a:latin typeface="+mn-lt"/>
                          <a:ea typeface="+mn-ea"/>
                          <a:cs typeface="+mn-cs"/>
                        </a:rPr>
                        <a:t>realised</a:t>
                      </a:r>
                      <a:r>
                        <a:rPr lang="en-US" sz="3000" b="0" i="0" kern="1200" dirty="0">
                          <a:solidFill>
                            <a:schemeClr val="tx1"/>
                          </a:solidFill>
                          <a:effectLst/>
                          <a:latin typeface="+mn-lt"/>
                          <a:ea typeface="+mn-ea"/>
                          <a:cs typeface="+mn-cs"/>
                        </a:rPr>
                        <a:t> by Excel Solver</a:t>
                      </a:r>
                      <a:r>
                        <a:rPr lang="sk-SK" sz="3000" b="0" i="0" kern="1200" dirty="0">
                          <a:solidFill>
                            <a:schemeClr val="tx1"/>
                          </a:solidFill>
                          <a:effectLst/>
                          <a:latin typeface="+mn-lt"/>
                          <a:ea typeface="+mn-ea"/>
                          <a:cs typeface="+mn-cs"/>
                        </a:rPr>
                        <a:t>:</a:t>
                      </a: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000" b="0" i="0" kern="1200" dirty="0">
                        <a:solidFill>
                          <a:schemeClr val="tx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000" b="0" i="0" kern="1200" dirty="0">
                        <a:solidFill>
                          <a:schemeClr val="tx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000" dirty="0">
                        <a:latin typeface="+mn-lt"/>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000" dirty="0">
                        <a:latin typeface="+mn-lt"/>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000" dirty="0">
                          <a:latin typeface="+mn-lt"/>
                          <a:cs typeface="Arial"/>
                        </a:rPr>
                        <a:t>Observed variables as the simulation output using the optimizing green lights duration mathematical model</a:t>
                      </a:r>
                      <a:r>
                        <a:rPr lang="sk-SK" sz="3000" dirty="0">
                          <a:latin typeface="+mn-lt"/>
                          <a:cs typeface="Arial"/>
                        </a:rPr>
                        <a:t>:</a:t>
                      </a: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chemeClr val="tx1"/>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464002">
                <a:tc>
                  <a:txBody>
                    <a:bodyPr/>
                    <a:lstStyle/>
                    <a:p>
                      <a:endParaRPr lang="sk-SK" sz="2800" dirty="0">
                        <a:latin typeface="+mn-lt"/>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897320858"/>
              </p:ext>
            </p:extLst>
          </p:nvPr>
        </p:nvGraphicFramePr>
        <p:xfrm>
          <a:off x="1347570" y="35351387"/>
          <a:ext cx="29764038" cy="417794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7748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400706">
                <a:tc>
                  <a:txBody>
                    <a:bodyPr/>
                    <a:lstStyle/>
                    <a:p>
                      <a:r>
                        <a:rPr lang="sk-SK" sz="3500" dirty="0">
                          <a:solidFill>
                            <a:srgbClr val="002060"/>
                          </a:solidFill>
                          <a:latin typeface="Arial" panose="020B0604020202020204" pitchFamily="34" charset="0"/>
                          <a:cs typeface="Arial" panose="020B0604020202020204" pitchFamily="34" charset="0"/>
                        </a:rPr>
                        <a:t>S</a:t>
                      </a:r>
                      <a:r>
                        <a:rPr lang="en-US" sz="3500" dirty="0" err="1">
                          <a:solidFill>
                            <a:srgbClr val="002060"/>
                          </a:solidFill>
                          <a:latin typeface="Arial" panose="020B0604020202020204" pitchFamily="34" charset="0"/>
                          <a:cs typeface="Arial" panose="020B0604020202020204" pitchFamily="34" charset="0"/>
                        </a:rPr>
                        <a:t>ummary</a:t>
                      </a:r>
                      <a:r>
                        <a:rPr lang="en-US" sz="3500" dirty="0">
                          <a:solidFill>
                            <a:srgbClr val="002060"/>
                          </a:solidFill>
                          <a:latin typeface="Arial" panose="020B0604020202020204" pitchFamily="34" charset="0"/>
                          <a:cs typeface="Arial" panose="020B0604020202020204" pitchFamily="34" charset="0"/>
                        </a:rPr>
                        <a:t> of research conclusion</a:t>
                      </a:r>
                      <a:r>
                        <a:rPr lang="sk-SK" sz="3500" dirty="0">
                          <a:solidFill>
                            <a:srgbClr val="002060"/>
                          </a:solidFill>
                          <a:latin typeface="Arial" panose="020B0604020202020204" pitchFamily="34" charset="0"/>
                          <a:cs typeface="Arial" panose="020B0604020202020204" pitchFamily="34" charset="0"/>
                        </a:rPr>
                        <a:t>s</a:t>
                      </a:r>
                      <a:r>
                        <a:rPr lang="en-US" sz="3500" dirty="0">
                          <a:solidFill>
                            <a:srgbClr val="002060"/>
                          </a:solidFill>
                          <a:latin typeface="Arial" panose="020B0604020202020204" pitchFamily="34" charset="0"/>
                          <a:cs typeface="Arial" panose="020B0604020202020204" pitchFamily="34" charset="0"/>
                        </a:rPr>
                        <a:t>, impact and potential areas of further research in this field</a:t>
                      </a:r>
                      <a:endParaRPr lang="sk-SK" sz="3500" dirty="0">
                        <a:solidFill>
                          <a:srgbClr val="002060"/>
                        </a:solidFill>
                        <a:latin typeface="Arial" panose="020B0604020202020204" pitchFamily="34" charset="0"/>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000" b="0" i="0" kern="1200" dirty="0">
                        <a:solidFill>
                          <a:schemeClr val="tx2"/>
                        </a:solidFill>
                        <a:effectLst/>
                        <a:latin typeface="+mn-lt"/>
                        <a:ea typeface="+mn-ea"/>
                        <a:cs typeface="+mn-cs"/>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b="0" i="0" kern="1200" dirty="0">
                          <a:solidFill>
                            <a:schemeClr val="tx2"/>
                          </a:solidFill>
                          <a:effectLst/>
                          <a:latin typeface="+mn-lt"/>
                          <a:ea typeface="+mn-ea"/>
                          <a:cs typeface="+mn-cs"/>
                        </a:rPr>
                        <a:t>The aim of this study was to optimize traffic light timing and improve traffic flow using a mathematical model.</a:t>
                      </a:r>
                      <a:endParaRPr lang="sk-SK" sz="3000" b="0" i="0" kern="1200" dirty="0">
                        <a:solidFill>
                          <a:schemeClr val="tx2"/>
                        </a:solidFill>
                        <a:effectLst/>
                        <a:latin typeface="+mn-lt"/>
                        <a:ea typeface="+mn-ea"/>
                        <a:cs typeface="+mn-cs"/>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b="0" i="0" kern="1200" dirty="0">
                          <a:solidFill>
                            <a:schemeClr val="tx2"/>
                          </a:solidFill>
                          <a:effectLst/>
                          <a:latin typeface="+mn-lt"/>
                          <a:ea typeface="+mn-ea"/>
                          <a:cs typeface="+mn-cs"/>
                        </a:rPr>
                        <a:t>The model results were simulated using AIMSUN software.</a:t>
                      </a:r>
                      <a:endParaRPr lang="sk-SK" sz="3000" b="0" i="0" kern="1200" dirty="0">
                        <a:solidFill>
                          <a:schemeClr val="tx2"/>
                        </a:solidFill>
                        <a:effectLst/>
                        <a:latin typeface="+mn-lt"/>
                        <a:ea typeface="+mn-ea"/>
                        <a:cs typeface="+mn-cs"/>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b="0" i="0" kern="1200" dirty="0">
                          <a:solidFill>
                            <a:schemeClr val="tx2"/>
                          </a:solidFill>
                          <a:effectLst/>
                          <a:latin typeface="+mn-lt"/>
                          <a:ea typeface="+mn-ea"/>
                          <a:cs typeface="+mn-cs"/>
                        </a:rPr>
                        <a:t>The analysis revealed that optimization by minimizing the sum of average waiting times for green lights resulted in the highest average vehicle speed and the lowest waiting times.</a:t>
                      </a:r>
                      <a:endParaRPr lang="sk-SK" sz="3000" b="0" i="0" kern="1200" dirty="0">
                        <a:solidFill>
                          <a:schemeClr val="tx2"/>
                        </a:solidFill>
                        <a:effectLst/>
                        <a:latin typeface="+mn-lt"/>
                        <a:ea typeface="+mn-ea"/>
                        <a:cs typeface="+mn-cs"/>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b="0" i="0" kern="1200" dirty="0">
                          <a:solidFill>
                            <a:schemeClr val="tx2"/>
                          </a:solidFill>
                          <a:effectLst/>
                          <a:latin typeface="+mn-lt"/>
                          <a:ea typeface="+mn-ea"/>
                          <a:cs typeface="+mn-cs"/>
                        </a:rPr>
                        <a:t>Other approaches, in particular maximizing unused green light time, proved ineffective and in some directions even worsened traffic flow.</a:t>
                      </a:r>
                      <a:endParaRPr lang="sk-SK" sz="3000" b="0" i="0" kern="1200" dirty="0">
                        <a:solidFill>
                          <a:schemeClr val="tx2"/>
                        </a:solidFill>
                        <a:effectLst/>
                        <a:latin typeface="+mn-lt"/>
                        <a:ea typeface="+mn-ea"/>
                        <a:cs typeface="+mn-cs"/>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b="0" i="0" kern="1200" dirty="0">
                          <a:solidFill>
                            <a:schemeClr val="tx2"/>
                          </a:solidFill>
                          <a:effectLst/>
                          <a:latin typeface="+mn-lt"/>
                          <a:ea typeface="+mn-ea"/>
                          <a:cs typeface="+mn-cs"/>
                        </a:rPr>
                        <a:t>The study concluded that mathematical model-based traffic light timing optimization is an effective tool for improving intersection management systems.</a:t>
                      </a:r>
                      <a:endParaRPr lang="en-US" sz="3000" dirty="0">
                        <a:solidFill>
                          <a:schemeClr val="tx2"/>
                        </a:solidFill>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940001531"/>
              </p:ext>
            </p:extLst>
          </p:nvPr>
        </p:nvGraphicFramePr>
        <p:xfrm>
          <a:off x="1317621" y="39777896"/>
          <a:ext cx="29764038" cy="286500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23110">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087767">
                <a:tc>
                  <a:txBody>
                    <a:bodyPr/>
                    <a:lstStyle/>
                    <a:p>
                      <a:pPr lvl="0">
                        <a:buNone/>
                      </a:pPr>
                      <a:r>
                        <a:rPr lang="en-US" sz="3500" kern="1200" noProof="1">
                          <a:solidFill>
                            <a:srgbClr val="002060"/>
                          </a:solidFill>
                          <a:latin typeface="Arial"/>
                          <a:ea typeface="+mn-ea"/>
                          <a:cs typeface="Arial"/>
                        </a:rPr>
                        <a:t>Identify applicable funding agency here, put sponsor acknowledgments and references.</a:t>
                      </a:r>
                      <a:r>
                        <a:rPr lang="sk-SK" sz="3500" kern="1200" noProof="1">
                          <a:solidFill>
                            <a:srgbClr val="002060"/>
                          </a:solidFill>
                          <a:latin typeface="Arial"/>
                          <a:ea typeface="+mn-ea"/>
                          <a:cs typeface="Arial"/>
                        </a:rPr>
                        <a:t> </a:t>
                      </a:r>
                    </a:p>
                    <a:p>
                      <a:pPr lvl="0">
                        <a:buNone/>
                      </a:pPr>
                      <a:r>
                        <a:rPr lang="en-US" sz="3000" kern="1200">
                          <a:solidFill>
                            <a:schemeClr val="dk1"/>
                          </a:solidFill>
                          <a:effectLst/>
                          <a:latin typeface="+mn-lt"/>
                          <a:ea typeface="+mn-ea"/>
                          <a:cs typeface="+mn-cs"/>
                        </a:rPr>
                        <a:t>The </a:t>
                      </a:r>
                      <a:r>
                        <a:rPr lang="en-US" sz="3000" kern="1200" dirty="0">
                          <a:solidFill>
                            <a:schemeClr val="dk1"/>
                          </a:solidFill>
                          <a:effectLst/>
                          <a:latin typeface="+mn-lt"/>
                          <a:ea typeface="+mn-ea"/>
                          <a:cs typeface="+mn-cs"/>
                        </a:rPr>
                        <a:t>paper was supported by the KEGA Agency, Grant No. 034ŽU-4/2025 „Innovative Project Management Education for Sustainable and Intelligent Transport in the EU in line with Industry 5.0“ at the Faculty of Operation and Economics of Transport and Communications, University of Žilina.</a:t>
                      </a:r>
                      <a:endParaRPr lang="en-US" sz="30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4186871" y="311049"/>
            <a:ext cx="6822254" cy="2870417"/>
          </a:xfrm>
          <a:prstGeom prst="rect">
            <a:avLst/>
          </a:prstGeom>
        </p:spPr>
      </p:pic>
      <p:pic>
        <p:nvPicPr>
          <p:cNvPr id="8" name="Obrázok 7" descr="Obrázok, na ktorom je diagram, rad, rovnobežný, technický výkres&#10;&#10;Automaticky generovaný popis">
            <a:extLst>
              <a:ext uri="{FF2B5EF4-FFF2-40B4-BE49-F238E27FC236}">
                <a16:creationId xmlns:a16="http://schemas.microsoft.com/office/drawing/2014/main" id="{D486986B-6E17-819C-5E8B-BCDB50DAE0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22544" y="14303288"/>
            <a:ext cx="9889064" cy="3277575"/>
          </a:xfrm>
          <a:prstGeom prst="rect">
            <a:avLst/>
          </a:prstGeom>
        </p:spPr>
      </p:pic>
      <p:pic>
        <p:nvPicPr>
          <p:cNvPr id="14" name="Obrázok 13">
            <a:extLst>
              <a:ext uri="{FF2B5EF4-FFF2-40B4-BE49-F238E27FC236}">
                <a16:creationId xmlns:a16="http://schemas.microsoft.com/office/drawing/2014/main" id="{6A0DA7E9-EEEA-0D4C-453E-697CED8342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29979" y="25268827"/>
            <a:ext cx="9558356" cy="3633230"/>
          </a:xfrm>
          <a:prstGeom prst="rect">
            <a:avLst/>
          </a:prstGeom>
        </p:spPr>
      </p:pic>
      <p:pic>
        <p:nvPicPr>
          <p:cNvPr id="25" name="Obrázok 24">
            <a:extLst>
              <a:ext uri="{FF2B5EF4-FFF2-40B4-BE49-F238E27FC236}">
                <a16:creationId xmlns:a16="http://schemas.microsoft.com/office/drawing/2014/main" id="{6F129D09-7AE6-089F-5956-35A419EC9C88}"/>
              </a:ext>
            </a:extLst>
          </p:cNvPr>
          <p:cNvPicPr>
            <a:picLocks noChangeAspect="1"/>
          </p:cNvPicPr>
          <p:nvPr/>
        </p:nvPicPr>
        <p:blipFill>
          <a:blip r:embed="rId7"/>
          <a:stretch>
            <a:fillRect/>
          </a:stretch>
        </p:blipFill>
        <p:spPr>
          <a:xfrm>
            <a:off x="5858969" y="27561497"/>
            <a:ext cx="9974136" cy="1669174"/>
          </a:xfrm>
          <a:prstGeom prst="rect">
            <a:avLst/>
          </a:prstGeom>
        </p:spPr>
      </p:pic>
      <p:sp>
        <p:nvSpPr>
          <p:cNvPr id="28" name="BlokTextu 27">
            <a:extLst>
              <a:ext uri="{FF2B5EF4-FFF2-40B4-BE49-F238E27FC236}">
                <a16:creationId xmlns:a16="http://schemas.microsoft.com/office/drawing/2014/main" id="{DFBA83C5-D348-17B1-6BC0-A31EBBAD75E2}"/>
              </a:ext>
            </a:extLst>
          </p:cNvPr>
          <p:cNvSpPr txBox="1"/>
          <p:nvPr/>
        </p:nvSpPr>
        <p:spPr>
          <a:xfrm>
            <a:off x="21407119" y="29422978"/>
            <a:ext cx="9040091" cy="3785652"/>
          </a:xfrm>
          <a:prstGeom prst="rect">
            <a:avLst/>
          </a:prstGeom>
          <a:noFill/>
        </p:spPr>
        <p:txBody>
          <a:bodyPr wrap="square" rtlCol="0">
            <a:spAutoFit/>
          </a:bodyPr>
          <a:lstStyle/>
          <a:p>
            <a:pPr marL="457200" indent="-457200">
              <a:buFont typeface="Arial" panose="020B0604020202020204" pitchFamily="34" charset="0"/>
              <a:buChar char="•"/>
            </a:pPr>
            <a:r>
              <a:rPr lang="en-US" sz="3000" dirty="0"/>
              <a:t>Concept I, (similar to the current situation), resulted in the highest vehicle speeds and the lowest delays.</a:t>
            </a:r>
            <a:endParaRPr lang="sk-SK" sz="3000" dirty="0"/>
          </a:p>
          <a:p>
            <a:pPr marL="457200" indent="-457200">
              <a:buFont typeface="Arial" panose="020B0604020202020204" pitchFamily="34" charset="0"/>
              <a:buChar char="•"/>
            </a:pPr>
            <a:r>
              <a:rPr lang="en-US" sz="3000" dirty="0"/>
              <a:t>Concept III proved inefficient, recording extremely high waiting times (over 1800 seconds) and almost zero vehicle speeds. </a:t>
            </a:r>
            <a:endParaRPr lang="sk-SK" sz="3000" dirty="0"/>
          </a:p>
          <a:p>
            <a:pPr marL="914400" lvl="1" indent="-457200">
              <a:buFont typeface="Arial" panose="020B0604020202020204" pitchFamily="34" charset="0"/>
              <a:buChar char="•"/>
            </a:pPr>
            <a:r>
              <a:rPr lang="en-US" sz="3000" dirty="0"/>
              <a:t>This was attributed to the extension of the green light duration in phase 3 (x3).</a:t>
            </a:r>
            <a:endParaRPr lang="sk-SK" sz="3000" dirty="0"/>
          </a:p>
        </p:txBody>
      </p:sp>
      <p:pic>
        <p:nvPicPr>
          <p:cNvPr id="12" name="Obrázok 11">
            <a:extLst>
              <a:ext uri="{FF2B5EF4-FFF2-40B4-BE49-F238E27FC236}">
                <a16:creationId xmlns:a16="http://schemas.microsoft.com/office/drawing/2014/main" id="{CE202208-009B-1FD1-18EA-D9DAC471CD74}"/>
              </a:ext>
            </a:extLst>
          </p:cNvPr>
          <p:cNvPicPr>
            <a:picLocks noChangeAspect="1"/>
          </p:cNvPicPr>
          <p:nvPr/>
        </p:nvPicPr>
        <p:blipFill>
          <a:blip r:embed="rId8"/>
          <a:stretch>
            <a:fillRect/>
          </a:stretch>
        </p:blipFill>
        <p:spPr>
          <a:xfrm>
            <a:off x="5638587" y="29896333"/>
            <a:ext cx="10707165" cy="5038665"/>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15678db-e472-4bdf-a5a6-dd284a1990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3E2A328174C13499297BF211F734D82" ma:contentTypeVersion="17" ma:contentTypeDescription="Umožňuje vytvoriť nový dokument." ma:contentTypeScope="" ma:versionID="effd6962098d9c21872e04b21beae62b">
  <xsd:schema xmlns:xsd="http://www.w3.org/2001/XMLSchema" xmlns:xs="http://www.w3.org/2001/XMLSchema" xmlns:p="http://schemas.microsoft.com/office/2006/metadata/properties" xmlns:ns3="915678db-e472-4bdf-a5a6-dd284a1990c9" xmlns:ns4="315fd4a5-263d-46a3-9065-4f56c8c392f0" targetNamespace="http://schemas.microsoft.com/office/2006/metadata/properties" ma:root="true" ma:fieldsID="1dd1fcdaff5238818860156708ce22d7" ns3:_="" ns4:_="">
    <xsd:import namespace="915678db-e472-4bdf-a5a6-dd284a1990c9"/>
    <xsd:import namespace="315fd4a5-263d-46a3-9065-4f56c8c392f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LengthInSeconds" minOccurs="0"/>
                <xsd:element ref="ns3:MediaServiceDateTaken" minOccurs="0"/>
                <xsd:element ref="ns3:_activity" minOccurs="0"/>
                <xsd:element ref="ns3:MediaServiceOCR" minOccurs="0"/>
                <xsd:element ref="ns3:MediaServiceGenerationTime" minOccurs="0"/>
                <xsd:element ref="ns3:MediaServiceEventHashCode"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5678db-e472-4bdf-a5a6-dd284a1990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5fd4a5-263d-46a3-9065-4f56c8c392f0" elementFormDefault="qualified">
    <xsd:import namespace="http://schemas.microsoft.com/office/2006/documentManagement/types"/>
    <xsd:import namespace="http://schemas.microsoft.com/office/infopath/2007/PartnerControls"/>
    <xsd:element name="SharedWithUsers" ma:index="10"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Zdieľané s podrobnosťami" ma:internalName="SharedWithDetails" ma:readOnly="true">
      <xsd:simpleType>
        <xsd:restriction base="dms:Note">
          <xsd:maxLength value="255"/>
        </xsd:restriction>
      </xsd:simpleType>
    </xsd:element>
    <xsd:element name="SharingHintHash" ma:index="12" nillable="true" ma:displayName="Príkaz hash indikátora zdieľani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83B2AF-DFB6-4EBB-B7BA-774EAC764DA0}">
  <ds:schemaRefs>
    <ds:schemaRef ds:uri="http://www.w3.org/XML/1998/namespace"/>
    <ds:schemaRef ds:uri="315fd4a5-263d-46a3-9065-4f56c8c392f0"/>
    <ds:schemaRef ds:uri="http://schemas.microsoft.com/office/2006/metadata/properties"/>
    <ds:schemaRef ds:uri="http://schemas.microsoft.com/office/2006/documentManagement/types"/>
    <ds:schemaRef ds:uri="http://purl.org/dc/dcmitype/"/>
    <ds:schemaRef ds:uri="http://purl.org/dc/elements/1.1/"/>
    <ds:schemaRef ds:uri="915678db-e472-4bdf-a5a6-dd284a1990c9"/>
    <ds:schemaRef ds:uri="http://purl.org/dc/term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947D23F2-9A69-49A1-AADC-C28F36A066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5678db-e472-4bdf-a5a6-dd284a1990c9"/>
    <ds:schemaRef ds:uri="315fd4a5-263d-46a3-9065-4f56c8c392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625E6E-948D-4B15-A985-F0E83622D5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495</TotalTime>
  <Words>948</Words>
  <Application>Microsoft Office PowerPoint</Application>
  <PresentationFormat>Vlastná</PresentationFormat>
  <Paragraphs>60</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Cambria Math</vt:lpstr>
      <vt:lpstr>Motív Office</vt:lpstr>
      <vt:lpstr>The traffic lights timer optimization model at frequented intersection in small urban area in Slovakia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Veronika Harantová</cp:lastModifiedBy>
  <cp:revision>9</cp:revision>
  <dcterms:created xsi:type="dcterms:W3CDTF">2024-08-16T05:44:32Z</dcterms:created>
  <dcterms:modified xsi:type="dcterms:W3CDTF">2025-04-10T13:38:59Z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0x01010003E2A328174C13499297BF211F734D82</vt:lpwstr>
  </property>
</Properties>
</file>