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20" d="100"/>
          <a:sy n="20" d="100"/>
        </p:scale>
        <p:origin x="2778" y="-564"/>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https://d.docs.live.net/b4b328f5b9a94211/Po&#269;&#237;ta&#269;/Podklady%20TRANSCOM/Transcom.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k-SK"/>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2">
                    <a:lumMod val="90000"/>
                    <a:lumOff val="10000"/>
                  </a:schemeClr>
                </a:solidFill>
                <a:latin typeface="Times New Roman" panose="02020603050405020304" pitchFamily="18" charset="0"/>
                <a:ea typeface="+mn-ea"/>
                <a:cs typeface="Times New Roman" panose="02020603050405020304" pitchFamily="18" charset="0"/>
              </a:defRPr>
            </a:pPr>
            <a:r>
              <a:rPr lang="sk-SK" sz="1600" b="1">
                <a:solidFill>
                  <a:schemeClr val="tx2">
                    <a:lumMod val="90000"/>
                    <a:lumOff val="10000"/>
                  </a:schemeClr>
                </a:solidFill>
              </a:rPr>
              <a:t>Survey at Dolný</a:t>
            </a:r>
            <a:r>
              <a:rPr lang="sk-SK" sz="1600" b="1" baseline="0">
                <a:solidFill>
                  <a:schemeClr val="tx2">
                    <a:lumMod val="90000"/>
                    <a:lumOff val="10000"/>
                  </a:schemeClr>
                </a:solidFill>
              </a:rPr>
              <a:t> </a:t>
            </a:r>
            <a:r>
              <a:rPr lang="sk-SK" sz="1600" b="1">
                <a:solidFill>
                  <a:schemeClr val="tx2">
                    <a:lumMod val="90000"/>
                    <a:lumOff val="10000"/>
                  </a:schemeClr>
                </a:solidFill>
              </a:rPr>
              <a:t>Kubín -  Aleja Slobody Street</a:t>
            </a:r>
          </a:p>
        </c:rich>
      </c:tx>
      <c:overlay val="0"/>
      <c:spPr>
        <a:noFill/>
        <a:ln>
          <a:noFill/>
        </a:ln>
        <a:effectLst/>
      </c:spPr>
      <c:txPr>
        <a:bodyPr rot="0" spcFirstLastPara="1" vertOverflow="ellipsis" vert="horz" wrap="square" anchor="ctr" anchorCtr="1"/>
        <a:lstStyle/>
        <a:p>
          <a:pPr>
            <a:defRPr sz="1600" b="1" i="0" u="none" strike="noStrike" kern="1200" spc="0" baseline="0">
              <a:solidFill>
                <a:schemeClr val="tx2">
                  <a:lumMod val="90000"/>
                  <a:lumOff val="10000"/>
                </a:schemeClr>
              </a:solidFill>
              <a:latin typeface="Times New Roman" panose="02020603050405020304" pitchFamily="18" charset="0"/>
              <a:ea typeface="+mn-ea"/>
              <a:cs typeface="Times New Roman" panose="02020603050405020304" pitchFamily="18" charset="0"/>
            </a:defRPr>
          </a:pPr>
          <a:endParaRPr lang="sk-SK"/>
        </a:p>
      </c:txPr>
    </c:title>
    <c:autoTitleDeleted val="0"/>
    <c:plotArea>
      <c:layout/>
      <c:barChart>
        <c:barDir val="col"/>
        <c:grouping val="clustered"/>
        <c:varyColors val="0"/>
        <c:ser>
          <c:idx val="0"/>
          <c:order val="0"/>
          <c:tx>
            <c:strRef>
              <c:f>'DK - Alej Slobody'!$C$4</c:f>
              <c:strCache>
                <c:ptCount val="1"/>
                <c:pt idx="0">
                  <c:v>Number of pedestrians</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2">
                        <a:lumMod val="90000"/>
                        <a:lumOff val="10000"/>
                      </a:schemeClr>
                    </a:solidFill>
                    <a:latin typeface="Times New Roman" panose="02020603050405020304" pitchFamily="18" charset="0"/>
                    <a:ea typeface="+mn-ea"/>
                    <a:cs typeface="Times New Roman" panose="02020603050405020304" pitchFamily="18" charset="0"/>
                  </a:defRPr>
                </a:pPr>
                <a:endParaRPr lang="sk-SK"/>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'DK - Alej Slobody'!$B$5:$B$28</c:f>
              <c:strCache>
                <c:ptCount val="24"/>
                <c:pt idx="0">
                  <c:v>6:00-6:15</c:v>
                </c:pt>
                <c:pt idx="1">
                  <c:v>6:15-6:30</c:v>
                </c:pt>
                <c:pt idx="2">
                  <c:v>6:30-6:45</c:v>
                </c:pt>
                <c:pt idx="3">
                  <c:v>6:45-7:00</c:v>
                </c:pt>
                <c:pt idx="4">
                  <c:v>7:00-7:15</c:v>
                </c:pt>
                <c:pt idx="5">
                  <c:v>7:15-7:30</c:v>
                </c:pt>
                <c:pt idx="6">
                  <c:v>7:30-7:45</c:v>
                </c:pt>
                <c:pt idx="7">
                  <c:v>7:45-8:00</c:v>
                </c:pt>
                <c:pt idx="8">
                  <c:v>8:00-8:15</c:v>
                </c:pt>
                <c:pt idx="9">
                  <c:v>8:15-8:30</c:v>
                </c:pt>
                <c:pt idx="10">
                  <c:v>8:30-8:45</c:v>
                </c:pt>
                <c:pt idx="11">
                  <c:v>8:45-9:00</c:v>
                </c:pt>
                <c:pt idx="12">
                  <c:v>13:00-13:15</c:v>
                </c:pt>
                <c:pt idx="13">
                  <c:v>13:15-13:30</c:v>
                </c:pt>
                <c:pt idx="14">
                  <c:v>13:30-13:45</c:v>
                </c:pt>
                <c:pt idx="15">
                  <c:v>13:45-14:00</c:v>
                </c:pt>
                <c:pt idx="16">
                  <c:v>14:00-14:15</c:v>
                </c:pt>
                <c:pt idx="17">
                  <c:v>14:15-14:30</c:v>
                </c:pt>
                <c:pt idx="18">
                  <c:v>14:30-14:45</c:v>
                </c:pt>
                <c:pt idx="19">
                  <c:v>14:45-15:00</c:v>
                </c:pt>
                <c:pt idx="20">
                  <c:v>15:00-15:15</c:v>
                </c:pt>
                <c:pt idx="21">
                  <c:v>15:15-15:30</c:v>
                </c:pt>
                <c:pt idx="22">
                  <c:v>15:30-15:45</c:v>
                </c:pt>
                <c:pt idx="23">
                  <c:v>15:45-16:00</c:v>
                </c:pt>
              </c:strCache>
            </c:strRef>
          </c:cat>
          <c:val>
            <c:numRef>
              <c:f>'DK - Alej Slobody'!$C$5:$C$28</c:f>
              <c:numCache>
                <c:formatCode>General</c:formatCode>
                <c:ptCount val="24"/>
                <c:pt idx="0">
                  <c:v>14</c:v>
                </c:pt>
                <c:pt idx="1">
                  <c:v>13</c:v>
                </c:pt>
                <c:pt idx="2">
                  <c:v>42</c:v>
                </c:pt>
                <c:pt idx="3">
                  <c:v>6</c:v>
                </c:pt>
                <c:pt idx="4">
                  <c:v>49</c:v>
                </c:pt>
                <c:pt idx="5">
                  <c:v>46</c:v>
                </c:pt>
                <c:pt idx="6">
                  <c:v>6</c:v>
                </c:pt>
                <c:pt idx="7">
                  <c:v>4</c:v>
                </c:pt>
                <c:pt idx="8">
                  <c:v>15</c:v>
                </c:pt>
                <c:pt idx="9">
                  <c:v>8</c:v>
                </c:pt>
                <c:pt idx="10">
                  <c:v>14</c:v>
                </c:pt>
                <c:pt idx="11">
                  <c:v>6</c:v>
                </c:pt>
                <c:pt idx="12">
                  <c:v>26</c:v>
                </c:pt>
                <c:pt idx="13">
                  <c:v>14</c:v>
                </c:pt>
                <c:pt idx="14">
                  <c:v>23</c:v>
                </c:pt>
                <c:pt idx="15">
                  <c:v>35</c:v>
                </c:pt>
                <c:pt idx="16">
                  <c:v>18</c:v>
                </c:pt>
                <c:pt idx="17">
                  <c:v>40</c:v>
                </c:pt>
                <c:pt idx="18">
                  <c:v>56</c:v>
                </c:pt>
                <c:pt idx="19">
                  <c:v>17</c:v>
                </c:pt>
                <c:pt idx="20">
                  <c:v>18</c:v>
                </c:pt>
                <c:pt idx="21">
                  <c:v>10</c:v>
                </c:pt>
                <c:pt idx="22">
                  <c:v>30</c:v>
                </c:pt>
                <c:pt idx="23">
                  <c:v>12</c:v>
                </c:pt>
              </c:numCache>
            </c:numRef>
          </c:val>
          <c:extLst>
            <c:ext xmlns:c16="http://schemas.microsoft.com/office/drawing/2014/chart" uri="{C3380CC4-5D6E-409C-BE32-E72D297353CC}">
              <c16:uniqueId val="{00000000-A486-408F-AE11-4E2EB863B3A9}"/>
            </c:ext>
          </c:extLst>
        </c:ser>
        <c:dLbls>
          <c:showLegendKey val="0"/>
          <c:showVal val="0"/>
          <c:showCatName val="0"/>
          <c:showSerName val="0"/>
          <c:showPercent val="0"/>
          <c:showBubbleSize val="0"/>
        </c:dLbls>
        <c:gapWidth val="219"/>
        <c:overlap val="-27"/>
        <c:axId val="1988248943"/>
        <c:axId val="1988249423"/>
      </c:barChart>
      <c:lineChart>
        <c:grouping val="standard"/>
        <c:varyColors val="0"/>
        <c:ser>
          <c:idx val="1"/>
          <c:order val="1"/>
          <c:tx>
            <c:strRef>
              <c:f>'DK - Alej Slobody'!$D$4</c:f>
              <c:strCache>
                <c:ptCount val="1"/>
                <c:pt idx="0">
                  <c:v>Distracting elements</c:v>
                </c:pt>
              </c:strCache>
            </c:strRef>
          </c:tx>
          <c:spPr>
            <a:ln w="28575" cap="rnd">
              <a:solidFill>
                <a:schemeClr val="accent2"/>
              </a:solidFill>
              <a:round/>
            </a:ln>
            <a:effectLst/>
          </c:spPr>
          <c:marker>
            <c:symbol val="none"/>
          </c:marker>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sk-SK"/>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'DK - Alej Slobody'!$B$5:$B$28</c:f>
              <c:strCache>
                <c:ptCount val="24"/>
                <c:pt idx="0">
                  <c:v>6:00-6:15</c:v>
                </c:pt>
                <c:pt idx="1">
                  <c:v>6:15-6:30</c:v>
                </c:pt>
                <c:pt idx="2">
                  <c:v>6:30-6:45</c:v>
                </c:pt>
                <c:pt idx="3">
                  <c:v>6:45-7:00</c:v>
                </c:pt>
                <c:pt idx="4">
                  <c:v>7:00-7:15</c:v>
                </c:pt>
                <c:pt idx="5">
                  <c:v>7:15-7:30</c:v>
                </c:pt>
                <c:pt idx="6">
                  <c:v>7:30-7:45</c:v>
                </c:pt>
                <c:pt idx="7">
                  <c:v>7:45-8:00</c:v>
                </c:pt>
                <c:pt idx="8">
                  <c:v>8:00-8:15</c:v>
                </c:pt>
                <c:pt idx="9">
                  <c:v>8:15-8:30</c:v>
                </c:pt>
                <c:pt idx="10">
                  <c:v>8:30-8:45</c:v>
                </c:pt>
                <c:pt idx="11">
                  <c:v>8:45-9:00</c:v>
                </c:pt>
                <c:pt idx="12">
                  <c:v>13:00-13:15</c:v>
                </c:pt>
                <c:pt idx="13">
                  <c:v>13:15-13:30</c:v>
                </c:pt>
                <c:pt idx="14">
                  <c:v>13:30-13:45</c:v>
                </c:pt>
                <c:pt idx="15">
                  <c:v>13:45-14:00</c:v>
                </c:pt>
                <c:pt idx="16">
                  <c:v>14:00-14:15</c:v>
                </c:pt>
                <c:pt idx="17">
                  <c:v>14:15-14:30</c:v>
                </c:pt>
                <c:pt idx="18">
                  <c:v>14:30-14:45</c:v>
                </c:pt>
                <c:pt idx="19">
                  <c:v>14:45-15:00</c:v>
                </c:pt>
                <c:pt idx="20">
                  <c:v>15:00-15:15</c:v>
                </c:pt>
                <c:pt idx="21">
                  <c:v>15:15-15:30</c:v>
                </c:pt>
                <c:pt idx="22">
                  <c:v>15:30-15:45</c:v>
                </c:pt>
                <c:pt idx="23">
                  <c:v>15:45-16:00</c:v>
                </c:pt>
              </c:strCache>
            </c:strRef>
          </c:cat>
          <c:val>
            <c:numRef>
              <c:f>'DK - Alej Slobody'!$D$5:$D$28</c:f>
              <c:numCache>
                <c:formatCode>General</c:formatCode>
                <c:ptCount val="24"/>
                <c:pt idx="0">
                  <c:v>0</c:v>
                </c:pt>
                <c:pt idx="1">
                  <c:v>1</c:v>
                </c:pt>
                <c:pt idx="2">
                  <c:v>10</c:v>
                </c:pt>
                <c:pt idx="3">
                  <c:v>1</c:v>
                </c:pt>
                <c:pt idx="4">
                  <c:v>17</c:v>
                </c:pt>
                <c:pt idx="5">
                  <c:v>6</c:v>
                </c:pt>
                <c:pt idx="6">
                  <c:v>1</c:v>
                </c:pt>
                <c:pt idx="7">
                  <c:v>2</c:v>
                </c:pt>
                <c:pt idx="8">
                  <c:v>2</c:v>
                </c:pt>
                <c:pt idx="9">
                  <c:v>1</c:v>
                </c:pt>
                <c:pt idx="10">
                  <c:v>2</c:v>
                </c:pt>
                <c:pt idx="11">
                  <c:v>1</c:v>
                </c:pt>
                <c:pt idx="12">
                  <c:v>5</c:v>
                </c:pt>
                <c:pt idx="13">
                  <c:v>1</c:v>
                </c:pt>
                <c:pt idx="14">
                  <c:v>3</c:v>
                </c:pt>
                <c:pt idx="15">
                  <c:v>9</c:v>
                </c:pt>
                <c:pt idx="16">
                  <c:v>6</c:v>
                </c:pt>
                <c:pt idx="17">
                  <c:v>9</c:v>
                </c:pt>
                <c:pt idx="18">
                  <c:v>10</c:v>
                </c:pt>
                <c:pt idx="19">
                  <c:v>1</c:v>
                </c:pt>
                <c:pt idx="20">
                  <c:v>3</c:v>
                </c:pt>
                <c:pt idx="21">
                  <c:v>1</c:v>
                </c:pt>
                <c:pt idx="22">
                  <c:v>5</c:v>
                </c:pt>
                <c:pt idx="23">
                  <c:v>1</c:v>
                </c:pt>
              </c:numCache>
            </c:numRef>
          </c:val>
          <c:smooth val="0"/>
          <c:extLst>
            <c:ext xmlns:c16="http://schemas.microsoft.com/office/drawing/2014/chart" uri="{C3380CC4-5D6E-409C-BE32-E72D297353CC}">
              <c16:uniqueId val="{00000001-A486-408F-AE11-4E2EB863B3A9}"/>
            </c:ext>
          </c:extLst>
        </c:ser>
        <c:dLbls>
          <c:showLegendKey val="0"/>
          <c:showVal val="0"/>
          <c:showCatName val="0"/>
          <c:showSerName val="0"/>
          <c:showPercent val="0"/>
          <c:showBubbleSize val="0"/>
        </c:dLbls>
        <c:marker val="1"/>
        <c:smooth val="0"/>
        <c:axId val="1988248943"/>
        <c:axId val="1988249423"/>
      </c:lineChart>
      <c:catAx>
        <c:axId val="1988248943"/>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2">
                        <a:lumMod val="90000"/>
                        <a:lumOff val="10000"/>
                      </a:schemeClr>
                    </a:solidFill>
                    <a:latin typeface="Times New Roman" panose="02020603050405020304" pitchFamily="18" charset="0"/>
                    <a:ea typeface="+mn-ea"/>
                    <a:cs typeface="Times New Roman" panose="02020603050405020304" pitchFamily="18" charset="0"/>
                  </a:defRPr>
                </a:pPr>
                <a:r>
                  <a:rPr lang="sk-SK">
                    <a:solidFill>
                      <a:schemeClr val="tx2">
                        <a:lumMod val="90000"/>
                        <a:lumOff val="10000"/>
                      </a:schemeClr>
                    </a:solidFill>
                  </a:rPr>
                  <a:t>Time interval</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2">
                      <a:lumMod val="90000"/>
                      <a:lumOff val="10000"/>
                    </a:schemeClr>
                  </a:solidFill>
                  <a:latin typeface="Times New Roman" panose="02020603050405020304" pitchFamily="18" charset="0"/>
                  <a:ea typeface="+mn-ea"/>
                  <a:cs typeface="Times New Roman" panose="02020603050405020304" pitchFamily="18" charset="0"/>
                </a:defRPr>
              </a:pPr>
              <a:endParaRPr lang="sk-SK"/>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2">
                    <a:lumMod val="90000"/>
                    <a:lumOff val="10000"/>
                  </a:schemeClr>
                </a:solidFill>
                <a:latin typeface="Times New Roman" panose="02020603050405020304" pitchFamily="18" charset="0"/>
                <a:ea typeface="+mn-ea"/>
                <a:cs typeface="Times New Roman" panose="02020603050405020304" pitchFamily="18" charset="0"/>
              </a:defRPr>
            </a:pPr>
            <a:endParaRPr lang="sk-SK"/>
          </a:p>
        </c:txPr>
        <c:crossAx val="1988249423"/>
        <c:crosses val="autoZero"/>
        <c:auto val="1"/>
        <c:lblAlgn val="ctr"/>
        <c:lblOffset val="100"/>
        <c:noMultiLvlLbl val="0"/>
      </c:catAx>
      <c:valAx>
        <c:axId val="1988249423"/>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00" b="0" i="0" u="none" strike="noStrike" kern="1200" baseline="0">
                    <a:solidFill>
                      <a:schemeClr val="tx2">
                        <a:lumMod val="90000"/>
                        <a:lumOff val="10000"/>
                      </a:schemeClr>
                    </a:solidFill>
                    <a:latin typeface="Times New Roman" panose="02020603050405020304" pitchFamily="18" charset="0"/>
                    <a:ea typeface="+mn-ea"/>
                    <a:cs typeface="Times New Roman" panose="02020603050405020304" pitchFamily="18" charset="0"/>
                  </a:defRPr>
                </a:pPr>
                <a:r>
                  <a:rPr lang="sk-SK" sz="1100">
                    <a:solidFill>
                      <a:schemeClr val="tx2">
                        <a:lumMod val="90000"/>
                        <a:lumOff val="10000"/>
                      </a:schemeClr>
                    </a:solidFill>
                  </a:rPr>
                  <a:t>Number of pedestrians</a:t>
                </a:r>
              </a:p>
            </c:rich>
          </c:tx>
          <c:overlay val="0"/>
          <c:spPr>
            <a:noFill/>
            <a:ln>
              <a:noFill/>
            </a:ln>
            <a:effectLst/>
          </c:spPr>
          <c:txPr>
            <a:bodyPr rot="-5400000" spcFirstLastPara="1" vertOverflow="ellipsis" vert="horz" wrap="square" anchor="ctr" anchorCtr="1"/>
            <a:lstStyle/>
            <a:p>
              <a:pPr>
                <a:defRPr sz="1100" b="0" i="0" u="none" strike="noStrike" kern="1200" baseline="0">
                  <a:solidFill>
                    <a:schemeClr val="tx2">
                      <a:lumMod val="90000"/>
                      <a:lumOff val="10000"/>
                    </a:schemeClr>
                  </a:solidFill>
                  <a:latin typeface="Times New Roman" panose="02020603050405020304" pitchFamily="18" charset="0"/>
                  <a:ea typeface="+mn-ea"/>
                  <a:cs typeface="Times New Roman" panose="02020603050405020304" pitchFamily="18" charset="0"/>
                </a:defRPr>
              </a:pPr>
              <a:endParaRPr lang="sk-SK"/>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2">
                    <a:lumMod val="90000"/>
                    <a:lumOff val="10000"/>
                  </a:schemeClr>
                </a:solidFill>
                <a:latin typeface="Times New Roman" panose="02020603050405020304" pitchFamily="18" charset="0"/>
                <a:ea typeface="+mn-ea"/>
                <a:cs typeface="Times New Roman" panose="02020603050405020304" pitchFamily="18" charset="0"/>
              </a:defRPr>
            </a:pPr>
            <a:endParaRPr lang="sk-SK"/>
          </a:p>
        </c:txPr>
        <c:crossAx val="198824894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2">
                  <a:lumMod val="90000"/>
                  <a:lumOff val="10000"/>
                </a:schemeClr>
              </a:solidFill>
              <a:latin typeface="Times New Roman" panose="02020603050405020304" pitchFamily="18" charset="0"/>
              <a:ea typeface="+mn-ea"/>
              <a:cs typeface="Times New Roman" panose="02020603050405020304" pitchFamily="18" charset="0"/>
            </a:defRPr>
          </a:pPr>
          <a:endParaRPr lang="sk-SK"/>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ysClr val="windowText" lastClr="000000"/>
          </a:solidFill>
          <a:latin typeface="Times New Roman" panose="02020603050405020304" pitchFamily="18" charset="0"/>
          <a:cs typeface="Times New Roman" panose="02020603050405020304" pitchFamily="18" charset="0"/>
        </a:defRPr>
      </a:pPr>
      <a:endParaRPr lang="sk-SK"/>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10. 4. 2025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10. 4. 2025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10. 4. 2025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10. 4. 2025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10. 4. 2025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10. 4. 2025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10. 4. 2025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10. 4. 2025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10. 4. 2025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10. 4. 2025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10. 4. 2025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10. 4. 2025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chart" Target="../charts/char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19" y="2909226"/>
            <a:ext cx="29764040" cy="2227986"/>
          </a:xfrm>
          <a:noFill/>
          <a:ln w="152400">
            <a:noFill/>
          </a:ln>
        </p:spPr>
        <p:style>
          <a:lnRef idx="2">
            <a:schemeClr val="dk1"/>
          </a:lnRef>
          <a:fillRef idx="1">
            <a:schemeClr val="lt1"/>
          </a:fillRef>
          <a:effectRef idx="0">
            <a:schemeClr val="dk1"/>
          </a:effectRef>
          <a:fontRef idx="minor">
            <a:schemeClr val="dk1"/>
          </a:fontRef>
        </p:style>
        <p:txBody>
          <a:bodyPr anchor="ctr">
            <a:noAutofit/>
          </a:bodyPr>
          <a:lstStyle/>
          <a:p>
            <a:pPr algn="just"/>
            <a:r>
              <a:rPr lang="en-US" sz="9000" dirty="0">
                <a:solidFill>
                  <a:srgbClr val="002060"/>
                </a:solidFill>
                <a:effectLst/>
                <a:latin typeface="Arial" panose="020B0604020202020204" pitchFamily="34" charset="0"/>
                <a:ea typeface="SimSun" panose="02010600030101010101" pitchFamily="2" charset="-122"/>
                <a:cs typeface="Arial" panose="020B0604020202020204" pitchFamily="34" charset="0"/>
              </a:rPr>
              <a:t>RESEARCH ON PEDESTRIAN ATTENTION WHEN CROSSING PEDESTRIAN CROSSINGS</a:t>
            </a:r>
            <a:endPar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47569" y="5231420"/>
            <a:ext cx="29764038"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Miloš Poliak</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 Laura Škorvánková</a:t>
            </a:r>
            <a:r>
              <a:rPr lang="sk-SK" sz="4500" baseline="30000" dirty="0">
                <a:solidFill>
                  <a:srgbClr val="002060"/>
                </a:solidFill>
                <a:latin typeface="Arial" panose="020B0604020202020204" pitchFamily="34" charset="0"/>
                <a:cs typeface="Arial" panose="020B0604020202020204" pitchFamily="34" charset="0"/>
              </a:rPr>
              <a:t>1</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47569" y="6528537"/>
            <a:ext cx="29764038"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1" rtlCol="0" anchor="ctr">
            <a:normAutofit fontScale="47500" lnSpcReduction="20000"/>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just">
              <a:lnSpc>
                <a:spcPct val="120000"/>
              </a:lnSpc>
            </a:pPr>
            <a:endParaRPr lang="sk-SK" sz="3600" i="1" dirty="0">
              <a:solidFill>
                <a:srgbClr val="002060"/>
              </a:solidFill>
              <a:latin typeface="Arial" panose="020B0604020202020204" pitchFamily="34" charset="0"/>
              <a:cs typeface="Arial" panose="020B0604020202020204" pitchFamily="34" charset="0"/>
            </a:endParaRPr>
          </a:p>
          <a:p>
            <a:pPr algn="just">
              <a:lnSpc>
                <a:spcPct val="120000"/>
              </a:lnSpc>
            </a:pPr>
            <a:r>
              <a:rPr lang="sk-SK" sz="7600" i="1" dirty="0">
                <a:solidFill>
                  <a:srgbClr val="002060"/>
                </a:solidFill>
                <a:latin typeface="Arial" panose="020B0604020202020204" pitchFamily="34" charset="0"/>
                <a:cs typeface="Arial" panose="020B0604020202020204" pitchFamily="34" charset="0"/>
              </a:rPr>
              <a:t>1</a:t>
            </a:r>
            <a:r>
              <a:rPr lang="sk-SK" sz="3600" i="1" dirty="0">
                <a:solidFill>
                  <a:srgbClr val="002060"/>
                </a:solidFill>
                <a:latin typeface="Arial" panose="020B0604020202020204" pitchFamily="34" charset="0"/>
                <a:cs typeface="Arial" panose="020B0604020202020204" pitchFamily="34" charset="0"/>
              </a:rPr>
              <a:t> </a:t>
            </a:r>
            <a:r>
              <a:rPr lang="en-US" sz="7600" i="1" dirty="0">
                <a:solidFill>
                  <a:srgbClr val="002060"/>
                </a:solidFill>
                <a:latin typeface="Arial" panose="020B0604020202020204" pitchFamily="34" charset="0"/>
                <a:cs typeface="Arial" panose="020B0604020202020204" pitchFamily="34" charset="0"/>
              </a:rPr>
              <a:t>Department of Road and Urban Transport, Faculty of Operation and Economics of Transport and Communications, University of Žilina, </a:t>
            </a:r>
            <a:r>
              <a:rPr lang="en-US" sz="7600" i="1" dirty="0" err="1">
                <a:solidFill>
                  <a:srgbClr val="002060"/>
                </a:solidFill>
                <a:latin typeface="Arial" panose="020B0604020202020204" pitchFamily="34" charset="0"/>
                <a:cs typeface="Arial" panose="020B0604020202020204" pitchFamily="34" charset="0"/>
              </a:rPr>
              <a:t>Univerzitná</a:t>
            </a:r>
            <a:r>
              <a:rPr lang="en-US" sz="7600" i="1" dirty="0">
                <a:solidFill>
                  <a:srgbClr val="002060"/>
                </a:solidFill>
                <a:latin typeface="Arial" panose="020B0604020202020204" pitchFamily="34" charset="0"/>
                <a:cs typeface="Arial" panose="020B0604020202020204" pitchFamily="34" charset="0"/>
              </a:rPr>
              <a:t> 8215/1, 010 26 Žilina, Slovakia</a:t>
            </a:r>
            <a:endParaRPr lang="sk-SK" sz="7600" i="1" dirty="0">
              <a:solidFill>
                <a:srgbClr val="002060"/>
              </a:solidFill>
              <a:latin typeface="Arial" panose="020B0604020202020204" pitchFamily="34" charset="0"/>
              <a:cs typeface="Arial" panose="020B0604020202020204" pitchFamily="34" charset="0"/>
            </a:endParaRPr>
          </a:p>
          <a:p>
            <a:pPr algn="l">
              <a:lnSpc>
                <a:spcPct val="110000"/>
              </a:lnSpc>
            </a:pPr>
            <a:endParaRPr lang="sk-SK" sz="3600" i="1" dirty="0">
              <a:solidFill>
                <a:srgbClr val="002060"/>
              </a:solidFill>
              <a:latin typeface="Arial" panose="020B0604020202020204" pitchFamily="34" charset="0"/>
              <a:cs typeface="Arial" panose="020B0604020202020204" pitchFamily="34" charset="0"/>
            </a:endParaRPr>
          </a:p>
          <a:p>
            <a:pPr algn="l">
              <a:lnSpc>
                <a:spcPct val="110000"/>
              </a:lnSpc>
            </a:pPr>
            <a:endParaRPr lang="sk-SK" sz="3600" i="1" dirty="0">
              <a:solidFill>
                <a:srgbClr val="002060"/>
              </a:solidFill>
              <a:latin typeface="Arial" panose="020B0604020202020204" pitchFamily="34" charset="0"/>
              <a:cs typeface="Arial" panose="020B0604020202020204" pitchFamily="34" charset="0"/>
            </a:endParaRPr>
          </a:p>
          <a:p>
            <a:pPr algn="l">
              <a:lnSpc>
                <a:spcPct val="110000"/>
              </a:lnSpc>
            </a:pPr>
            <a:endParaRPr lang="sk-SK" sz="3600" i="1" dirty="0">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3114184391"/>
              </p:ext>
            </p:extLst>
          </p:nvPr>
        </p:nvGraphicFramePr>
        <p:xfrm>
          <a:off x="1347570" y="7769152"/>
          <a:ext cx="29734089" cy="6284851"/>
        </p:xfrm>
        <a:graphic>
          <a:graphicData uri="http://schemas.openxmlformats.org/drawingml/2006/table">
            <a:tbl>
              <a:tblPr firstRow="1" bandRow="1">
                <a:tableStyleId>{5C22544A-7EE6-4342-B048-85BDC9FD1C3A}</a:tableStyleId>
              </a:tblPr>
              <a:tblGrid>
                <a:gridCol w="9911363">
                  <a:extLst>
                    <a:ext uri="{9D8B030D-6E8A-4147-A177-3AD203B41FA5}">
                      <a16:colId xmlns:a16="http://schemas.microsoft.com/office/drawing/2014/main" val="3004831674"/>
                    </a:ext>
                  </a:extLst>
                </a:gridCol>
                <a:gridCol w="9911363">
                  <a:extLst>
                    <a:ext uri="{9D8B030D-6E8A-4147-A177-3AD203B41FA5}">
                      <a16:colId xmlns:a16="http://schemas.microsoft.com/office/drawing/2014/main" val="1252346389"/>
                    </a:ext>
                  </a:extLst>
                </a:gridCol>
                <a:gridCol w="9911363">
                  <a:extLst>
                    <a:ext uri="{9D8B030D-6E8A-4147-A177-3AD203B41FA5}">
                      <a16:colId xmlns:a16="http://schemas.microsoft.com/office/drawing/2014/main" val="4221354044"/>
                    </a:ext>
                  </a:extLst>
                </a:gridCol>
              </a:tblGrid>
              <a:tr h="725175">
                <a:tc gridSpan="3">
                  <a:txBody>
                    <a:bodyPr/>
                    <a:lstStyle/>
                    <a:p>
                      <a:pPr algn="ctr"/>
                      <a:endParaRPr lang="en-US" sz="3500" cap="small" baseline="0" noProof="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5559676">
                <a:tc>
                  <a:txBody>
                    <a:bodyPr/>
                    <a:lstStyle/>
                    <a:p>
                      <a:r>
                        <a:rPr lang="en-US" sz="3500" b="0" i="0" kern="1200" dirty="0">
                          <a:solidFill>
                            <a:schemeClr val="tx2">
                              <a:lumMod val="90000"/>
                              <a:lumOff val="10000"/>
                            </a:schemeClr>
                          </a:solidFill>
                          <a:effectLst/>
                          <a:latin typeface="Arial" panose="020B0604020202020204" pitchFamily="34" charset="0"/>
                          <a:ea typeface="+mn-ea"/>
                          <a:cs typeface="Arial" panose="020B0604020202020204" pitchFamily="34" charset="0"/>
                        </a:rPr>
                        <a:t>Pedestrians are one of the most vulnerable groups of road users due to the lack of protective safety features. Collisions with vehicles often result in severe injuries or fatalities. In urban areas, the risk of accidents involving pedestrians is particularly high due to the increased frequency of pedestrian movement.</a:t>
                      </a:r>
                      <a:endParaRPr lang="en-US" sz="3500" dirty="0">
                        <a:solidFill>
                          <a:schemeClr val="tx2">
                            <a:lumMod val="90000"/>
                            <a:lumOff val="10000"/>
                          </a:schemeClr>
                        </a:solidFill>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just" defTabSz="3239902" rtl="0" eaLnBrk="1" fontAlgn="auto" latinLnBrk="0" hangingPunct="1">
                        <a:lnSpc>
                          <a:spcPct val="100000"/>
                        </a:lnSpc>
                        <a:spcBef>
                          <a:spcPts val="0"/>
                        </a:spcBef>
                        <a:spcAft>
                          <a:spcPts val="0"/>
                        </a:spcAft>
                        <a:buClrTx/>
                        <a:buSzTx/>
                        <a:buFontTx/>
                        <a:buNone/>
                        <a:tabLst/>
                        <a:defRPr/>
                      </a:pPr>
                      <a:r>
                        <a:rPr lang="en-US" sz="3500" b="0" i="0" kern="1200" dirty="0">
                          <a:solidFill>
                            <a:schemeClr val="tx2">
                              <a:lumMod val="90000"/>
                              <a:lumOff val="10000"/>
                            </a:schemeClr>
                          </a:solidFill>
                          <a:effectLst/>
                          <a:latin typeface="Arial" panose="020B0604020202020204" pitchFamily="34" charset="0"/>
                          <a:ea typeface="+mn-ea"/>
                          <a:cs typeface="Arial" panose="020B0604020202020204" pitchFamily="34" charset="0"/>
                        </a:rPr>
                        <a:t>The primary causes of traffic accidents include speeding, improper overtaking, and insufficient attention to traffic. Despite a decrease in the total number of traffic accidents in recent years, pedestrian fatalities remain a significant concern. A considerable percentage of accidents are caused by distractions such as mobile phones and headphones, which divert pedestrian attention from the traffic situation.</a:t>
                      </a:r>
                      <a:endParaRPr lang="sk-SK" sz="3500" dirty="0">
                        <a:solidFill>
                          <a:schemeClr val="tx2">
                            <a:lumMod val="90000"/>
                            <a:lumOff val="10000"/>
                          </a:schemeClr>
                        </a:solidFill>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just"/>
                      <a:r>
                        <a:rPr lang="en-US" sz="3500" b="0" i="0" kern="1200" dirty="0">
                          <a:solidFill>
                            <a:schemeClr val="tx2">
                              <a:lumMod val="90000"/>
                              <a:lumOff val="10000"/>
                            </a:schemeClr>
                          </a:solidFill>
                          <a:effectLst/>
                          <a:latin typeface="Arial" panose="020B0604020202020204" pitchFamily="34" charset="0"/>
                          <a:ea typeface="+mn-ea"/>
                          <a:cs typeface="Arial" panose="020B0604020202020204" pitchFamily="34" charset="0"/>
                        </a:rPr>
                        <a:t>This study focuses on analyzing pedestrian behavior at crossings and identifying how distractions like mobile phones and headphones impact their safety. By observing pedestrian crossings in selected Slovak cities, this research aims to provide insights into improving pedestrian safety and reducing accident risks.</a:t>
                      </a:r>
                      <a:endParaRPr lang="sk-SK" sz="3500" kern="1200" dirty="0">
                        <a:solidFill>
                          <a:schemeClr val="tx2">
                            <a:lumMod val="90000"/>
                            <a:lumOff val="10000"/>
                          </a:schemeClr>
                        </a:solidFill>
                        <a:latin typeface="Arial" panose="020B0604020202020204" pitchFamily="34" charset="0"/>
                        <a:ea typeface="+mn-ea"/>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1897059218"/>
              </p:ext>
            </p:extLst>
          </p:nvPr>
        </p:nvGraphicFramePr>
        <p:xfrm>
          <a:off x="1347570" y="14020801"/>
          <a:ext cx="29764038" cy="5333999"/>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678763">
                <a:tc>
                  <a:txBody>
                    <a:bodyPr/>
                    <a:lstStyle/>
                    <a:p>
                      <a:pPr algn="ctr"/>
                      <a:r>
                        <a:rPr lang="en-US" sz="3500" cap="small" baseline="0" noProof="0" dirty="0">
                          <a:latin typeface="Arial"/>
                          <a:cs typeface="Arial"/>
                        </a:rPr>
                        <a:t>materials,  methods &amp; implementation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4655236">
                <a:tc>
                  <a:txBody>
                    <a:bodyPr/>
                    <a:lstStyle/>
                    <a:p>
                      <a:pPr algn="just"/>
                      <a:r>
                        <a:rPr lang="en-US" sz="3500" dirty="0">
                          <a:solidFill>
                            <a:srgbClr val="002060"/>
                          </a:solidFill>
                          <a:latin typeface="Arial"/>
                          <a:cs typeface="Arial"/>
                        </a:rPr>
                        <a:t>The study was conducted at four non-signalized pedestrian crossings in two Slovak cities: </a:t>
                      </a:r>
                      <a:r>
                        <a:rPr lang="en-US" sz="3500" dirty="0" err="1">
                          <a:solidFill>
                            <a:srgbClr val="002060"/>
                          </a:solidFill>
                          <a:latin typeface="Arial"/>
                          <a:cs typeface="Arial"/>
                        </a:rPr>
                        <a:t>Dolný</a:t>
                      </a:r>
                      <a:r>
                        <a:rPr lang="en-US" sz="3500" dirty="0">
                          <a:solidFill>
                            <a:srgbClr val="002060"/>
                          </a:solidFill>
                          <a:latin typeface="Arial"/>
                          <a:cs typeface="Arial"/>
                        </a:rPr>
                        <a:t> Kubín and </a:t>
                      </a:r>
                      <a:r>
                        <a:rPr lang="en-US" sz="3500" dirty="0" err="1">
                          <a:solidFill>
                            <a:srgbClr val="002060"/>
                          </a:solidFill>
                          <a:latin typeface="Arial"/>
                          <a:cs typeface="Arial"/>
                        </a:rPr>
                        <a:t>Čadca</a:t>
                      </a:r>
                      <a:r>
                        <a:rPr lang="en-US" sz="3500" dirty="0">
                          <a:solidFill>
                            <a:srgbClr val="002060"/>
                          </a:solidFill>
                          <a:latin typeface="Arial"/>
                          <a:cs typeface="Arial"/>
                        </a:rPr>
                        <a:t>. Surveys were carried out on November 27, 2024, in </a:t>
                      </a:r>
                      <a:r>
                        <a:rPr lang="en-US" sz="3500" dirty="0" err="1">
                          <a:solidFill>
                            <a:srgbClr val="002060"/>
                          </a:solidFill>
                          <a:latin typeface="Arial"/>
                          <a:cs typeface="Arial"/>
                        </a:rPr>
                        <a:t>Dolný</a:t>
                      </a:r>
                      <a:r>
                        <a:rPr lang="en-US" sz="3500" dirty="0">
                          <a:solidFill>
                            <a:srgbClr val="002060"/>
                          </a:solidFill>
                          <a:latin typeface="Arial"/>
                          <a:cs typeface="Arial"/>
                        </a:rPr>
                        <a:t> Kubín (Aleja </a:t>
                      </a:r>
                      <a:r>
                        <a:rPr lang="en-US" sz="3500" dirty="0" err="1">
                          <a:solidFill>
                            <a:srgbClr val="002060"/>
                          </a:solidFill>
                          <a:latin typeface="Arial"/>
                          <a:cs typeface="Arial"/>
                        </a:rPr>
                        <a:t>Slobody</a:t>
                      </a:r>
                      <a:r>
                        <a:rPr lang="en-US" sz="3500" dirty="0">
                          <a:solidFill>
                            <a:srgbClr val="002060"/>
                          </a:solidFill>
                          <a:latin typeface="Arial"/>
                          <a:cs typeface="Arial"/>
                        </a:rPr>
                        <a:t> Street and </a:t>
                      </a:r>
                      <a:r>
                        <a:rPr lang="en-US" sz="3500" dirty="0" err="1">
                          <a:solidFill>
                            <a:srgbClr val="002060"/>
                          </a:solidFill>
                          <a:latin typeface="Arial"/>
                          <a:cs typeface="Arial"/>
                        </a:rPr>
                        <a:t>Zochova</a:t>
                      </a:r>
                      <a:r>
                        <a:rPr lang="en-US" sz="3500" dirty="0">
                          <a:solidFill>
                            <a:srgbClr val="002060"/>
                          </a:solidFill>
                          <a:latin typeface="Arial"/>
                          <a:cs typeface="Arial"/>
                        </a:rPr>
                        <a:t> Street) and on November 28, 2024, in </a:t>
                      </a:r>
                      <a:r>
                        <a:rPr lang="en-US" sz="3500" dirty="0" err="1">
                          <a:solidFill>
                            <a:srgbClr val="002060"/>
                          </a:solidFill>
                          <a:latin typeface="Arial"/>
                          <a:cs typeface="Arial"/>
                        </a:rPr>
                        <a:t>Čadca</a:t>
                      </a:r>
                      <a:r>
                        <a:rPr lang="en-US" sz="3500" dirty="0">
                          <a:solidFill>
                            <a:srgbClr val="002060"/>
                          </a:solidFill>
                          <a:latin typeface="Arial"/>
                          <a:cs typeface="Arial"/>
                        </a:rPr>
                        <a:t> (</a:t>
                      </a:r>
                      <a:r>
                        <a:rPr lang="en-US" sz="3500" dirty="0" err="1">
                          <a:solidFill>
                            <a:srgbClr val="002060"/>
                          </a:solidFill>
                          <a:latin typeface="Arial"/>
                          <a:cs typeface="Arial"/>
                        </a:rPr>
                        <a:t>Palárikova</a:t>
                      </a:r>
                      <a:r>
                        <a:rPr lang="en-US" sz="3500" dirty="0">
                          <a:solidFill>
                            <a:srgbClr val="002060"/>
                          </a:solidFill>
                          <a:latin typeface="Arial"/>
                          <a:cs typeface="Arial"/>
                        </a:rPr>
                        <a:t> Street and </a:t>
                      </a:r>
                      <a:r>
                        <a:rPr lang="en-US" sz="3500" dirty="0" err="1">
                          <a:solidFill>
                            <a:srgbClr val="002060"/>
                          </a:solidFill>
                          <a:latin typeface="Arial"/>
                          <a:cs typeface="Arial"/>
                        </a:rPr>
                        <a:t>Námestie</a:t>
                      </a:r>
                      <a:r>
                        <a:rPr lang="en-US" sz="3500" dirty="0">
                          <a:solidFill>
                            <a:srgbClr val="002060"/>
                          </a:solidFill>
                          <a:latin typeface="Arial"/>
                          <a:cs typeface="Arial"/>
                        </a:rPr>
                        <a:t> </a:t>
                      </a:r>
                      <a:r>
                        <a:rPr lang="en-US" sz="3500" dirty="0" err="1">
                          <a:solidFill>
                            <a:srgbClr val="002060"/>
                          </a:solidFill>
                          <a:latin typeface="Arial"/>
                          <a:cs typeface="Arial"/>
                        </a:rPr>
                        <a:t>Slobody</a:t>
                      </a:r>
                      <a:r>
                        <a:rPr lang="en-US" sz="3500" dirty="0">
                          <a:solidFill>
                            <a:srgbClr val="002060"/>
                          </a:solidFill>
                          <a:latin typeface="Arial"/>
                          <a:cs typeface="Arial"/>
                        </a:rPr>
                        <a:t>). Observations were made during peak pedestrian activity times: 6:00–9:00 in the morning and 13:00–16:00 in the afternoon.</a:t>
                      </a:r>
                      <a:r>
                        <a:rPr lang="sk-SK" sz="3500" dirty="0">
                          <a:solidFill>
                            <a:srgbClr val="002060"/>
                          </a:solidFill>
                          <a:latin typeface="Arial"/>
                          <a:cs typeface="Arial"/>
                        </a:rPr>
                        <a:t> </a:t>
                      </a:r>
                      <a:r>
                        <a:rPr lang="en-US" sz="3500" dirty="0">
                          <a:solidFill>
                            <a:srgbClr val="002060"/>
                          </a:solidFill>
                          <a:latin typeface="Arial"/>
                          <a:cs typeface="Arial"/>
                        </a:rPr>
                        <a:t>The methodology involved direct observation using tally sheets to record</a:t>
                      </a:r>
                      <a:r>
                        <a:rPr lang="sk-SK" sz="3500" dirty="0">
                          <a:solidFill>
                            <a:srgbClr val="002060"/>
                          </a:solidFill>
                          <a:latin typeface="Arial"/>
                          <a:cs typeface="Arial"/>
                        </a:rPr>
                        <a:t> t</a:t>
                      </a:r>
                      <a:r>
                        <a:rPr lang="en-US" sz="3500" dirty="0">
                          <a:solidFill>
                            <a:srgbClr val="002060"/>
                          </a:solidFill>
                          <a:latin typeface="Arial"/>
                          <a:cs typeface="Arial"/>
                        </a:rPr>
                        <a:t>he total number of pedestrians</a:t>
                      </a:r>
                      <a:r>
                        <a:rPr lang="sk-SK" sz="3500" dirty="0">
                          <a:solidFill>
                            <a:srgbClr val="002060"/>
                          </a:solidFill>
                          <a:latin typeface="Arial"/>
                          <a:cs typeface="Arial"/>
                        </a:rPr>
                        <a:t>, t</a:t>
                      </a:r>
                      <a:r>
                        <a:rPr lang="en-US" sz="3500" dirty="0">
                          <a:solidFill>
                            <a:srgbClr val="002060"/>
                          </a:solidFill>
                          <a:latin typeface="Arial"/>
                          <a:cs typeface="Arial"/>
                        </a:rPr>
                        <a:t>he number of pedestrians using distracting elements such as mobile phones or headphones.</a:t>
                      </a:r>
                    </a:p>
                    <a:p>
                      <a:pPr algn="just"/>
                      <a:r>
                        <a:rPr lang="en-US" sz="3500" dirty="0">
                          <a:solidFill>
                            <a:srgbClr val="002060"/>
                          </a:solidFill>
                          <a:latin typeface="Arial"/>
                          <a:cs typeface="Arial"/>
                        </a:rPr>
                        <a:t>This manual approach was necessary to account for wireless headphones that might not be visible in video recordings. The selected crossings were chosen due to high pedestrian traffic and specific risk factors, such as proximity to transport hubs, roundabouts, or curves reducing visibility.</a:t>
                      </a:r>
                    </a:p>
                    <a:p>
                      <a:pPr algn="just"/>
                      <a:r>
                        <a:rPr lang="en-US" sz="3500" dirty="0">
                          <a:solidFill>
                            <a:srgbClr val="002060"/>
                          </a:solidFill>
                          <a:latin typeface="Arial"/>
                          <a:cs typeface="Arial"/>
                        </a:rPr>
                        <a:t>Data analysis focused on identifying patterns of distraction and their prevalence during specific time intervals.</a:t>
                      </a:r>
                      <a:endParaRPr lang="sk-SK" sz="3500"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1534564816"/>
              </p:ext>
            </p:extLst>
          </p:nvPr>
        </p:nvGraphicFramePr>
        <p:xfrm>
          <a:off x="1347569" y="19304001"/>
          <a:ext cx="29764039" cy="13943152"/>
        </p:xfrm>
        <a:graphic>
          <a:graphicData uri="http://schemas.openxmlformats.org/drawingml/2006/table">
            <a:tbl>
              <a:tblPr firstRow="1" bandRow="1">
                <a:tableStyleId>{5C22544A-7EE6-4342-B048-85BDC9FD1C3A}</a:tableStyleId>
              </a:tblPr>
              <a:tblGrid>
                <a:gridCol w="29764039">
                  <a:extLst>
                    <a:ext uri="{9D8B030D-6E8A-4147-A177-3AD203B41FA5}">
                      <a16:colId xmlns:a16="http://schemas.microsoft.com/office/drawing/2014/main" val="3004831674"/>
                    </a:ext>
                  </a:extLst>
                </a:gridCol>
              </a:tblGrid>
              <a:tr h="754332">
                <a:tc>
                  <a:txBody>
                    <a:bodyPr/>
                    <a:lstStyle/>
                    <a:p>
                      <a:pPr algn="ctr"/>
                      <a:r>
                        <a:rPr lang="sk-SK" sz="3500" cap="small" baseline="0" noProof="0" dirty="0">
                          <a:solidFill>
                            <a:schemeClr val="bg1"/>
                          </a:solidFill>
                          <a:latin typeface="Arial" panose="020B0604020202020204" pitchFamily="34" charset="0"/>
                          <a:cs typeface="Arial" panose="020B0604020202020204" pitchFamily="34" charset="0"/>
                        </a:rPr>
                        <a:t>RESULTS</a:t>
                      </a:r>
                      <a:endParaRPr lang="en-US" sz="3500" cap="small" baseline="0" noProof="0" dirty="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951685">
                <a:tc>
                  <a:txBody>
                    <a:bodyPr/>
                    <a:lstStyle/>
                    <a:p>
                      <a:pPr algn="just"/>
                      <a:r>
                        <a:rPr lang="en-US" sz="3500" dirty="0">
                          <a:solidFill>
                            <a:schemeClr val="tx2">
                              <a:lumMod val="90000"/>
                              <a:lumOff val="10000"/>
                            </a:schemeClr>
                          </a:solidFill>
                          <a:latin typeface="Arial" panose="020B0604020202020204" pitchFamily="34" charset="0"/>
                          <a:cs typeface="Arial" panose="020B0604020202020204" pitchFamily="34" charset="0"/>
                        </a:rPr>
                        <a:t>The study observed a total of 2,953 pedestrians at four non-signalized crossings in </a:t>
                      </a:r>
                      <a:r>
                        <a:rPr lang="en-US" sz="3500" dirty="0" err="1">
                          <a:solidFill>
                            <a:schemeClr val="tx2">
                              <a:lumMod val="90000"/>
                              <a:lumOff val="10000"/>
                            </a:schemeClr>
                          </a:solidFill>
                          <a:latin typeface="Arial" panose="020B0604020202020204" pitchFamily="34" charset="0"/>
                          <a:cs typeface="Arial" panose="020B0604020202020204" pitchFamily="34" charset="0"/>
                        </a:rPr>
                        <a:t>Dolný</a:t>
                      </a:r>
                      <a:r>
                        <a:rPr lang="en-US" sz="3500" dirty="0">
                          <a:solidFill>
                            <a:schemeClr val="tx2">
                              <a:lumMod val="90000"/>
                              <a:lumOff val="10000"/>
                            </a:schemeClr>
                          </a:solidFill>
                          <a:latin typeface="Arial" panose="020B0604020202020204" pitchFamily="34" charset="0"/>
                          <a:cs typeface="Arial" panose="020B0604020202020204" pitchFamily="34" charset="0"/>
                        </a:rPr>
                        <a:t> Kubín and </a:t>
                      </a:r>
                      <a:r>
                        <a:rPr lang="en-US" sz="3500" dirty="0" err="1">
                          <a:solidFill>
                            <a:schemeClr val="tx2">
                              <a:lumMod val="90000"/>
                              <a:lumOff val="10000"/>
                            </a:schemeClr>
                          </a:solidFill>
                          <a:latin typeface="Arial" panose="020B0604020202020204" pitchFamily="34" charset="0"/>
                          <a:cs typeface="Arial" panose="020B0604020202020204" pitchFamily="34" charset="0"/>
                        </a:rPr>
                        <a:t>Čadca</a:t>
                      </a:r>
                      <a:r>
                        <a:rPr lang="en-US" sz="3500" dirty="0">
                          <a:solidFill>
                            <a:schemeClr val="tx2">
                              <a:lumMod val="90000"/>
                              <a:lumOff val="10000"/>
                            </a:schemeClr>
                          </a:solidFill>
                          <a:latin typeface="Arial" panose="020B0604020202020204" pitchFamily="34" charset="0"/>
                          <a:cs typeface="Arial" panose="020B0604020202020204" pitchFamily="34" charset="0"/>
                        </a:rPr>
                        <a:t>. Of these, 302 pedestrians (10.2%) were identified as distracted by mobile phones or headphones while crossing. The distraction rates varied across locations and time intervals, with peak levels recorded during morning and afternoon rush hours.</a:t>
                      </a:r>
                    </a:p>
                    <a:p>
                      <a:pPr algn="just"/>
                      <a:r>
                        <a:rPr lang="en-US" sz="3500" dirty="0">
                          <a:solidFill>
                            <a:schemeClr val="tx2">
                              <a:lumMod val="90000"/>
                              <a:lumOff val="10000"/>
                            </a:schemeClr>
                          </a:solidFill>
                          <a:latin typeface="Arial" panose="020B0604020202020204" pitchFamily="34" charset="0"/>
                          <a:cs typeface="Arial" panose="020B0604020202020204" pitchFamily="34" charset="0"/>
                        </a:rPr>
                        <a:t>At Aleja </a:t>
                      </a:r>
                      <a:r>
                        <a:rPr lang="en-US" sz="3500" dirty="0" err="1">
                          <a:solidFill>
                            <a:schemeClr val="tx2">
                              <a:lumMod val="90000"/>
                              <a:lumOff val="10000"/>
                            </a:schemeClr>
                          </a:solidFill>
                          <a:latin typeface="Arial" panose="020B0604020202020204" pitchFamily="34" charset="0"/>
                          <a:cs typeface="Arial" panose="020B0604020202020204" pitchFamily="34" charset="0"/>
                        </a:rPr>
                        <a:t>Slobody</a:t>
                      </a:r>
                      <a:r>
                        <a:rPr lang="en-US" sz="3500" dirty="0">
                          <a:solidFill>
                            <a:schemeClr val="tx2">
                              <a:lumMod val="90000"/>
                              <a:lumOff val="10000"/>
                            </a:schemeClr>
                          </a:solidFill>
                          <a:latin typeface="Arial" panose="020B0604020202020204" pitchFamily="34" charset="0"/>
                          <a:cs typeface="Arial" panose="020B0604020202020204" pitchFamily="34" charset="0"/>
                        </a:rPr>
                        <a:t> Street in </a:t>
                      </a:r>
                      <a:r>
                        <a:rPr lang="en-US" sz="3500" dirty="0" err="1">
                          <a:solidFill>
                            <a:schemeClr val="tx2">
                              <a:lumMod val="90000"/>
                              <a:lumOff val="10000"/>
                            </a:schemeClr>
                          </a:solidFill>
                          <a:latin typeface="Arial" panose="020B0604020202020204" pitchFamily="34" charset="0"/>
                          <a:cs typeface="Arial" panose="020B0604020202020204" pitchFamily="34" charset="0"/>
                        </a:rPr>
                        <a:t>Dolný</a:t>
                      </a:r>
                      <a:r>
                        <a:rPr lang="en-US" sz="3500" dirty="0">
                          <a:solidFill>
                            <a:schemeClr val="tx2">
                              <a:lumMod val="90000"/>
                              <a:lumOff val="10000"/>
                            </a:schemeClr>
                          </a:solidFill>
                          <a:latin typeface="Arial" panose="020B0604020202020204" pitchFamily="34" charset="0"/>
                          <a:cs typeface="Arial" panose="020B0604020202020204" pitchFamily="34" charset="0"/>
                        </a:rPr>
                        <a:t> Kubín, the highest distraction rate occurred between 7:00 and 7:15 AM, where 37% of pedestrians (17 out of 46) were distracted. Similarly, at </a:t>
                      </a:r>
                      <a:r>
                        <a:rPr lang="en-US" sz="3500" dirty="0" err="1">
                          <a:solidFill>
                            <a:schemeClr val="tx2">
                              <a:lumMod val="90000"/>
                              <a:lumOff val="10000"/>
                            </a:schemeClr>
                          </a:solidFill>
                          <a:latin typeface="Arial" panose="020B0604020202020204" pitchFamily="34" charset="0"/>
                          <a:cs typeface="Arial" panose="020B0604020202020204" pitchFamily="34" charset="0"/>
                        </a:rPr>
                        <a:t>Zochova</a:t>
                      </a:r>
                      <a:r>
                        <a:rPr lang="en-US" sz="3500" dirty="0">
                          <a:solidFill>
                            <a:schemeClr val="tx2">
                              <a:lumMod val="90000"/>
                              <a:lumOff val="10000"/>
                            </a:schemeClr>
                          </a:solidFill>
                          <a:latin typeface="Arial" panose="020B0604020202020204" pitchFamily="34" charset="0"/>
                          <a:cs typeface="Arial" panose="020B0604020202020204" pitchFamily="34" charset="0"/>
                        </a:rPr>
                        <a:t> Street in </a:t>
                      </a:r>
                      <a:r>
                        <a:rPr lang="en-US" sz="3500" dirty="0" err="1">
                          <a:solidFill>
                            <a:schemeClr val="tx2">
                              <a:lumMod val="90000"/>
                              <a:lumOff val="10000"/>
                            </a:schemeClr>
                          </a:solidFill>
                          <a:latin typeface="Arial" panose="020B0604020202020204" pitchFamily="34" charset="0"/>
                          <a:cs typeface="Arial" panose="020B0604020202020204" pitchFamily="34" charset="0"/>
                        </a:rPr>
                        <a:t>Dolný</a:t>
                      </a:r>
                      <a:r>
                        <a:rPr lang="en-US" sz="3500" dirty="0">
                          <a:solidFill>
                            <a:schemeClr val="tx2">
                              <a:lumMod val="90000"/>
                              <a:lumOff val="10000"/>
                            </a:schemeClr>
                          </a:solidFill>
                          <a:latin typeface="Arial" panose="020B0604020202020204" pitchFamily="34" charset="0"/>
                          <a:cs typeface="Arial" panose="020B0604020202020204" pitchFamily="34" charset="0"/>
                        </a:rPr>
                        <a:t> Kubín, 24% of pedestrians (9 out of 37) were distracted during the same time interval. In </a:t>
                      </a:r>
                      <a:r>
                        <a:rPr lang="en-US" sz="3500" dirty="0" err="1">
                          <a:solidFill>
                            <a:schemeClr val="tx2">
                              <a:lumMod val="90000"/>
                              <a:lumOff val="10000"/>
                            </a:schemeClr>
                          </a:solidFill>
                          <a:latin typeface="Arial" panose="020B0604020202020204" pitchFamily="34" charset="0"/>
                          <a:cs typeface="Arial" panose="020B0604020202020204" pitchFamily="34" charset="0"/>
                        </a:rPr>
                        <a:t>Čadca</a:t>
                      </a:r>
                      <a:r>
                        <a:rPr lang="en-US" sz="3500" dirty="0">
                          <a:solidFill>
                            <a:schemeClr val="tx2">
                              <a:lumMod val="90000"/>
                              <a:lumOff val="10000"/>
                            </a:schemeClr>
                          </a:solidFill>
                          <a:latin typeface="Arial" panose="020B0604020202020204" pitchFamily="34" charset="0"/>
                          <a:cs typeface="Arial" panose="020B0604020202020204" pitchFamily="34" charset="0"/>
                        </a:rPr>
                        <a:t>, at </a:t>
                      </a:r>
                      <a:r>
                        <a:rPr lang="en-US" sz="3500" dirty="0" err="1">
                          <a:solidFill>
                            <a:schemeClr val="tx2">
                              <a:lumMod val="90000"/>
                              <a:lumOff val="10000"/>
                            </a:schemeClr>
                          </a:solidFill>
                          <a:latin typeface="Arial" panose="020B0604020202020204" pitchFamily="34" charset="0"/>
                          <a:cs typeface="Arial" panose="020B0604020202020204" pitchFamily="34" charset="0"/>
                        </a:rPr>
                        <a:t>Palárikova</a:t>
                      </a:r>
                      <a:r>
                        <a:rPr lang="en-US" sz="3500" dirty="0">
                          <a:solidFill>
                            <a:schemeClr val="tx2">
                              <a:lumMod val="90000"/>
                              <a:lumOff val="10000"/>
                            </a:schemeClr>
                          </a:solidFill>
                          <a:latin typeface="Arial" panose="020B0604020202020204" pitchFamily="34" charset="0"/>
                          <a:cs typeface="Arial" panose="020B0604020202020204" pitchFamily="34" charset="0"/>
                        </a:rPr>
                        <a:t> Street, the peak distraction rate was observed between 7:30 and 7:45 AM, with 17% of pedestrians (6 out of 35) distracted. At </a:t>
                      </a:r>
                      <a:r>
                        <a:rPr lang="en-US" sz="3500" dirty="0" err="1">
                          <a:solidFill>
                            <a:schemeClr val="tx2">
                              <a:lumMod val="90000"/>
                              <a:lumOff val="10000"/>
                            </a:schemeClr>
                          </a:solidFill>
                          <a:latin typeface="Arial" panose="020B0604020202020204" pitchFamily="34" charset="0"/>
                          <a:cs typeface="Arial" panose="020B0604020202020204" pitchFamily="34" charset="0"/>
                        </a:rPr>
                        <a:t>Námestie</a:t>
                      </a:r>
                      <a:r>
                        <a:rPr lang="en-US" sz="3500" dirty="0">
                          <a:solidFill>
                            <a:schemeClr val="tx2">
                              <a:lumMod val="90000"/>
                              <a:lumOff val="10000"/>
                            </a:schemeClr>
                          </a:solidFill>
                          <a:latin typeface="Arial" panose="020B0604020202020204" pitchFamily="34" charset="0"/>
                          <a:cs typeface="Arial" panose="020B0604020202020204" pitchFamily="34" charset="0"/>
                        </a:rPr>
                        <a:t> </a:t>
                      </a:r>
                      <a:r>
                        <a:rPr lang="en-US" sz="3500" dirty="0" err="1">
                          <a:solidFill>
                            <a:schemeClr val="tx2">
                              <a:lumMod val="90000"/>
                              <a:lumOff val="10000"/>
                            </a:schemeClr>
                          </a:solidFill>
                          <a:latin typeface="Arial" panose="020B0604020202020204" pitchFamily="34" charset="0"/>
                          <a:cs typeface="Arial" panose="020B0604020202020204" pitchFamily="34" charset="0"/>
                        </a:rPr>
                        <a:t>Slobody</a:t>
                      </a:r>
                      <a:r>
                        <a:rPr lang="en-US" sz="3500" dirty="0">
                          <a:solidFill>
                            <a:schemeClr val="tx2">
                              <a:lumMod val="90000"/>
                              <a:lumOff val="10000"/>
                            </a:schemeClr>
                          </a:solidFill>
                          <a:latin typeface="Arial" panose="020B0604020202020204" pitchFamily="34" charset="0"/>
                          <a:cs typeface="Arial" panose="020B0604020202020204" pitchFamily="34" charset="0"/>
                        </a:rPr>
                        <a:t> in </a:t>
                      </a:r>
                      <a:r>
                        <a:rPr lang="en-US" sz="3500" dirty="0" err="1">
                          <a:solidFill>
                            <a:schemeClr val="tx2">
                              <a:lumMod val="90000"/>
                              <a:lumOff val="10000"/>
                            </a:schemeClr>
                          </a:solidFill>
                          <a:latin typeface="Arial" panose="020B0604020202020204" pitchFamily="34" charset="0"/>
                          <a:cs typeface="Arial" panose="020B0604020202020204" pitchFamily="34" charset="0"/>
                        </a:rPr>
                        <a:t>Čadca</a:t>
                      </a:r>
                      <a:r>
                        <a:rPr lang="en-US" sz="3500" dirty="0">
                          <a:solidFill>
                            <a:schemeClr val="tx2">
                              <a:lumMod val="90000"/>
                              <a:lumOff val="10000"/>
                            </a:schemeClr>
                          </a:solidFill>
                          <a:latin typeface="Arial" panose="020B0604020202020204" pitchFamily="34" charset="0"/>
                          <a:cs typeface="Arial" panose="020B0604020202020204" pitchFamily="34" charset="0"/>
                        </a:rPr>
                        <a:t>, the highest distraction rate was recorded in the afternoon between 2:30 and 2:45 PM, with 20% of pedestrians (17 out of 86) using mobile phones or headphones.</a:t>
                      </a:r>
                    </a:p>
                    <a:p>
                      <a:pPr algn="just"/>
                      <a:r>
                        <a:rPr lang="en-US" sz="3500" dirty="0">
                          <a:solidFill>
                            <a:schemeClr val="tx2">
                              <a:lumMod val="90000"/>
                              <a:lumOff val="10000"/>
                            </a:schemeClr>
                          </a:solidFill>
                          <a:latin typeface="Arial" panose="020B0604020202020204" pitchFamily="34" charset="0"/>
                          <a:cs typeface="Arial" panose="020B0604020202020204" pitchFamily="34" charset="0"/>
                        </a:rPr>
                        <a:t>These results highlight the prevalence of distractions among pedestrians and underscore their potential impact on road safety. The findings suggest that targeted interventions are necessary to address pedestrian behavior and improve safety at crossings.</a:t>
                      </a:r>
                      <a:r>
                        <a:rPr lang="sk-SK" sz="3500" dirty="0">
                          <a:solidFill>
                            <a:schemeClr val="tx2">
                              <a:lumMod val="90000"/>
                              <a:lumOff val="10000"/>
                            </a:schemeClr>
                          </a:solidFill>
                          <a:latin typeface="Arial" panose="020B0604020202020204" pitchFamily="34" charset="0"/>
                          <a:cs typeface="Arial" panose="020B0604020202020204" pitchFamily="34" charset="0"/>
                        </a:rPr>
                        <a:t>  </a:t>
                      </a:r>
                    </a:p>
                    <a:p>
                      <a:pPr algn="just"/>
                      <a:r>
                        <a:rPr lang="sk-SK" sz="3500" dirty="0">
                          <a:solidFill>
                            <a:schemeClr val="tx2">
                              <a:lumMod val="90000"/>
                              <a:lumOff val="10000"/>
                            </a:schemeClr>
                          </a:solidFill>
                          <a:latin typeface="Arial" panose="020B0604020202020204" pitchFamily="34" charset="0"/>
                          <a:cs typeface="Arial" panose="020B0604020202020204" pitchFamily="34" charset="0"/>
                        </a:rPr>
                        <a:t>As </a:t>
                      </a:r>
                      <a:r>
                        <a:rPr lang="sk-SK" sz="3500" dirty="0" err="1">
                          <a:solidFill>
                            <a:schemeClr val="tx2">
                              <a:lumMod val="90000"/>
                              <a:lumOff val="10000"/>
                            </a:schemeClr>
                          </a:solidFill>
                          <a:latin typeface="Arial" panose="020B0604020202020204" pitchFamily="34" charset="0"/>
                          <a:cs typeface="Arial" panose="020B0604020202020204" pitchFamily="34" charset="0"/>
                        </a:rPr>
                        <a:t>an</a:t>
                      </a:r>
                      <a:r>
                        <a:rPr lang="sk-SK" sz="3500" dirty="0">
                          <a:solidFill>
                            <a:schemeClr val="tx2">
                              <a:lumMod val="90000"/>
                              <a:lumOff val="10000"/>
                            </a:schemeClr>
                          </a:solidFill>
                          <a:latin typeface="Arial" panose="020B0604020202020204" pitchFamily="34" charset="0"/>
                          <a:cs typeface="Arial" panose="020B0604020202020204" pitchFamily="34" charset="0"/>
                        </a:rPr>
                        <a:t> </a:t>
                      </a:r>
                      <a:r>
                        <a:rPr lang="sk-SK" sz="3500" dirty="0" err="1">
                          <a:solidFill>
                            <a:schemeClr val="tx2">
                              <a:lumMod val="90000"/>
                              <a:lumOff val="10000"/>
                            </a:schemeClr>
                          </a:solidFill>
                          <a:latin typeface="Arial" panose="020B0604020202020204" pitchFamily="34" charset="0"/>
                          <a:cs typeface="Arial" panose="020B0604020202020204" pitchFamily="34" charset="0"/>
                        </a:rPr>
                        <a:t>example</a:t>
                      </a:r>
                      <a:r>
                        <a:rPr lang="sk-SK" sz="3500" dirty="0">
                          <a:solidFill>
                            <a:schemeClr val="tx2">
                              <a:lumMod val="90000"/>
                              <a:lumOff val="10000"/>
                            </a:schemeClr>
                          </a:solidFill>
                          <a:latin typeface="Arial" panose="020B0604020202020204" pitchFamily="34" charset="0"/>
                          <a:cs typeface="Arial" panose="020B0604020202020204" pitchFamily="34" charset="0"/>
                        </a:rPr>
                        <a:t>, I </a:t>
                      </a:r>
                      <a:r>
                        <a:rPr lang="sk-SK" sz="3500" dirty="0" err="1">
                          <a:solidFill>
                            <a:schemeClr val="tx2">
                              <a:lumMod val="90000"/>
                              <a:lumOff val="10000"/>
                            </a:schemeClr>
                          </a:solidFill>
                          <a:latin typeface="Arial" panose="020B0604020202020204" pitchFamily="34" charset="0"/>
                          <a:cs typeface="Arial" panose="020B0604020202020204" pitchFamily="34" charset="0"/>
                        </a:rPr>
                        <a:t>will</a:t>
                      </a:r>
                      <a:r>
                        <a:rPr lang="sk-SK" sz="3500" dirty="0">
                          <a:solidFill>
                            <a:schemeClr val="tx2">
                              <a:lumMod val="90000"/>
                              <a:lumOff val="10000"/>
                            </a:schemeClr>
                          </a:solidFill>
                          <a:latin typeface="Arial" panose="020B0604020202020204" pitchFamily="34" charset="0"/>
                          <a:cs typeface="Arial" panose="020B0604020202020204" pitchFamily="34" charset="0"/>
                        </a:rPr>
                        <a:t> </a:t>
                      </a:r>
                      <a:r>
                        <a:rPr lang="sk-SK" sz="3500" dirty="0" err="1">
                          <a:solidFill>
                            <a:schemeClr val="tx2">
                              <a:lumMod val="90000"/>
                              <a:lumOff val="10000"/>
                            </a:schemeClr>
                          </a:solidFill>
                          <a:latin typeface="Arial" panose="020B0604020202020204" pitchFamily="34" charset="0"/>
                          <a:cs typeface="Arial" panose="020B0604020202020204" pitchFamily="34" charset="0"/>
                        </a:rPr>
                        <a:t>give</a:t>
                      </a:r>
                      <a:r>
                        <a:rPr lang="sk-SK" sz="3500" dirty="0">
                          <a:solidFill>
                            <a:schemeClr val="tx2">
                              <a:lumMod val="90000"/>
                              <a:lumOff val="10000"/>
                            </a:schemeClr>
                          </a:solidFill>
                          <a:latin typeface="Arial" panose="020B0604020202020204" pitchFamily="34" charset="0"/>
                          <a:cs typeface="Arial" panose="020B0604020202020204" pitchFamily="34" charset="0"/>
                        </a:rPr>
                        <a:t> </a:t>
                      </a:r>
                      <a:r>
                        <a:rPr lang="sk-SK" sz="3500" dirty="0" err="1">
                          <a:solidFill>
                            <a:schemeClr val="tx2">
                              <a:lumMod val="90000"/>
                              <a:lumOff val="10000"/>
                            </a:schemeClr>
                          </a:solidFill>
                          <a:latin typeface="Arial" panose="020B0604020202020204" pitchFamily="34" charset="0"/>
                          <a:cs typeface="Arial" panose="020B0604020202020204" pitchFamily="34" charset="0"/>
                        </a:rPr>
                        <a:t>an</a:t>
                      </a:r>
                      <a:r>
                        <a:rPr lang="sk-SK" sz="3500" dirty="0">
                          <a:solidFill>
                            <a:schemeClr val="tx2">
                              <a:lumMod val="90000"/>
                              <a:lumOff val="10000"/>
                            </a:schemeClr>
                          </a:solidFill>
                          <a:latin typeface="Arial" panose="020B0604020202020204" pitchFamily="34" charset="0"/>
                          <a:cs typeface="Arial" panose="020B0604020202020204" pitchFamily="34" charset="0"/>
                        </a:rPr>
                        <a:t> </a:t>
                      </a:r>
                      <a:r>
                        <a:rPr lang="sk-SK" sz="3500" dirty="0" err="1">
                          <a:solidFill>
                            <a:schemeClr val="tx2">
                              <a:lumMod val="90000"/>
                              <a:lumOff val="10000"/>
                            </a:schemeClr>
                          </a:solidFill>
                          <a:latin typeface="Arial" panose="020B0604020202020204" pitchFamily="34" charset="0"/>
                          <a:cs typeface="Arial" panose="020B0604020202020204" pitchFamily="34" charset="0"/>
                        </a:rPr>
                        <a:t>evaluation</a:t>
                      </a:r>
                      <a:r>
                        <a:rPr lang="sk-SK" sz="3500" dirty="0">
                          <a:solidFill>
                            <a:schemeClr val="tx2">
                              <a:lumMod val="90000"/>
                              <a:lumOff val="10000"/>
                            </a:schemeClr>
                          </a:solidFill>
                          <a:latin typeface="Arial" panose="020B0604020202020204" pitchFamily="34" charset="0"/>
                          <a:cs typeface="Arial" panose="020B0604020202020204" pitchFamily="34" charset="0"/>
                        </a:rPr>
                        <a:t> of </a:t>
                      </a:r>
                      <a:r>
                        <a:rPr lang="sk-SK" sz="3500" dirty="0" err="1">
                          <a:solidFill>
                            <a:schemeClr val="tx2">
                              <a:lumMod val="90000"/>
                              <a:lumOff val="10000"/>
                            </a:schemeClr>
                          </a:solidFill>
                          <a:latin typeface="Arial" panose="020B0604020202020204" pitchFamily="34" charset="0"/>
                          <a:cs typeface="Arial" panose="020B0604020202020204" pitchFamily="34" charset="0"/>
                        </a:rPr>
                        <a:t>the</a:t>
                      </a:r>
                      <a:r>
                        <a:rPr lang="sk-SK" sz="3500" dirty="0">
                          <a:solidFill>
                            <a:schemeClr val="tx2">
                              <a:lumMod val="90000"/>
                              <a:lumOff val="10000"/>
                            </a:schemeClr>
                          </a:solidFill>
                          <a:latin typeface="Arial" panose="020B0604020202020204" pitchFamily="34" charset="0"/>
                          <a:cs typeface="Arial" panose="020B0604020202020204" pitchFamily="34" charset="0"/>
                        </a:rPr>
                        <a:t> </a:t>
                      </a:r>
                      <a:r>
                        <a:rPr lang="sk-SK" sz="3500" dirty="0" err="1">
                          <a:solidFill>
                            <a:schemeClr val="tx2">
                              <a:lumMod val="90000"/>
                              <a:lumOff val="10000"/>
                            </a:schemeClr>
                          </a:solidFill>
                          <a:latin typeface="Arial" panose="020B0604020202020204" pitchFamily="34" charset="0"/>
                          <a:cs typeface="Arial" panose="020B0604020202020204" pitchFamily="34" charset="0"/>
                        </a:rPr>
                        <a:t>survey</a:t>
                      </a:r>
                      <a:r>
                        <a:rPr lang="sk-SK" sz="3500" dirty="0">
                          <a:solidFill>
                            <a:schemeClr val="tx2">
                              <a:lumMod val="90000"/>
                              <a:lumOff val="10000"/>
                            </a:schemeClr>
                          </a:solidFill>
                          <a:latin typeface="Arial" panose="020B0604020202020204" pitchFamily="34" charset="0"/>
                          <a:cs typeface="Arial" panose="020B0604020202020204" pitchFamily="34" charset="0"/>
                        </a:rPr>
                        <a:t> in Dolný Kubín on Aleja Slobody </a:t>
                      </a:r>
                      <a:r>
                        <a:rPr lang="sk-SK" sz="3500" dirty="0" err="1">
                          <a:solidFill>
                            <a:schemeClr val="tx2">
                              <a:lumMod val="90000"/>
                              <a:lumOff val="10000"/>
                            </a:schemeClr>
                          </a:solidFill>
                          <a:latin typeface="Arial" panose="020B0604020202020204" pitchFamily="34" charset="0"/>
                          <a:cs typeface="Arial" panose="020B0604020202020204" pitchFamily="34" charset="0"/>
                        </a:rPr>
                        <a:t>Street</a:t>
                      </a:r>
                      <a:r>
                        <a:rPr lang="sk-SK" sz="3500" dirty="0">
                          <a:solidFill>
                            <a:schemeClr val="tx2">
                              <a:lumMod val="90000"/>
                              <a:lumOff val="10000"/>
                            </a:schemeClr>
                          </a:solidFill>
                          <a:latin typeface="Arial" panose="020B0604020202020204" pitchFamily="34" charset="0"/>
                          <a:cs typeface="Arial" panose="020B0604020202020204" pitchFamily="34" charset="0"/>
                        </a:rPr>
                        <a:t>. </a:t>
                      </a:r>
                    </a:p>
                    <a:p>
                      <a:endParaRPr lang="sk-SK" sz="3500" dirty="0">
                        <a:solidFill>
                          <a:schemeClr val="tx2">
                            <a:lumMod val="90000"/>
                            <a:lumOff val="10000"/>
                          </a:schemeClr>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2079045">
                <a:tc>
                  <a:txBody>
                    <a:bodyPr/>
                    <a:lstStyle/>
                    <a:p>
                      <a:endParaRPr lang="sk-SK" sz="3500" dirty="0">
                        <a:solidFill>
                          <a:schemeClr val="tx2">
                            <a:lumMod val="90000"/>
                            <a:lumOff val="10000"/>
                          </a:schemeClr>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r h="2079045">
                <a:tc>
                  <a:txBody>
                    <a:bodyPr/>
                    <a:lstStyle/>
                    <a:p>
                      <a:endParaRPr lang="sk-SK" sz="3500" dirty="0">
                        <a:solidFill>
                          <a:schemeClr val="tx2">
                            <a:lumMod val="90000"/>
                            <a:lumOff val="10000"/>
                          </a:schemeClr>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38260457"/>
                  </a:ext>
                </a:extLst>
              </a:tr>
              <a:tr h="2079045">
                <a:tc>
                  <a:txBody>
                    <a:bodyPr/>
                    <a:lstStyle/>
                    <a:p>
                      <a:endParaRPr lang="sk-SK" sz="3500" dirty="0">
                        <a:solidFill>
                          <a:schemeClr val="tx2">
                            <a:lumMod val="90000"/>
                            <a:lumOff val="10000"/>
                          </a:schemeClr>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8657548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1853515167"/>
              </p:ext>
            </p:extLst>
          </p:nvPr>
        </p:nvGraphicFramePr>
        <p:xfrm>
          <a:off x="1347570" y="33247152"/>
          <a:ext cx="29764038" cy="6197473"/>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687642">
                <a:tc>
                  <a:txBody>
                    <a:bodyPr/>
                    <a:lstStyle/>
                    <a:p>
                      <a:pPr algn="ctr"/>
                      <a:r>
                        <a:rPr lang="en-US" sz="4500" cap="small" baseline="0" noProof="0" dirty="0">
                          <a:solidFill>
                            <a:schemeClr val="bg1"/>
                          </a:solidFill>
                          <a:latin typeface="Arial" panose="020B0604020202020204" pitchFamily="34" charset="0"/>
                          <a:cs typeface="Arial" panose="020B0604020202020204" pitchFamily="34" charset="0"/>
                        </a:rPr>
                        <a:t>conclusion &amp; implementation path</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420233">
                <a:tc>
                  <a:txBody>
                    <a:bodyPr/>
                    <a:lstStyle/>
                    <a:p>
                      <a:pPr algn="just"/>
                      <a:r>
                        <a:rPr lang="en-US" sz="3500" dirty="0">
                          <a:solidFill>
                            <a:srgbClr val="002060"/>
                          </a:solidFill>
                          <a:latin typeface="Arial" panose="020B0604020202020204" pitchFamily="34" charset="0"/>
                          <a:cs typeface="Arial" panose="020B0604020202020204" pitchFamily="34" charset="0"/>
                        </a:rPr>
                        <a:t>The research has shown that distractions, such as mobile phones and headphones, significantly affect pedestrian safety at crossings, with over 10% of pedestrians observed engaging in these activities. The highest rates of distraction were recorded during peak hours, highlighting the critical need for interventions to reduce risks and improve pedestrian behavior. To address these issues, it is essential to implement public awareness campaigns aimed at educating pedestrians about the dangers of distractions while crossing streets. Legislative measures should also be considered, such as introducing regulations that prohibit the use of mobile phones and headphones at pedestrian crossings. In addition, improving infrastructure by enhancing lighting, signage, and visibility at crossings can help mitigate risks. Finally, technological solutions, such as smart crossings equipped with sensors or warning systems, can be deployed to alert both pedestrians and drivers to potential hazards. These measures collectively aim to improve pedestrian safety and reduce the likelihood of accidents caused by distractions.</a:t>
                      </a:r>
                      <a:endParaRPr lang="sk-SK" sz="3500" dirty="0">
                        <a:solidFill>
                          <a:srgbClr val="00206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1286094865"/>
              </p:ext>
            </p:extLst>
          </p:nvPr>
        </p:nvGraphicFramePr>
        <p:xfrm>
          <a:off x="1347570" y="39324556"/>
          <a:ext cx="29764038" cy="2495607"/>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684943">
                <a:tc>
                  <a:txBody>
                    <a:bodyPr/>
                    <a:lstStyle/>
                    <a:p>
                      <a:pPr algn="ctr"/>
                      <a:r>
                        <a:rPr lang="en-US" sz="4500" cap="small" baseline="0" noProof="0" dirty="0">
                          <a:latin typeface="Arial" panose="020B0604020202020204" pitchFamily="34" charset="0"/>
                          <a:cs typeface="Arial" panose="020B0604020202020204" pitchFamily="34" charset="0"/>
                        </a:rPr>
                        <a:t>acknowledgements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1718367">
                <a:tc>
                  <a:txBody>
                    <a:bodyPr/>
                    <a:lstStyle/>
                    <a:p>
                      <a:pPr marL="0" marR="0" lvl="0" indent="0" algn="just" defTabSz="3239902" rtl="0" eaLnBrk="1" fontAlgn="auto" latinLnBrk="0" hangingPunct="1">
                        <a:lnSpc>
                          <a:spcPct val="100000"/>
                        </a:lnSpc>
                        <a:spcBef>
                          <a:spcPts val="0"/>
                        </a:spcBef>
                        <a:spcAft>
                          <a:spcPts val="0"/>
                        </a:spcAft>
                        <a:buClrTx/>
                        <a:buSzTx/>
                        <a:buFontTx/>
                        <a:buNone/>
                        <a:tabLst/>
                        <a:defRPr/>
                      </a:pPr>
                      <a:r>
                        <a:rPr lang="en-US" sz="3500" kern="1200" dirty="0">
                          <a:solidFill>
                            <a:srgbClr val="002060"/>
                          </a:solidFill>
                          <a:effectLst/>
                          <a:latin typeface="Arial" panose="020B0604020202020204" pitchFamily="34" charset="0"/>
                          <a:ea typeface="+mn-ea"/>
                          <a:cs typeface="Arial" panose="020B0604020202020204" pitchFamily="34" charset="0"/>
                        </a:rPr>
                        <a:t>This publication was created as a part of research projects KEGA: 025ŽU-4/2023 Identification of the impact of driver fatigue on road safety. </a:t>
                      </a:r>
                      <a:endParaRPr lang="en-US" sz="3500" kern="120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graphicFrame>
        <p:nvGraphicFramePr>
          <p:cNvPr id="9" name="Graf 8">
            <a:extLst>
              <a:ext uri="{FF2B5EF4-FFF2-40B4-BE49-F238E27FC236}">
                <a16:creationId xmlns:a16="http://schemas.microsoft.com/office/drawing/2014/main" id="{60F57831-7D75-98ED-94CD-7BEA379CDD4A}"/>
              </a:ext>
            </a:extLst>
          </p:cNvPr>
          <p:cNvGraphicFramePr/>
          <p:nvPr>
            <p:extLst>
              <p:ext uri="{D42A27DB-BD31-4B8C-83A1-F6EECF244321}">
                <p14:modId xmlns:p14="http://schemas.microsoft.com/office/powerpoint/2010/main" val="1250326100"/>
              </p:ext>
            </p:extLst>
          </p:nvPr>
        </p:nvGraphicFramePr>
        <p:xfrm>
          <a:off x="6515404" y="26421346"/>
          <a:ext cx="20653834" cy="682580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265</TotalTime>
  <Words>859</Words>
  <Application>Microsoft Office PowerPoint</Application>
  <PresentationFormat>Vlastná</PresentationFormat>
  <Paragraphs>25</Paragraphs>
  <Slides>1</Slides>
  <Notes>0</Notes>
  <HiddenSlides>0</HiddenSlides>
  <MMClips>0</MMClips>
  <ScaleCrop>false</ScaleCrop>
  <HeadingPairs>
    <vt:vector size="6" baseType="variant">
      <vt:variant>
        <vt:lpstr>Použité písma</vt:lpstr>
      </vt:variant>
      <vt:variant>
        <vt:i4>3</vt:i4>
      </vt:variant>
      <vt:variant>
        <vt:lpstr>Motív</vt:lpstr>
      </vt:variant>
      <vt:variant>
        <vt:i4>1</vt:i4>
      </vt:variant>
      <vt:variant>
        <vt:lpstr>Nadpisy snímok</vt:lpstr>
      </vt:variant>
      <vt:variant>
        <vt:i4>1</vt:i4>
      </vt:variant>
    </vt:vector>
  </HeadingPairs>
  <TitlesOfParts>
    <vt:vector size="5" baseType="lpstr">
      <vt:lpstr>Aptos</vt:lpstr>
      <vt:lpstr>Aptos Display</vt:lpstr>
      <vt:lpstr>Arial</vt:lpstr>
      <vt:lpstr>Motív Office</vt:lpstr>
      <vt:lpstr>RESEARCH ON PEDESTRIAN ATTENTION WHEN CROSSING PEDESTRIAN CROSSINGS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STUD - Laura Škorvánková</cp:lastModifiedBy>
  <cp:revision>15</cp:revision>
  <dcterms:created xsi:type="dcterms:W3CDTF">2024-08-16T05:44:32Z</dcterms:created>
  <dcterms:modified xsi:type="dcterms:W3CDTF">2025-04-10T06:48:33Z</dcterms:modified>
</cp:coreProperties>
</file>